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1.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heme/themeOverride2.xml" ContentType="application/vnd.openxmlformats-officedocument.themeOverr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heme/themeOverride3.xml" ContentType="application/vnd.openxmlformats-officedocument.themeOverr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heme/themeOverride4.xml" ContentType="application/vnd.openxmlformats-officedocument.themeOverr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media/image34.jpg" ContentType="image/jpg"/>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media/image35.jpg" ContentType="image/jpg"/>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media/image42.jpg" ContentType="image/jpg"/>
  <Override PartName="/ppt/notesSlides/notesSlide54.xml" ContentType="application/vnd.openxmlformats-officedocument.presentationml.notesSlide+xml"/>
  <Override PartName="/ppt/media/image43.jpg" ContentType="image/jpg"/>
  <Override PartName="/ppt/notesSlides/notesSlide55.xml" ContentType="application/vnd.openxmlformats-officedocument.presentationml.notesSlide+xml"/>
  <Override PartName="/ppt/media/image44.jpg" ContentType="image/jpg"/>
  <Override PartName="/ppt/media/image45.jpg" ContentType="image/jpg"/>
  <Override PartName="/ppt/notesSlides/notesSlide56.xml" ContentType="application/vnd.openxmlformats-officedocument.presentationml.notesSlide+xml"/>
  <Override PartName="/ppt/media/image46.jpg" ContentType="image/jpg"/>
  <Override PartName="/ppt/media/image47.jpg" ContentType="image/jpg"/>
  <Override PartName="/ppt/media/image48.jpg" ContentType="image/jpg"/>
  <Override PartName="/ppt/notesSlides/notesSlide57.xml" ContentType="application/vnd.openxmlformats-officedocument.presentationml.notesSlide+xml"/>
  <Override PartName="/ppt/media/image49.jpg" ContentType="image/jpg"/>
  <Override PartName="/ppt/media/image50.jpg" ContentType="image/jpg"/>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1901" r:id="rId2"/>
    <p:sldId id="1911" r:id="rId3"/>
    <p:sldId id="2032" r:id="rId4"/>
    <p:sldId id="1919" r:id="rId5"/>
    <p:sldId id="1914" r:id="rId6"/>
    <p:sldId id="2027" r:id="rId7"/>
    <p:sldId id="1916" r:id="rId8"/>
    <p:sldId id="1913" r:id="rId9"/>
    <p:sldId id="1915" r:id="rId10"/>
    <p:sldId id="1922" r:id="rId11"/>
    <p:sldId id="2037" r:id="rId12"/>
    <p:sldId id="1924" r:id="rId13"/>
    <p:sldId id="2035" r:id="rId14"/>
    <p:sldId id="2039" r:id="rId15"/>
    <p:sldId id="2038" r:id="rId16"/>
    <p:sldId id="2066" r:id="rId17"/>
    <p:sldId id="2042" r:id="rId18"/>
    <p:sldId id="2043" r:id="rId19"/>
    <p:sldId id="2044" r:id="rId20"/>
    <p:sldId id="2045" r:id="rId21"/>
    <p:sldId id="2046" r:id="rId22"/>
    <p:sldId id="2047" r:id="rId23"/>
    <p:sldId id="2051" r:id="rId24"/>
    <p:sldId id="2054" r:id="rId25"/>
    <p:sldId id="2055" r:id="rId26"/>
    <p:sldId id="2056" r:id="rId27"/>
    <p:sldId id="2057" r:id="rId28"/>
    <p:sldId id="2058" r:id="rId29"/>
    <p:sldId id="2059" r:id="rId30"/>
    <p:sldId id="2061" r:id="rId31"/>
    <p:sldId id="2062" r:id="rId32"/>
    <p:sldId id="2063" r:id="rId33"/>
    <p:sldId id="2064" r:id="rId34"/>
    <p:sldId id="2065" r:id="rId35"/>
    <p:sldId id="2068" r:id="rId36"/>
    <p:sldId id="2069" r:id="rId37"/>
    <p:sldId id="2070" r:id="rId38"/>
    <p:sldId id="2067" r:id="rId39"/>
    <p:sldId id="2071" r:id="rId40"/>
    <p:sldId id="2075" r:id="rId41"/>
    <p:sldId id="2102" r:id="rId42"/>
    <p:sldId id="2076" r:id="rId43"/>
    <p:sldId id="2077" r:id="rId44"/>
    <p:sldId id="2078" r:id="rId45"/>
    <p:sldId id="2079" r:id="rId46"/>
    <p:sldId id="2080" r:id="rId47"/>
    <p:sldId id="2081" r:id="rId48"/>
    <p:sldId id="2082" r:id="rId49"/>
    <p:sldId id="2083" r:id="rId50"/>
    <p:sldId id="2084" r:id="rId51"/>
    <p:sldId id="2085" r:id="rId52"/>
    <p:sldId id="2086" r:id="rId53"/>
    <p:sldId id="2087" r:id="rId54"/>
    <p:sldId id="2088" r:id="rId55"/>
    <p:sldId id="2089" r:id="rId56"/>
    <p:sldId id="2090" r:id="rId57"/>
    <p:sldId id="2091" r:id="rId58"/>
    <p:sldId id="2100" r:id="rId59"/>
    <p:sldId id="2101" r:id="rId60"/>
    <p:sldId id="2041" r:id="rId61"/>
    <p:sldId id="2073" r:id="rId62"/>
    <p:sldId id="2074" r:id="rId6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9000"/>
    <a:srgbClr val="FF9900"/>
    <a:srgbClr val="FFCC00"/>
    <a:srgbClr val="002FA7"/>
    <a:srgbClr val="81D8CF"/>
    <a:srgbClr val="000066"/>
    <a:srgbClr val="0000CC"/>
    <a:srgbClr val="000099"/>
    <a:srgbClr val="8EC26A"/>
    <a:srgbClr val="DCB6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246" autoAdjust="0"/>
  </p:normalViewPr>
  <p:slideViewPr>
    <p:cSldViewPr snapToGrid="0">
      <p:cViewPr varScale="1">
        <p:scale>
          <a:sx n="51" d="100"/>
          <a:sy n="51" d="100"/>
        </p:scale>
        <p:origin x="1179" y="18"/>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04EE6D-5D18-4FB8-9B21-6AB47F99CDE7}" type="datetimeFigureOut">
              <a:rPr lang="zh-CN" altLang="en-US" smtClean="0"/>
              <a:t>2022/6/7</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82D36D-85BF-4A8B-A057-1EF6C184E1A1}" type="slidenum">
              <a:rPr lang="zh-CN" altLang="en-US" smtClean="0"/>
              <a:t>‹#›</a:t>
            </a:fld>
            <a:endParaRPr lang="zh-CN" altLang="en-US"/>
          </a:p>
        </p:txBody>
      </p:sp>
    </p:spTree>
    <p:extLst>
      <p:ext uri="{BB962C8B-B14F-4D97-AF65-F5344CB8AC3E}">
        <p14:creationId xmlns:p14="http://schemas.microsoft.com/office/powerpoint/2010/main" val="3410123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1</a:t>
            </a:fld>
            <a:endParaRPr lang="zh-CN" altLang="en-US"/>
          </a:p>
        </p:txBody>
      </p:sp>
    </p:spTree>
    <p:extLst>
      <p:ext uri="{BB962C8B-B14F-4D97-AF65-F5344CB8AC3E}">
        <p14:creationId xmlns:p14="http://schemas.microsoft.com/office/powerpoint/2010/main" val="25134328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CN"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10</a:t>
            </a:fld>
            <a:endParaRPr lang="zh-CN" altLang="en-US"/>
          </a:p>
        </p:txBody>
      </p:sp>
    </p:spTree>
    <p:extLst>
      <p:ext uri="{BB962C8B-B14F-4D97-AF65-F5344CB8AC3E}">
        <p14:creationId xmlns:p14="http://schemas.microsoft.com/office/powerpoint/2010/main" val="1732842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11</a:t>
            </a:fld>
            <a:endParaRPr lang="zh-CN" altLang="en-US"/>
          </a:p>
        </p:txBody>
      </p:sp>
    </p:spTree>
    <p:extLst>
      <p:ext uri="{BB962C8B-B14F-4D97-AF65-F5344CB8AC3E}">
        <p14:creationId xmlns:p14="http://schemas.microsoft.com/office/powerpoint/2010/main" val="4252258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zh-CN" altLang="en-US" dirty="0" smtClean="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12</a:t>
            </a:fld>
            <a:endParaRPr lang="zh-CN" altLang="en-US"/>
          </a:p>
        </p:txBody>
      </p:sp>
    </p:spTree>
    <p:extLst>
      <p:ext uri="{BB962C8B-B14F-4D97-AF65-F5344CB8AC3E}">
        <p14:creationId xmlns:p14="http://schemas.microsoft.com/office/powerpoint/2010/main" val="3951356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CN" b="1" dirty="0" smtClean="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13</a:t>
            </a:fld>
            <a:endParaRPr lang="zh-CN" altLang="en-US"/>
          </a:p>
        </p:txBody>
      </p:sp>
    </p:spTree>
    <p:extLst>
      <p:ext uri="{BB962C8B-B14F-4D97-AF65-F5344CB8AC3E}">
        <p14:creationId xmlns:p14="http://schemas.microsoft.com/office/powerpoint/2010/main" val="41608686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CN" b="1" dirty="0" smtClean="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14</a:t>
            </a:fld>
            <a:endParaRPr lang="zh-CN" altLang="en-US"/>
          </a:p>
        </p:txBody>
      </p:sp>
    </p:spTree>
    <p:extLst>
      <p:ext uri="{BB962C8B-B14F-4D97-AF65-F5344CB8AC3E}">
        <p14:creationId xmlns:p14="http://schemas.microsoft.com/office/powerpoint/2010/main" val="25872445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CN" b="1"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15</a:t>
            </a:fld>
            <a:endParaRPr lang="zh-CN" altLang="en-US"/>
          </a:p>
        </p:txBody>
      </p:sp>
    </p:spTree>
    <p:extLst>
      <p:ext uri="{BB962C8B-B14F-4D97-AF65-F5344CB8AC3E}">
        <p14:creationId xmlns:p14="http://schemas.microsoft.com/office/powerpoint/2010/main" val="14601022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CN" b="1"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16</a:t>
            </a:fld>
            <a:endParaRPr lang="zh-CN" altLang="en-US"/>
          </a:p>
        </p:txBody>
      </p:sp>
    </p:spTree>
    <p:extLst>
      <p:ext uri="{BB962C8B-B14F-4D97-AF65-F5344CB8AC3E}">
        <p14:creationId xmlns:p14="http://schemas.microsoft.com/office/powerpoint/2010/main" val="36968739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82D36D-85BF-4A8B-A057-1EF6C184E1A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506428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82D36D-85BF-4A8B-A057-1EF6C184E1A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606441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82D36D-85BF-4A8B-A057-1EF6C184E1A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54028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smtClean="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2</a:t>
            </a:fld>
            <a:endParaRPr lang="zh-CN" altLang="en-US"/>
          </a:p>
        </p:txBody>
      </p:sp>
    </p:spTree>
    <p:extLst>
      <p:ext uri="{BB962C8B-B14F-4D97-AF65-F5344CB8AC3E}">
        <p14:creationId xmlns:p14="http://schemas.microsoft.com/office/powerpoint/2010/main" val="1485168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82D36D-85BF-4A8B-A057-1EF6C184E1A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813136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b="0" dirty="0" smtClean="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82D36D-85BF-4A8B-A057-1EF6C184E1A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816417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82D36D-85BF-4A8B-A057-1EF6C184E1A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761064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82D36D-85BF-4A8B-A057-1EF6C184E1A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778944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82D36D-85BF-4A8B-A057-1EF6C184E1A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444222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82D36D-85BF-4A8B-A057-1EF6C184E1A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10524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82D36D-85BF-4A8B-A057-1EF6C184E1A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694605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0" dirty="0" smtClean="0"/>
          </a:p>
          <a:p>
            <a:endParaRPr lang="en-US" altLang="zh-CN"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82D36D-85BF-4A8B-A057-1EF6C184E1A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588336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82D36D-85BF-4A8B-A057-1EF6C184E1A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328428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0" dirty="0" smtClean="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82D36D-85BF-4A8B-A057-1EF6C184E1A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49351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1" i="0" dirty="0">
              <a:solidFill>
                <a:srgbClr val="333333"/>
              </a:solidFill>
              <a:effectLst/>
              <a:latin typeface="Microsoft Yahei" panose="020B0503020204020204" pitchFamily="34" charset="-122"/>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82D36D-85BF-4A8B-A057-1EF6C184E1A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723697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0" dirty="0" smtClean="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82D36D-85BF-4A8B-A057-1EF6C184E1A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2269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82D36D-85BF-4A8B-A057-1EF6C184E1A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340950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0" dirty="0" smtClean="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82D36D-85BF-4A8B-A057-1EF6C184E1A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649447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0" dirty="0" smtClean="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82D36D-85BF-4A8B-A057-1EF6C184E1A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108639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0" dirty="0" smtClean="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82D36D-85BF-4A8B-A057-1EF6C184E1A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184084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82D36D-85BF-4A8B-A057-1EF6C184E1A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641951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82D36D-85BF-4A8B-A057-1EF6C184E1A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565905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82D36D-85BF-4A8B-A057-1EF6C184E1A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823090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CN" b="1"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38</a:t>
            </a:fld>
            <a:endParaRPr lang="zh-CN" altLang="en-US"/>
          </a:p>
        </p:txBody>
      </p:sp>
    </p:spTree>
    <p:extLst>
      <p:ext uri="{BB962C8B-B14F-4D97-AF65-F5344CB8AC3E}">
        <p14:creationId xmlns:p14="http://schemas.microsoft.com/office/powerpoint/2010/main" val="29099579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zh-CN" altLang="en-US" b="1" dirty="0" smtClean="0"/>
              <a:t>再添加用例描述</a:t>
            </a:r>
            <a:endParaRPr lang="en-US" altLang="zh-CN" b="1"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39</a:t>
            </a:fld>
            <a:endParaRPr lang="zh-CN" altLang="en-US"/>
          </a:p>
        </p:txBody>
      </p:sp>
    </p:spTree>
    <p:extLst>
      <p:ext uri="{BB962C8B-B14F-4D97-AF65-F5344CB8AC3E}">
        <p14:creationId xmlns:p14="http://schemas.microsoft.com/office/powerpoint/2010/main" val="21120148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zh-CN" altLang="en-US"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4</a:t>
            </a:fld>
            <a:endParaRPr lang="zh-CN" altLang="en-US"/>
          </a:p>
        </p:txBody>
      </p:sp>
    </p:spTree>
    <p:extLst>
      <p:ext uri="{BB962C8B-B14F-4D97-AF65-F5344CB8AC3E}">
        <p14:creationId xmlns:p14="http://schemas.microsoft.com/office/powerpoint/2010/main" val="25900171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CN" b="1"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40</a:t>
            </a:fld>
            <a:endParaRPr lang="zh-CN" altLang="en-US"/>
          </a:p>
        </p:txBody>
      </p:sp>
    </p:spTree>
    <p:extLst>
      <p:ext uri="{BB962C8B-B14F-4D97-AF65-F5344CB8AC3E}">
        <p14:creationId xmlns:p14="http://schemas.microsoft.com/office/powerpoint/2010/main" val="21401174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CN" b="1"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41</a:t>
            </a:fld>
            <a:endParaRPr lang="zh-CN" altLang="en-US"/>
          </a:p>
        </p:txBody>
      </p:sp>
    </p:spTree>
    <p:extLst>
      <p:ext uri="{BB962C8B-B14F-4D97-AF65-F5344CB8AC3E}">
        <p14:creationId xmlns:p14="http://schemas.microsoft.com/office/powerpoint/2010/main" val="22500495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685766" rtl="0" eaLnBrk="1" fontAlgn="auto" latinLnBrk="0" hangingPunct="1">
              <a:lnSpc>
                <a:spcPct val="150000"/>
              </a:lnSpc>
              <a:spcBef>
                <a:spcPts val="750"/>
              </a:spcBef>
              <a:spcAft>
                <a:spcPts val="0"/>
              </a:spcAft>
              <a:buClrTx/>
              <a:buSzTx/>
              <a:buFont typeface="+mj-lt"/>
              <a:buNone/>
              <a:tabLst/>
              <a:defRPr/>
            </a:pPr>
            <a:endParaRPr lang="en-US" altLang="zh-CN" sz="1200" b="0" dirty="0" smtClean="0">
              <a:solidFill>
                <a:prstClr val="black"/>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82D36D-85BF-4A8B-A057-1EF6C184E1A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496411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82D36D-85BF-4A8B-A057-1EF6C184E1A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027718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defRPr/>
            </a:pPr>
            <a:endParaRPr lang="zh-CN" altLang="en-US" sz="1200" b="0" dirty="0">
              <a:solidFill>
                <a:prstClr val="black"/>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82D36D-85BF-4A8B-A057-1EF6C184E1A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735043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defRPr/>
            </a:pPr>
            <a:endParaRPr lang="zh-CN" altLang="en-US" sz="1200" b="0" dirty="0">
              <a:solidFill>
                <a:prstClr val="black"/>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82D36D-85BF-4A8B-A057-1EF6C184E1A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830643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defRPr/>
            </a:pPr>
            <a:endParaRPr lang="zh-CN" altLang="en-US" sz="1200" b="0" dirty="0">
              <a:solidFill>
                <a:prstClr val="black"/>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82D36D-85BF-4A8B-A057-1EF6C184E1A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501444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defRPr/>
            </a:pPr>
            <a:endParaRPr lang="zh-CN" altLang="en-US" sz="1200" b="0" dirty="0">
              <a:solidFill>
                <a:prstClr val="black"/>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82D36D-85BF-4A8B-A057-1EF6C184E1A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419706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defRPr/>
            </a:pPr>
            <a:endParaRPr lang="zh-CN" altLang="en-US" sz="1200" b="0" dirty="0">
              <a:solidFill>
                <a:prstClr val="black"/>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82D36D-85BF-4A8B-A057-1EF6C184E1A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918100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defRPr/>
            </a:pPr>
            <a:endParaRPr lang="zh-CN" altLang="en-US" sz="1200" b="0" dirty="0">
              <a:solidFill>
                <a:prstClr val="black"/>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82D36D-85BF-4A8B-A057-1EF6C184E1A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92616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zh-CN" altLang="en-US"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5</a:t>
            </a:fld>
            <a:endParaRPr lang="zh-CN" altLang="en-US"/>
          </a:p>
        </p:txBody>
      </p:sp>
    </p:spTree>
    <p:extLst>
      <p:ext uri="{BB962C8B-B14F-4D97-AF65-F5344CB8AC3E}">
        <p14:creationId xmlns:p14="http://schemas.microsoft.com/office/powerpoint/2010/main" val="36815403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None/>
            </a:pPr>
            <a:endParaRPr lang="en-US" altLang="zh-C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82D36D-85BF-4A8B-A057-1EF6C184E1A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65372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defRPr/>
            </a:pPr>
            <a:endParaRPr lang="zh-CN" altLang="en-US" sz="1200" b="0" dirty="0">
              <a:solidFill>
                <a:prstClr val="black"/>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82D36D-85BF-4A8B-A057-1EF6C184E1A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740310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lnSpc>
                <a:spcPct val="150000"/>
              </a:lnSpc>
              <a:defRPr/>
            </a:pPr>
            <a:endParaRPr lang="zh-CN"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82D36D-85BF-4A8B-A057-1EF6C184E1A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055664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defRPr/>
            </a:pPr>
            <a:endParaRPr lang="zh-CN" altLang="en-US" sz="1200" b="0" dirty="0">
              <a:solidFill>
                <a:prstClr val="black"/>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82D36D-85BF-4A8B-A057-1EF6C184E1A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811441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defRPr/>
            </a:pPr>
            <a:endParaRPr lang="zh-CN" altLang="en-US" sz="1200" b="0" dirty="0">
              <a:solidFill>
                <a:prstClr val="black"/>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82D36D-85BF-4A8B-A057-1EF6C184E1A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230672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endParaRPr lang="en-US" altLang="zh-CN" sz="1200" b="0" dirty="0" smtClean="0">
              <a:solidFill>
                <a:prstClr val="black"/>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82D36D-85BF-4A8B-A057-1EF6C184E1A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541307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defRPr/>
            </a:pPr>
            <a:endParaRPr lang="en-US" altLang="zh-CN" sz="1200" b="0" dirty="0" smtClean="0">
              <a:solidFill>
                <a:prstClr val="black"/>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82D36D-85BF-4A8B-A057-1EF6C184E1A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211232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endParaRPr lang="en-US" altLang="zh-CN" sz="1200" b="0" dirty="0" smtClean="0">
              <a:solidFill>
                <a:prstClr val="black"/>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82D36D-85BF-4A8B-A057-1EF6C184E1A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130635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dirty="0" smtClean="0">
              <a:solidFill>
                <a:prstClr val="black"/>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82D36D-85BF-4A8B-A057-1EF6C184E1A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484826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59</a:t>
            </a:fld>
            <a:endParaRPr lang="zh-CN" altLang="en-US"/>
          </a:p>
        </p:txBody>
      </p:sp>
    </p:spTree>
    <p:extLst>
      <p:ext uri="{BB962C8B-B14F-4D97-AF65-F5344CB8AC3E}">
        <p14:creationId xmlns:p14="http://schemas.microsoft.com/office/powerpoint/2010/main" val="510879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zh-CN"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82D36D-85BF-4A8B-A057-1EF6C184E1A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986191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CN" b="1"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60</a:t>
            </a:fld>
            <a:endParaRPr lang="zh-CN" altLang="en-US"/>
          </a:p>
        </p:txBody>
      </p:sp>
    </p:spTree>
    <p:extLst>
      <p:ext uri="{BB962C8B-B14F-4D97-AF65-F5344CB8AC3E}">
        <p14:creationId xmlns:p14="http://schemas.microsoft.com/office/powerpoint/2010/main" val="9982867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CN" b="1"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61</a:t>
            </a:fld>
            <a:endParaRPr lang="zh-CN" altLang="en-US"/>
          </a:p>
        </p:txBody>
      </p:sp>
    </p:spTree>
    <p:extLst>
      <p:ext uri="{BB962C8B-B14F-4D97-AF65-F5344CB8AC3E}">
        <p14:creationId xmlns:p14="http://schemas.microsoft.com/office/powerpoint/2010/main" val="31634047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CN" b="1"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62</a:t>
            </a:fld>
            <a:endParaRPr lang="zh-CN" altLang="en-US"/>
          </a:p>
        </p:txBody>
      </p:sp>
    </p:spTree>
    <p:extLst>
      <p:ext uri="{BB962C8B-B14F-4D97-AF65-F5344CB8AC3E}">
        <p14:creationId xmlns:p14="http://schemas.microsoft.com/office/powerpoint/2010/main" val="3771593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7</a:t>
            </a:fld>
            <a:endParaRPr lang="zh-CN" altLang="en-US"/>
          </a:p>
        </p:txBody>
      </p:sp>
    </p:spTree>
    <p:extLst>
      <p:ext uri="{BB962C8B-B14F-4D97-AF65-F5344CB8AC3E}">
        <p14:creationId xmlns:p14="http://schemas.microsoft.com/office/powerpoint/2010/main" val="3064567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8</a:t>
            </a:fld>
            <a:endParaRPr lang="zh-CN" altLang="en-US"/>
          </a:p>
        </p:txBody>
      </p:sp>
    </p:spTree>
    <p:extLst>
      <p:ext uri="{BB962C8B-B14F-4D97-AF65-F5344CB8AC3E}">
        <p14:creationId xmlns:p14="http://schemas.microsoft.com/office/powerpoint/2010/main" val="4071464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CN"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9</a:t>
            </a:fld>
            <a:endParaRPr lang="zh-CN" altLang="en-US"/>
          </a:p>
        </p:txBody>
      </p:sp>
    </p:spTree>
    <p:extLst>
      <p:ext uri="{BB962C8B-B14F-4D97-AF65-F5344CB8AC3E}">
        <p14:creationId xmlns:p14="http://schemas.microsoft.com/office/powerpoint/2010/main" val="2525835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8887F-8D29-43BA-9D90-F2FE2592DAA1}"/>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C43A0659-85B0-4C19-B28B-C9FC8F77C9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D9BD1C9C-4ED1-445C-9F6F-7549607BF7C1}"/>
              </a:ext>
            </a:extLst>
          </p:cNvPr>
          <p:cNvSpPr>
            <a:spLocks noGrp="1"/>
          </p:cNvSpPr>
          <p:nvPr>
            <p:ph type="dt" sz="half" idx="10"/>
          </p:nvPr>
        </p:nvSpPr>
        <p:spPr/>
        <p:txBody>
          <a:bodyPr/>
          <a:lstStyle/>
          <a:p>
            <a:fld id="{02316FFB-50D0-4A39-BDE6-18C35D05766F}" type="datetimeFigureOut">
              <a:rPr lang="zh-CN" altLang="en-US" smtClean="0"/>
              <a:t>2022/6/7</a:t>
            </a:fld>
            <a:endParaRPr lang="zh-CN" altLang="en-US"/>
          </a:p>
        </p:txBody>
      </p:sp>
      <p:sp>
        <p:nvSpPr>
          <p:cNvPr id="5" name="Footer Placeholder 4">
            <a:extLst>
              <a:ext uri="{FF2B5EF4-FFF2-40B4-BE49-F238E27FC236}">
                <a16:creationId xmlns:a16="http://schemas.microsoft.com/office/drawing/2014/main" id="{971FC33E-0A52-40A4-820B-5B2601E0C642}"/>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A2030C48-8FF5-4499-867B-317A4B638D81}"/>
              </a:ext>
            </a:extLst>
          </p:cNvPr>
          <p:cNvSpPr>
            <a:spLocks noGrp="1"/>
          </p:cNvSpPr>
          <p:nvPr>
            <p:ph type="sldNum" sz="quarter" idx="12"/>
          </p:nvPr>
        </p:nvSpPr>
        <p:spPr/>
        <p:txBody>
          <a:bodyPr/>
          <a:lstStyle/>
          <a:p>
            <a:fld id="{73096FA9-8263-4972-BFA3-21977B2396B9}" type="slidenum">
              <a:rPr lang="zh-CN" altLang="en-US" smtClean="0"/>
              <a:t>‹#›</a:t>
            </a:fld>
            <a:endParaRPr lang="zh-CN" altLang="en-US"/>
          </a:p>
        </p:txBody>
      </p:sp>
    </p:spTree>
    <p:extLst>
      <p:ext uri="{BB962C8B-B14F-4D97-AF65-F5344CB8AC3E}">
        <p14:creationId xmlns:p14="http://schemas.microsoft.com/office/powerpoint/2010/main" val="604648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36D9F-B066-4C6F-9CA5-70218C8D386A}"/>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A6894E02-6587-43E3-B4F1-2F0D56C82F00}"/>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5F452F94-BFD2-4175-9C91-D7363D97FAEB}"/>
              </a:ext>
            </a:extLst>
          </p:cNvPr>
          <p:cNvSpPr>
            <a:spLocks noGrp="1"/>
          </p:cNvSpPr>
          <p:nvPr>
            <p:ph type="dt" sz="half" idx="10"/>
          </p:nvPr>
        </p:nvSpPr>
        <p:spPr/>
        <p:txBody>
          <a:bodyPr/>
          <a:lstStyle/>
          <a:p>
            <a:fld id="{02316FFB-50D0-4A39-BDE6-18C35D05766F}" type="datetimeFigureOut">
              <a:rPr lang="zh-CN" altLang="en-US" smtClean="0"/>
              <a:t>2022/6/7</a:t>
            </a:fld>
            <a:endParaRPr lang="zh-CN" altLang="en-US"/>
          </a:p>
        </p:txBody>
      </p:sp>
      <p:sp>
        <p:nvSpPr>
          <p:cNvPr id="5" name="Footer Placeholder 4">
            <a:extLst>
              <a:ext uri="{FF2B5EF4-FFF2-40B4-BE49-F238E27FC236}">
                <a16:creationId xmlns:a16="http://schemas.microsoft.com/office/drawing/2014/main" id="{195F418A-581F-4625-93B9-7285C5CB0062}"/>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B77B76ED-4FCF-4AE1-BD6A-47292A3EF546}"/>
              </a:ext>
            </a:extLst>
          </p:cNvPr>
          <p:cNvSpPr>
            <a:spLocks noGrp="1"/>
          </p:cNvSpPr>
          <p:nvPr>
            <p:ph type="sldNum" sz="quarter" idx="12"/>
          </p:nvPr>
        </p:nvSpPr>
        <p:spPr/>
        <p:txBody>
          <a:bodyPr/>
          <a:lstStyle/>
          <a:p>
            <a:fld id="{73096FA9-8263-4972-BFA3-21977B2396B9}" type="slidenum">
              <a:rPr lang="zh-CN" altLang="en-US" smtClean="0"/>
              <a:t>‹#›</a:t>
            </a:fld>
            <a:endParaRPr lang="zh-CN" altLang="en-US"/>
          </a:p>
        </p:txBody>
      </p:sp>
    </p:spTree>
    <p:extLst>
      <p:ext uri="{BB962C8B-B14F-4D97-AF65-F5344CB8AC3E}">
        <p14:creationId xmlns:p14="http://schemas.microsoft.com/office/powerpoint/2010/main" val="1695572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84025A-9B43-4E96-B727-146756CBDB77}"/>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6B4D5A7D-5300-44BD-A2D7-0B1B7223A89B}"/>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A7B93E49-766C-4EE2-BA72-CD2AEE513937}"/>
              </a:ext>
            </a:extLst>
          </p:cNvPr>
          <p:cNvSpPr>
            <a:spLocks noGrp="1"/>
          </p:cNvSpPr>
          <p:nvPr>
            <p:ph type="dt" sz="half" idx="10"/>
          </p:nvPr>
        </p:nvSpPr>
        <p:spPr/>
        <p:txBody>
          <a:bodyPr/>
          <a:lstStyle/>
          <a:p>
            <a:fld id="{02316FFB-50D0-4A39-BDE6-18C35D05766F}" type="datetimeFigureOut">
              <a:rPr lang="zh-CN" altLang="en-US" smtClean="0"/>
              <a:t>2022/6/7</a:t>
            </a:fld>
            <a:endParaRPr lang="zh-CN" altLang="en-US"/>
          </a:p>
        </p:txBody>
      </p:sp>
      <p:sp>
        <p:nvSpPr>
          <p:cNvPr id="5" name="Footer Placeholder 4">
            <a:extLst>
              <a:ext uri="{FF2B5EF4-FFF2-40B4-BE49-F238E27FC236}">
                <a16:creationId xmlns:a16="http://schemas.microsoft.com/office/drawing/2014/main" id="{2BD8D9C6-1FA7-4DE0-92E3-3A7443C1B5AA}"/>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5E942E22-3393-471F-993E-D5C4D3BBF2CB}"/>
              </a:ext>
            </a:extLst>
          </p:cNvPr>
          <p:cNvSpPr>
            <a:spLocks noGrp="1"/>
          </p:cNvSpPr>
          <p:nvPr>
            <p:ph type="sldNum" sz="quarter" idx="12"/>
          </p:nvPr>
        </p:nvSpPr>
        <p:spPr/>
        <p:txBody>
          <a:bodyPr/>
          <a:lstStyle/>
          <a:p>
            <a:fld id="{73096FA9-8263-4972-BFA3-21977B2396B9}" type="slidenum">
              <a:rPr lang="zh-CN" altLang="en-US" smtClean="0"/>
              <a:t>‹#›</a:t>
            </a:fld>
            <a:endParaRPr lang="zh-CN" altLang="en-US"/>
          </a:p>
        </p:txBody>
      </p:sp>
    </p:spTree>
    <p:extLst>
      <p:ext uri="{BB962C8B-B14F-4D97-AF65-F5344CB8AC3E}">
        <p14:creationId xmlns:p14="http://schemas.microsoft.com/office/powerpoint/2010/main" val="20268894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Ref idx="1001">
        <a:schemeClr val="bg1"/>
      </p:bgRef>
    </p:bg>
    <p:spTree>
      <p:nvGrpSpPr>
        <p:cNvPr id="1" name=""/>
        <p:cNvGrpSpPr/>
        <p:nvPr/>
      </p:nvGrpSpPr>
      <p:grpSpPr>
        <a:xfrm>
          <a:off x="0" y="0"/>
          <a:ext cx="0" cy="0"/>
          <a:chOff x="0" y="0"/>
          <a:chExt cx="0" cy="0"/>
        </a:xfrm>
      </p:grpSpPr>
      <p:grpSp>
        <p:nvGrpSpPr>
          <p:cNvPr id="61" name="组合 60"/>
          <p:cNvGrpSpPr/>
          <p:nvPr userDrawn="1"/>
        </p:nvGrpSpPr>
        <p:grpSpPr>
          <a:xfrm>
            <a:off x="41276" y="3092225"/>
            <a:ext cx="12150725" cy="3673475"/>
            <a:chOff x="0" y="3208338"/>
            <a:chExt cx="12192000" cy="3673475"/>
          </a:xfrm>
          <a:solidFill>
            <a:schemeClr val="bg1">
              <a:lumMod val="95000"/>
            </a:schemeClr>
          </a:solidFill>
        </p:grpSpPr>
        <p:sp>
          <p:nvSpPr>
            <p:cNvPr id="62" name="Freeform 17"/>
            <p:cNvSpPr>
              <a:spLocks noEditPoints="1"/>
            </p:cNvSpPr>
            <p:nvPr userDrawn="1"/>
          </p:nvSpPr>
          <p:spPr bwMode="auto">
            <a:xfrm>
              <a:off x="9093200" y="3208338"/>
              <a:ext cx="1489075" cy="1439863"/>
            </a:xfrm>
            <a:custGeom>
              <a:avLst/>
              <a:gdLst>
                <a:gd name="T0" fmla="*/ 178 w 469"/>
                <a:gd name="T1" fmla="*/ 32 h 453"/>
                <a:gd name="T2" fmla="*/ 405 w 469"/>
                <a:gd name="T3" fmla="*/ 160 h 453"/>
                <a:gd name="T4" fmla="*/ 401 w 469"/>
                <a:gd name="T5" fmla="*/ 134 h 453"/>
                <a:gd name="T6" fmla="*/ 420 w 469"/>
                <a:gd name="T7" fmla="*/ 163 h 453"/>
                <a:gd name="T8" fmla="*/ 424 w 469"/>
                <a:gd name="T9" fmla="*/ 217 h 453"/>
                <a:gd name="T10" fmla="*/ 413 w 469"/>
                <a:gd name="T11" fmla="*/ 298 h 453"/>
                <a:gd name="T12" fmla="*/ 397 w 469"/>
                <a:gd name="T13" fmla="*/ 352 h 453"/>
                <a:gd name="T14" fmla="*/ 385 w 469"/>
                <a:gd name="T15" fmla="*/ 353 h 453"/>
                <a:gd name="T16" fmla="*/ 383 w 469"/>
                <a:gd name="T17" fmla="*/ 322 h 453"/>
                <a:gd name="T18" fmla="*/ 354 w 469"/>
                <a:gd name="T19" fmla="*/ 285 h 453"/>
                <a:gd name="T20" fmla="*/ 337 w 469"/>
                <a:gd name="T21" fmla="*/ 251 h 453"/>
                <a:gd name="T22" fmla="*/ 353 w 469"/>
                <a:gd name="T23" fmla="*/ 222 h 453"/>
                <a:gd name="T24" fmla="*/ 366 w 469"/>
                <a:gd name="T25" fmla="*/ 201 h 453"/>
                <a:gd name="T26" fmla="*/ 379 w 469"/>
                <a:gd name="T27" fmla="*/ 177 h 453"/>
                <a:gd name="T28" fmla="*/ 390 w 469"/>
                <a:gd name="T29" fmla="*/ 155 h 453"/>
                <a:gd name="T30" fmla="*/ 387 w 469"/>
                <a:gd name="T31" fmla="*/ 105 h 453"/>
                <a:gd name="T32" fmla="*/ 388 w 469"/>
                <a:gd name="T33" fmla="*/ 121 h 453"/>
                <a:gd name="T34" fmla="*/ 384 w 469"/>
                <a:gd name="T35" fmla="*/ 133 h 453"/>
                <a:gd name="T36" fmla="*/ 373 w 469"/>
                <a:gd name="T37" fmla="*/ 135 h 453"/>
                <a:gd name="T38" fmla="*/ 384 w 469"/>
                <a:gd name="T39" fmla="*/ 122 h 453"/>
                <a:gd name="T40" fmla="*/ 377 w 469"/>
                <a:gd name="T41" fmla="*/ 109 h 453"/>
                <a:gd name="T42" fmla="*/ 359 w 469"/>
                <a:gd name="T43" fmla="*/ 90 h 453"/>
                <a:gd name="T44" fmla="*/ 333 w 469"/>
                <a:gd name="T45" fmla="*/ 78 h 453"/>
                <a:gd name="T46" fmla="*/ 316 w 469"/>
                <a:gd name="T47" fmla="*/ 71 h 453"/>
                <a:gd name="T48" fmla="*/ 307 w 469"/>
                <a:gd name="T49" fmla="*/ 67 h 453"/>
                <a:gd name="T50" fmla="*/ 292 w 469"/>
                <a:gd name="T51" fmla="*/ 65 h 453"/>
                <a:gd name="T52" fmla="*/ 285 w 469"/>
                <a:gd name="T53" fmla="*/ 69 h 453"/>
                <a:gd name="T54" fmla="*/ 278 w 469"/>
                <a:gd name="T55" fmla="*/ 56 h 453"/>
                <a:gd name="T56" fmla="*/ 264 w 469"/>
                <a:gd name="T57" fmla="*/ 421 h 453"/>
                <a:gd name="T58" fmla="*/ 279 w 469"/>
                <a:gd name="T59" fmla="*/ 411 h 453"/>
                <a:gd name="T60" fmla="*/ 305 w 469"/>
                <a:gd name="T61" fmla="*/ 400 h 453"/>
                <a:gd name="T62" fmla="*/ 334 w 469"/>
                <a:gd name="T63" fmla="*/ 391 h 453"/>
                <a:gd name="T64" fmla="*/ 288 w 469"/>
                <a:gd name="T65" fmla="*/ 434 h 453"/>
                <a:gd name="T66" fmla="*/ 234 w 469"/>
                <a:gd name="T67" fmla="*/ 427 h 453"/>
                <a:gd name="T68" fmla="*/ 258 w 469"/>
                <a:gd name="T69" fmla="*/ 417 h 453"/>
                <a:gd name="T70" fmla="*/ 177 w 469"/>
                <a:gd name="T71" fmla="*/ 48 h 453"/>
                <a:gd name="T72" fmla="*/ 217 w 469"/>
                <a:gd name="T73" fmla="*/ 63 h 453"/>
                <a:gd name="T74" fmla="*/ 179 w 469"/>
                <a:gd name="T75" fmla="*/ 93 h 453"/>
                <a:gd name="T76" fmla="*/ 183 w 469"/>
                <a:gd name="T77" fmla="*/ 118 h 453"/>
                <a:gd name="T78" fmla="*/ 138 w 469"/>
                <a:gd name="T79" fmla="*/ 125 h 453"/>
                <a:gd name="T80" fmla="*/ 103 w 469"/>
                <a:gd name="T81" fmla="*/ 122 h 453"/>
                <a:gd name="T82" fmla="*/ 120 w 469"/>
                <a:gd name="T83" fmla="*/ 143 h 453"/>
                <a:gd name="T84" fmla="*/ 96 w 469"/>
                <a:gd name="T85" fmla="*/ 166 h 453"/>
                <a:gd name="T86" fmla="*/ 135 w 469"/>
                <a:gd name="T87" fmla="*/ 161 h 453"/>
                <a:gd name="T88" fmla="*/ 159 w 469"/>
                <a:gd name="T89" fmla="*/ 136 h 453"/>
                <a:gd name="T90" fmla="*/ 188 w 469"/>
                <a:gd name="T91" fmla="*/ 130 h 453"/>
                <a:gd name="T92" fmla="*/ 228 w 469"/>
                <a:gd name="T93" fmla="*/ 143 h 453"/>
                <a:gd name="T94" fmla="*/ 254 w 469"/>
                <a:gd name="T95" fmla="*/ 192 h 453"/>
                <a:gd name="T96" fmla="*/ 241 w 469"/>
                <a:gd name="T97" fmla="*/ 224 h 453"/>
                <a:gd name="T98" fmla="*/ 191 w 469"/>
                <a:gd name="T99" fmla="*/ 240 h 453"/>
                <a:gd name="T100" fmla="*/ 184 w 469"/>
                <a:gd name="T101" fmla="*/ 274 h 453"/>
                <a:gd name="T102" fmla="*/ 185 w 469"/>
                <a:gd name="T103" fmla="*/ 310 h 453"/>
                <a:gd name="T104" fmla="*/ 189 w 469"/>
                <a:gd name="T105" fmla="*/ 350 h 453"/>
                <a:gd name="T106" fmla="*/ 174 w 469"/>
                <a:gd name="T107" fmla="*/ 374 h 453"/>
                <a:gd name="T108" fmla="*/ 132 w 469"/>
                <a:gd name="T109" fmla="*/ 346 h 453"/>
                <a:gd name="T110" fmla="*/ 103 w 469"/>
                <a:gd name="T111" fmla="*/ 321 h 453"/>
                <a:gd name="T112" fmla="*/ 79 w 469"/>
                <a:gd name="T113" fmla="*/ 280 h 453"/>
                <a:gd name="T114" fmla="*/ 73 w 469"/>
                <a:gd name="T115" fmla="*/ 244 h 453"/>
                <a:gd name="T116" fmla="*/ 88 w 469"/>
                <a:gd name="T117" fmla="*/ 220 h 453"/>
                <a:gd name="T118" fmla="*/ 85 w 469"/>
                <a:gd name="T119" fmla="*/ 201 h 453"/>
                <a:gd name="T120" fmla="*/ 59 w 469"/>
                <a:gd name="T121" fmla="*/ 234 h 453"/>
                <a:gd name="T122" fmla="*/ 50 w 469"/>
                <a:gd name="T123" fmla="*/ 197 h 453"/>
                <a:gd name="T124" fmla="*/ 34 w 469"/>
                <a:gd name="T125" fmla="*/ 223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9" h="453">
                  <a:moveTo>
                    <a:pt x="81" y="388"/>
                  </a:moveTo>
                  <a:cubicBezTo>
                    <a:pt x="116" y="423"/>
                    <a:pt x="154" y="439"/>
                    <a:pt x="187" y="445"/>
                  </a:cubicBezTo>
                  <a:cubicBezTo>
                    <a:pt x="220" y="453"/>
                    <a:pt x="256" y="453"/>
                    <a:pt x="291" y="444"/>
                  </a:cubicBezTo>
                  <a:cubicBezTo>
                    <a:pt x="403" y="412"/>
                    <a:pt x="469" y="294"/>
                    <a:pt x="437" y="180"/>
                  </a:cubicBezTo>
                  <a:cubicBezTo>
                    <a:pt x="407" y="67"/>
                    <a:pt x="290" y="0"/>
                    <a:pt x="178" y="32"/>
                  </a:cubicBezTo>
                  <a:cubicBezTo>
                    <a:pt x="118" y="49"/>
                    <a:pt x="71" y="91"/>
                    <a:pt x="46" y="144"/>
                  </a:cubicBezTo>
                  <a:cubicBezTo>
                    <a:pt x="0" y="225"/>
                    <a:pt x="15" y="322"/>
                    <a:pt x="81" y="388"/>
                  </a:cubicBezTo>
                  <a:close/>
                  <a:moveTo>
                    <a:pt x="398" y="153"/>
                  </a:moveTo>
                  <a:cubicBezTo>
                    <a:pt x="400" y="155"/>
                    <a:pt x="400" y="155"/>
                    <a:pt x="400" y="155"/>
                  </a:cubicBezTo>
                  <a:cubicBezTo>
                    <a:pt x="400" y="155"/>
                    <a:pt x="401" y="157"/>
                    <a:pt x="405" y="160"/>
                  </a:cubicBezTo>
                  <a:cubicBezTo>
                    <a:pt x="408" y="163"/>
                    <a:pt x="405" y="160"/>
                    <a:pt x="405" y="158"/>
                  </a:cubicBezTo>
                  <a:cubicBezTo>
                    <a:pt x="406" y="157"/>
                    <a:pt x="406" y="157"/>
                    <a:pt x="407" y="155"/>
                  </a:cubicBezTo>
                  <a:cubicBezTo>
                    <a:pt x="407" y="155"/>
                    <a:pt x="407" y="149"/>
                    <a:pt x="406" y="147"/>
                  </a:cubicBezTo>
                  <a:cubicBezTo>
                    <a:pt x="405" y="146"/>
                    <a:pt x="404" y="144"/>
                    <a:pt x="403" y="143"/>
                  </a:cubicBezTo>
                  <a:cubicBezTo>
                    <a:pt x="402" y="141"/>
                    <a:pt x="402" y="140"/>
                    <a:pt x="401" y="134"/>
                  </a:cubicBezTo>
                  <a:cubicBezTo>
                    <a:pt x="400" y="129"/>
                    <a:pt x="400" y="129"/>
                    <a:pt x="399" y="128"/>
                  </a:cubicBezTo>
                  <a:cubicBezTo>
                    <a:pt x="398" y="126"/>
                    <a:pt x="399" y="125"/>
                    <a:pt x="398" y="123"/>
                  </a:cubicBezTo>
                  <a:cubicBezTo>
                    <a:pt x="398" y="122"/>
                    <a:pt x="399" y="122"/>
                    <a:pt x="400" y="122"/>
                  </a:cubicBezTo>
                  <a:cubicBezTo>
                    <a:pt x="408" y="132"/>
                    <a:pt x="414" y="144"/>
                    <a:pt x="419" y="157"/>
                  </a:cubicBezTo>
                  <a:cubicBezTo>
                    <a:pt x="419" y="159"/>
                    <a:pt x="420" y="161"/>
                    <a:pt x="420" y="163"/>
                  </a:cubicBezTo>
                  <a:cubicBezTo>
                    <a:pt x="420" y="165"/>
                    <a:pt x="419" y="164"/>
                    <a:pt x="417" y="169"/>
                  </a:cubicBezTo>
                  <a:cubicBezTo>
                    <a:pt x="416" y="173"/>
                    <a:pt x="415" y="172"/>
                    <a:pt x="415" y="176"/>
                  </a:cubicBezTo>
                  <a:cubicBezTo>
                    <a:pt x="414" y="179"/>
                    <a:pt x="415" y="176"/>
                    <a:pt x="420" y="184"/>
                  </a:cubicBezTo>
                  <a:cubicBezTo>
                    <a:pt x="425" y="191"/>
                    <a:pt x="419" y="200"/>
                    <a:pt x="419" y="200"/>
                  </a:cubicBezTo>
                  <a:cubicBezTo>
                    <a:pt x="419" y="200"/>
                    <a:pt x="420" y="202"/>
                    <a:pt x="424" y="217"/>
                  </a:cubicBezTo>
                  <a:cubicBezTo>
                    <a:pt x="428" y="233"/>
                    <a:pt x="423" y="238"/>
                    <a:pt x="420" y="248"/>
                  </a:cubicBezTo>
                  <a:cubicBezTo>
                    <a:pt x="417" y="258"/>
                    <a:pt x="419" y="254"/>
                    <a:pt x="418" y="258"/>
                  </a:cubicBezTo>
                  <a:cubicBezTo>
                    <a:pt x="417" y="262"/>
                    <a:pt x="417" y="260"/>
                    <a:pt x="413" y="266"/>
                  </a:cubicBezTo>
                  <a:cubicBezTo>
                    <a:pt x="408" y="273"/>
                    <a:pt x="413" y="272"/>
                    <a:pt x="413" y="283"/>
                  </a:cubicBezTo>
                  <a:cubicBezTo>
                    <a:pt x="414" y="294"/>
                    <a:pt x="411" y="289"/>
                    <a:pt x="413" y="298"/>
                  </a:cubicBezTo>
                  <a:cubicBezTo>
                    <a:pt x="413" y="308"/>
                    <a:pt x="411" y="301"/>
                    <a:pt x="408" y="307"/>
                  </a:cubicBezTo>
                  <a:cubicBezTo>
                    <a:pt x="406" y="313"/>
                    <a:pt x="408" y="307"/>
                    <a:pt x="406" y="316"/>
                  </a:cubicBezTo>
                  <a:cubicBezTo>
                    <a:pt x="404" y="325"/>
                    <a:pt x="404" y="321"/>
                    <a:pt x="404" y="325"/>
                  </a:cubicBezTo>
                  <a:cubicBezTo>
                    <a:pt x="403" y="329"/>
                    <a:pt x="401" y="327"/>
                    <a:pt x="399" y="345"/>
                  </a:cubicBezTo>
                  <a:cubicBezTo>
                    <a:pt x="398" y="362"/>
                    <a:pt x="399" y="348"/>
                    <a:pt x="397" y="352"/>
                  </a:cubicBezTo>
                  <a:cubicBezTo>
                    <a:pt x="395" y="357"/>
                    <a:pt x="392" y="355"/>
                    <a:pt x="387" y="363"/>
                  </a:cubicBezTo>
                  <a:cubicBezTo>
                    <a:pt x="381" y="371"/>
                    <a:pt x="385" y="366"/>
                    <a:pt x="381" y="371"/>
                  </a:cubicBezTo>
                  <a:cubicBezTo>
                    <a:pt x="376" y="377"/>
                    <a:pt x="379" y="370"/>
                    <a:pt x="379" y="368"/>
                  </a:cubicBezTo>
                  <a:cubicBezTo>
                    <a:pt x="378" y="366"/>
                    <a:pt x="380" y="364"/>
                    <a:pt x="382" y="362"/>
                  </a:cubicBezTo>
                  <a:cubicBezTo>
                    <a:pt x="384" y="359"/>
                    <a:pt x="384" y="356"/>
                    <a:pt x="385" y="353"/>
                  </a:cubicBezTo>
                  <a:cubicBezTo>
                    <a:pt x="386" y="350"/>
                    <a:pt x="385" y="350"/>
                    <a:pt x="386" y="347"/>
                  </a:cubicBezTo>
                  <a:cubicBezTo>
                    <a:pt x="387" y="344"/>
                    <a:pt x="388" y="342"/>
                    <a:pt x="390" y="337"/>
                  </a:cubicBezTo>
                  <a:cubicBezTo>
                    <a:pt x="391" y="332"/>
                    <a:pt x="387" y="334"/>
                    <a:pt x="386" y="333"/>
                  </a:cubicBezTo>
                  <a:cubicBezTo>
                    <a:pt x="385" y="331"/>
                    <a:pt x="384" y="332"/>
                    <a:pt x="383" y="330"/>
                  </a:cubicBezTo>
                  <a:cubicBezTo>
                    <a:pt x="382" y="328"/>
                    <a:pt x="381" y="325"/>
                    <a:pt x="383" y="322"/>
                  </a:cubicBezTo>
                  <a:cubicBezTo>
                    <a:pt x="384" y="318"/>
                    <a:pt x="374" y="308"/>
                    <a:pt x="373" y="306"/>
                  </a:cubicBezTo>
                  <a:cubicBezTo>
                    <a:pt x="372" y="305"/>
                    <a:pt x="370" y="297"/>
                    <a:pt x="370" y="297"/>
                  </a:cubicBezTo>
                  <a:cubicBezTo>
                    <a:pt x="370" y="297"/>
                    <a:pt x="366" y="295"/>
                    <a:pt x="364" y="295"/>
                  </a:cubicBezTo>
                  <a:cubicBezTo>
                    <a:pt x="362" y="294"/>
                    <a:pt x="357" y="292"/>
                    <a:pt x="354" y="290"/>
                  </a:cubicBezTo>
                  <a:cubicBezTo>
                    <a:pt x="351" y="289"/>
                    <a:pt x="354" y="285"/>
                    <a:pt x="354" y="285"/>
                  </a:cubicBezTo>
                  <a:cubicBezTo>
                    <a:pt x="354" y="285"/>
                    <a:pt x="351" y="282"/>
                    <a:pt x="349" y="281"/>
                  </a:cubicBezTo>
                  <a:cubicBezTo>
                    <a:pt x="348" y="279"/>
                    <a:pt x="347" y="274"/>
                    <a:pt x="347" y="272"/>
                  </a:cubicBezTo>
                  <a:cubicBezTo>
                    <a:pt x="346" y="271"/>
                    <a:pt x="347" y="267"/>
                    <a:pt x="347" y="264"/>
                  </a:cubicBezTo>
                  <a:cubicBezTo>
                    <a:pt x="348" y="262"/>
                    <a:pt x="346" y="259"/>
                    <a:pt x="344" y="258"/>
                  </a:cubicBezTo>
                  <a:cubicBezTo>
                    <a:pt x="343" y="257"/>
                    <a:pt x="339" y="252"/>
                    <a:pt x="337" y="251"/>
                  </a:cubicBezTo>
                  <a:cubicBezTo>
                    <a:pt x="334" y="251"/>
                    <a:pt x="333" y="248"/>
                    <a:pt x="331" y="245"/>
                  </a:cubicBezTo>
                  <a:cubicBezTo>
                    <a:pt x="330" y="241"/>
                    <a:pt x="332" y="240"/>
                    <a:pt x="334" y="240"/>
                  </a:cubicBezTo>
                  <a:cubicBezTo>
                    <a:pt x="334" y="239"/>
                    <a:pt x="336" y="237"/>
                    <a:pt x="340" y="233"/>
                  </a:cubicBezTo>
                  <a:cubicBezTo>
                    <a:pt x="344" y="229"/>
                    <a:pt x="342" y="227"/>
                    <a:pt x="343" y="225"/>
                  </a:cubicBezTo>
                  <a:cubicBezTo>
                    <a:pt x="345" y="223"/>
                    <a:pt x="349" y="222"/>
                    <a:pt x="353" y="222"/>
                  </a:cubicBezTo>
                  <a:cubicBezTo>
                    <a:pt x="357" y="220"/>
                    <a:pt x="353" y="219"/>
                    <a:pt x="354" y="218"/>
                  </a:cubicBezTo>
                  <a:cubicBezTo>
                    <a:pt x="355" y="217"/>
                    <a:pt x="358" y="215"/>
                    <a:pt x="361" y="213"/>
                  </a:cubicBezTo>
                  <a:cubicBezTo>
                    <a:pt x="364" y="210"/>
                    <a:pt x="361" y="208"/>
                    <a:pt x="361" y="208"/>
                  </a:cubicBezTo>
                  <a:cubicBezTo>
                    <a:pt x="361" y="208"/>
                    <a:pt x="365" y="206"/>
                    <a:pt x="366" y="205"/>
                  </a:cubicBezTo>
                  <a:cubicBezTo>
                    <a:pt x="367" y="205"/>
                    <a:pt x="367" y="202"/>
                    <a:pt x="366" y="201"/>
                  </a:cubicBezTo>
                  <a:cubicBezTo>
                    <a:pt x="366" y="200"/>
                    <a:pt x="365" y="195"/>
                    <a:pt x="365" y="195"/>
                  </a:cubicBezTo>
                  <a:cubicBezTo>
                    <a:pt x="365" y="195"/>
                    <a:pt x="364" y="190"/>
                    <a:pt x="367" y="189"/>
                  </a:cubicBezTo>
                  <a:cubicBezTo>
                    <a:pt x="369" y="187"/>
                    <a:pt x="367" y="185"/>
                    <a:pt x="368" y="185"/>
                  </a:cubicBezTo>
                  <a:cubicBezTo>
                    <a:pt x="369" y="184"/>
                    <a:pt x="373" y="182"/>
                    <a:pt x="375" y="182"/>
                  </a:cubicBezTo>
                  <a:cubicBezTo>
                    <a:pt x="375" y="181"/>
                    <a:pt x="379" y="179"/>
                    <a:pt x="379" y="177"/>
                  </a:cubicBezTo>
                  <a:cubicBezTo>
                    <a:pt x="379" y="175"/>
                    <a:pt x="378" y="172"/>
                    <a:pt x="379" y="171"/>
                  </a:cubicBezTo>
                  <a:cubicBezTo>
                    <a:pt x="381" y="170"/>
                    <a:pt x="381" y="167"/>
                    <a:pt x="381" y="164"/>
                  </a:cubicBezTo>
                  <a:cubicBezTo>
                    <a:pt x="381" y="162"/>
                    <a:pt x="382" y="161"/>
                    <a:pt x="383" y="160"/>
                  </a:cubicBezTo>
                  <a:cubicBezTo>
                    <a:pt x="384" y="160"/>
                    <a:pt x="390" y="161"/>
                    <a:pt x="391" y="160"/>
                  </a:cubicBezTo>
                  <a:cubicBezTo>
                    <a:pt x="393" y="159"/>
                    <a:pt x="390" y="157"/>
                    <a:pt x="390" y="155"/>
                  </a:cubicBezTo>
                  <a:cubicBezTo>
                    <a:pt x="391" y="153"/>
                    <a:pt x="391" y="154"/>
                    <a:pt x="394" y="152"/>
                  </a:cubicBezTo>
                  <a:cubicBezTo>
                    <a:pt x="397" y="151"/>
                    <a:pt x="398" y="153"/>
                    <a:pt x="398" y="153"/>
                  </a:cubicBezTo>
                  <a:close/>
                  <a:moveTo>
                    <a:pt x="274" y="42"/>
                  </a:moveTo>
                  <a:cubicBezTo>
                    <a:pt x="279" y="40"/>
                    <a:pt x="287" y="41"/>
                    <a:pt x="295" y="43"/>
                  </a:cubicBezTo>
                  <a:cubicBezTo>
                    <a:pt x="331" y="55"/>
                    <a:pt x="363" y="76"/>
                    <a:pt x="387" y="105"/>
                  </a:cubicBezTo>
                  <a:cubicBezTo>
                    <a:pt x="388" y="106"/>
                    <a:pt x="388" y="108"/>
                    <a:pt x="388" y="108"/>
                  </a:cubicBezTo>
                  <a:cubicBezTo>
                    <a:pt x="389" y="109"/>
                    <a:pt x="390" y="111"/>
                    <a:pt x="390" y="112"/>
                  </a:cubicBezTo>
                  <a:cubicBezTo>
                    <a:pt x="391" y="113"/>
                    <a:pt x="392" y="115"/>
                    <a:pt x="393" y="117"/>
                  </a:cubicBezTo>
                  <a:cubicBezTo>
                    <a:pt x="393" y="118"/>
                    <a:pt x="392" y="118"/>
                    <a:pt x="391" y="118"/>
                  </a:cubicBezTo>
                  <a:cubicBezTo>
                    <a:pt x="390" y="118"/>
                    <a:pt x="390" y="119"/>
                    <a:pt x="388" y="121"/>
                  </a:cubicBezTo>
                  <a:cubicBezTo>
                    <a:pt x="388" y="123"/>
                    <a:pt x="388" y="121"/>
                    <a:pt x="388" y="122"/>
                  </a:cubicBezTo>
                  <a:cubicBezTo>
                    <a:pt x="387" y="122"/>
                    <a:pt x="386" y="124"/>
                    <a:pt x="386" y="125"/>
                  </a:cubicBezTo>
                  <a:cubicBezTo>
                    <a:pt x="385" y="126"/>
                    <a:pt x="387" y="127"/>
                    <a:pt x="388" y="129"/>
                  </a:cubicBezTo>
                  <a:cubicBezTo>
                    <a:pt x="388" y="131"/>
                    <a:pt x="388" y="129"/>
                    <a:pt x="387" y="131"/>
                  </a:cubicBezTo>
                  <a:cubicBezTo>
                    <a:pt x="386" y="132"/>
                    <a:pt x="385" y="132"/>
                    <a:pt x="384" y="133"/>
                  </a:cubicBezTo>
                  <a:cubicBezTo>
                    <a:pt x="384" y="134"/>
                    <a:pt x="381" y="132"/>
                    <a:pt x="380" y="134"/>
                  </a:cubicBezTo>
                  <a:cubicBezTo>
                    <a:pt x="378" y="134"/>
                    <a:pt x="379" y="135"/>
                    <a:pt x="379" y="137"/>
                  </a:cubicBezTo>
                  <a:cubicBezTo>
                    <a:pt x="378" y="138"/>
                    <a:pt x="379" y="138"/>
                    <a:pt x="378" y="139"/>
                  </a:cubicBezTo>
                  <a:cubicBezTo>
                    <a:pt x="378" y="140"/>
                    <a:pt x="376" y="138"/>
                    <a:pt x="375" y="137"/>
                  </a:cubicBezTo>
                  <a:cubicBezTo>
                    <a:pt x="375" y="137"/>
                    <a:pt x="373" y="135"/>
                    <a:pt x="373" y="135"/>
                  </a:cubicBezTo>
                  <a:cubicBezTo>
                    <a:pt x="375" y="133"/>
                    <a:pt x="375" y="133"/>
                    <a:pt x="375" y="133"/>
                  </a:cubicBezTo>
                  <a:cubicBezTo>
                    <a:pt x="378" y="130"/>
                    <a:pt x="378" y="130"/>
                    <a:pt x="378" y="130"/>
                  </a:cubicBezTo>
                  <a:cubicBezTo>
                    <a:pt x="381" y="128"/>
                    <a:pt x="381" y="128"/>
                    <a:pt x="381" y="128"/>
                  </a:cubicBezTo>
                  <a:cubicBezTo>
                    <a:pt x="381" y="128"/>
                    <a:pt x="383" y="127"/>
                    <a:pt x="385" y="126"/>
                  </a:cubicBezTo>
                  <a:cubicBezTo>
                    <a:pt x="386" y="126"/>
                    <a:pt x="384" y="123"/>
                    <a:pt x="384" y="122"/>
                  </a:cubicBezTo>
                  <a:cubicBezTo>
                    <a:pt x="383" y="122"/>
                    <a:pt x="382" y="118"/>
                    <a:pt x="382" y="118"/>
                  </a:cubicBezTo>
                  <a:cubicBezTo>
                    <a:pt x="382" y="118"/>
                    <a:pt x="384" y="116"/>
                    <a:pt x="385" y="116"/>
                  </a:cubicBezTo>
                  <a:cubicBezTo>
                    <a:pt x="386" y="116"/>
                    <a:pt x="387" y="114"/>
                    <a:pt x="387" y="113"/>
                  </a:cubicBezTo>
                  <a:cubicBezTo>
                    <a:pt x="387" y="112"/>
                    <a:pt x="385" y="110"/>
                    <a:pt x="384" y="109"/>
                  </a:cubicBezTo>
                  <a:cubicBezTo>
                    <a:pt x="382" y="109"/>
                    <a:pt x="378" y="109"/>
                    <a:pt x="377" y="109"/>
                  </a:cubicBezTo>
                  <a:cubicBezTo>
                    <a:pt x="376" y="109"/>
                    <a:pt x="375" y="108"/>
                    <a:pt x="373" y="107"/>
                  </a:cubicBezTo>
                  <a:cubicBezTo>
                    <a:pt x="372" y="107"/>
                    <a:pt x="370" y="105"/>
                    <a:pt x="370" y="103"/>
                  </a:cubicBezTo>
                  <a:cubicBezTo>
                    <a:pt x="369" y="101"/>
                    <a:pt x="367" y="99"/>
                    <a:pt x="366" y="98"/>
                  </a:cubicBezTo>
                  <a:cubicBezTo>
                    <a:pt x="366" y="97"/>
                    <a:pt x="365" y="94"/>
                    <a:pt x="364" y="93"/>
                  </a:cubicBezTo>
                  <a:cubicBezTo>
                    <a:pt x="363" y="91"/>
                    <a:pt x="360" y="90"/>
                    <a:pt x="359" y="90"/>
                  </a:cubicBezTo>
                  <a:cubicBezTo>
                    <a:pt x="358" y="90"/>
                    <a:pt x="352" y="87"/>
                    <a:pt x="351" y="85"/>
                  </a:cubicBezTo>
                  <a:cubicBezTo>
                    <a:pt x="348" y="84"/>
                    <a:pt x="345" y="83"/>
                    <a:pt x="345" y="83"/>
                  </a:cubicBezTo>
                  <a:cubicBezTo>
                    <a:pt x="343" y="80"/>
                    <a:pt x="343" y="80"/>
                    <a:pt x="343" y="80"/>
                  </a:cubicBezTo>
                  <a:cubicBezTo>
                    <a:pt x="343" y="80"/>
                    <a:pt x="342" y="79"/>
                    <a:pt x="338" y="79"/>
                  </a:cubicBezTo>
                  <a:cubicBezTo>
                    <a:pt x="335" y="79"/>
                    <a:pt x="333" y="78"/>
                    <a:pt x="333" y="78"/>
                  </a:cubicBezTo>
                  <a:cubicBezTo>
                    <a:pt x="333" y="78"/>
                    <a:pt x="331" y="75"/>
                    <a:pt x="331" y="74"/>
                  </a:cubicBezTo>
                  <a:cubicBezTo>
                    <a:pt x="331" y="73"/>
                    <a:pt x="329" y="73"/>
                    <a:pt x="329" y="73"/>
                  </a:cubicBezTo>
                  <a:cubicBezTo>
                    <a:pt x="329" y="73"/>
                    <a:pt x="323" y="71"/>
                    <a:pt x="323" y="71"/>
                  </a:cubicBezTo>
                  <a:cubicBezTo>
                    <a:pt x="322" y="70"/>
                    <a:pt x="322" y="70"/>
                    <a:pt x="320" y="70"/>
                  </a:cubicBezTo>
                  <a:cubicBezTo>
                    <a:pt x="319" y="70"/>
                    <a:pt x="317" y="71"/>
                    <a:pt x="316" y="71"/>
                  </a:cubicBezTo>
                  <a:cubicBezTo>
                    <a:pt x="315" y="73"/>
                    <a:pt x="313" y="73"/>
                    <a:pt x="311" y="74"/>
                  </a:cubicBezTo>
                  <a:cubicBezTo>
                    <a:pt x="308" y="76"/>
                    <a:pt x="307" y="75"/>
                    <a:pt x="307" y="75"/>
                  </a:cubicBezTo>
                  <a:cubicBezTo>
                    <a:pt x="307" y="75"/>
                    <a:pt x="305" y="73"/>
                    <a:pt x="305" y="71"/>
                  </a:cubicBezTo>
                  <a:cubicBezTo>
                    <a:pt x="305" y="70"/>
                    <a:pt x="305" y="69"/>
                    <a:pt x="305" y="69"/>
                  </a:cubicBezTo>
                  <a:cubicBezTo>
                    <a:pt x="305" y="69"/>
                    <a:pt x="307" y="67"/>
                    <a:pt x="307" y="67"/>
                  </a:cubicBezTo>
                  <a:cubicBezTo>
                    <a:pt x="308" y="67"/>
                    <a:pt x="305" y="63"/>
                    <a:pt x="305" y="63"/>
                  </a:cubicBezTo>
                  <a:cubicBezTo>
                    <a:pt x="301" y="62"/>
                    <a:pt x="301" y="62"/>
                    <a:pt x="301" y="62"/>
                  </a:cubicBezTo>
                  <a:cubicBezTo>
                    <a:pt x="301" y="62"/>
                    <a:pt x="297" y="60"/>
                    <a:pt x="295" y="60"/>
                  </a:cubicBezTo>
                  <a:cubicBezTo>
                    <a:pt x="293" y="60"/>
                    <a:pt x="293" y="62"/>
                    <a:pt x="293" y="64"/>
                  </a:cubicBezTo>
                  <a:cubicBezTo>
                    <a:pt x="291" y="64"/>
                    <a:pt x="292" y="65"/>
                    <a:pt x="292" y="65"/>
                  </a:cubicBezTo>
                  <a:cubicBezTo>
                    <a:pt x="297" y="67"/>
                    <a:pt x="297" y="67"/>
                    <a:pt x="297" y="67"/>
                  </a:cubicBezTo>
                  <a:cubicBezTo>
                    <a:pt x="297" y="67"/>
                    <a:pt x="297" y="70"/>
                    <a:pt x="296" y="71"/>
                  </a:cubicBezTo>
                  <a:cubicBezTo>
                    <a:pt x="294" y="71"/>
                    <a:pt x="291" y="72"/>
                    <a:pt x="291" y="72"/>
                  </a:cubicBezTo>
                  <a:cubicBezTo>
                    <a:pt x="287" y="71"/>
                    <a:pt x="287" y="71"/>
                    <a:pt x="287" y="71"/>
                  </a:cubicBezTo>
                  <a:cubicBezTo>
                    <a:pt x="285" y="69"/>
                    <a:pt x="285" y="69"/>
                    <a:pt x="285" y="69"/>
                  </a:cubicBezTo>
                  <a:cubicBezTo>
                    <a:pt x="285" y="65"/>
                    <a:pt x="285" y="65"/>
                    <a:pt x="285" y="65"/>
                  </a:cubicBezTo>
                  <a:cubicBezTo>
                    <a:pt x="285" y="65"/>
                    <a:pt x="285" y="62"/>
                    <a:pt x="284" y="61"/>
                  </a:cubicBezTo>
                  <a:cubicBezTo>
                    <a:pt x="284" y="59"/>
                    <a:pt x="283" y="59"/>
                    <a:pt x="282" y="59"/>
                  </a:cubicBezTo>
                  <a:cubicBezTo>
                    <a:pt x="281" y="58"/>
                    <a:pt x="279" y="58"/>
                    <a:pt x="279" y="58"/>
                  </a:cubicBezTo>
                  <a:cubicBezTo>
                    <a:pt x="278" y="56"/>
                    <a:pt x="278" y="56"/>
                    <a:pt x="278" y="56"/>
                  </a:cubicBezTo>
                  <a:cubicBezTo>
                    <a:pt x="278" y="56"/>
                    <a:pt x="277" y="53"/>
                    <a:pt x="276" y="52"/>
                  </a:cubicBezTo>
                  <a:cubicBezTo>
                    <a:pt x="276" y="51"/>
                    <a:pt x="272" y="48"/>
                    <a:pt x="272" y="47"/>
                  </a:cubicBezTo>
                  <a:cubicBezTo>
                    <a:pt x="271" y="47"/>
                    <a:pt x="270" y="46"/>
                    <a:pt x="270" y="46"/>
                  </a:cubicBezTo>
                  <a:cubicBezTo>
                    <a:pt x="274" y="42"/>
                    <a:pt x="274" y="42"/>
                    <a:pt x="274" y="42"/>
                  </a:cubicBezTo>
                  <a:close/>
                  <a:moveTo>
                    <a:pt x="264" y="421"/>
                  </a:moveTo>
                  <a:cubicBezTo>
                    <a:pt x="266" y="423"/>
                    <a:pt x="266" y="423"/>
                    <a:pt x="269" y="427"/>
                  </a:cubicBezTo>
                  <a:cubicBezTo>
                    <a:pt x="272" y="430"/>
                    <a:pt x="278" y="421"/>
                    <a:pt x="281" y="420"/>
                  </a:cubicBezTo>
                  <a:cubicBezTo>
                    <a:pt x="284" y="419"/>
                    <a:pt x="286" y="419"/>
                    <a:pt x="288" y="416"/>
                  </a:cubicBezTo>
                  <a:cubicBezTo>
                    <a:pt x="291" y="414"/>
                    <a:pt x="287" y="414"/>
                    <a:pt x="287" y="414"/>
                  </a:cubicBezTo>
                  <a:cubicBezTo>
                    <a:pt x="279" y="411"/>
                    <a:pt x="279" y="411"/>
                    <a:pt x="279" y="411"/>
                  </a:cubicBezTo>
                  <a:cubicBezTo>
                    <a:pt x="270" y="409"/>
                    <a:pt x="270" y="409"/>
                    <a:pt x="270" y="409"/>
                  </a:cubicBezTo>
                  <a:cubicBezTo>
                    <a:pt x="270" y="409"/>
                    <a:pt x="270" y="405"/>
                    <a:pt x="273" y="404"/>
                  </a:cubicBezTo>
                  <a:cubicBezTo>
                    <a:pt x="275" y="403"/>
                    <a:pt x="276" y="405"/>
                    <a:pt x="278" y="406"/>
                  </a:cubicBezTo>
                  <a:cubicBezTo>
                    <a:pt x="279" y="407"/>
                    <a:pt x="293" y="402"/>
                    <a:pt x="293" y="402"/>
                  </a:cubicBezTo>
                  <a:cubicBezTo>
                    <a:pt x="293" y="402"/>
                    <a:pt x="301" y="403"/>
                    <a:pt x="305" y="400"/>
                  </a:cubicBezTo>
                  <a:cubicBezTo>
                    <a:pt x="308" y="397"/>
                    <a:pt x="305" y="400"/>
                    <a:pt x="305" y="395"/>
                  </a:cubicBezTo>
                  <a:cubicBezTo>
                    <a:pt x="306" y="390"/>
                    <a:pt x="312" y="396"/>
                    <a:pt x="316" y="397"/>
                  </a:cubicBezTo>
                  <a:cubicBezTo>
                    <a:pt x="319" y="397"/>
                    <a:pt x="319" y="396"/>
                    <a:pt x="328" y="395"/>
                  </a:cubicBezTo>
                  <a:cubicBezTo>
                    <a:pt x="337" y="394"/>
                    <a:pt x="334" y="394"/>
                    <a:pt x="334" y="394"/>
                  </a:cubicBezTo>
                  <a:cubicBezTo>
                    <a:pt x="334" y="391"/>
                    <a:pt x="334" y="391"/>
                    <a:pt x="334" y="391"/>
                  </a:cubicBezTo>
                  <a:cubicBezTo>
                    <a:pt x="334" y="391"/>
                    <a:pt x="338" y="392"/>
                    <a:pt x="341" y="394"/>
                  </a:cubicBezTo>
                  <a:cubicBezTo>
                    <a:pt x="344" y="395"/>
                    <a:pt x="347" y="394"/>
                    <a:pt x="349" y="393"/>
                  </a:cubicBezTo>
                  <a:cubicBezTo>
                    <a:pt x="351" y="392"/>
                    <a:pt x="352" y="401"/>
                    <a:pt x="352" y="401"/>
                  </a:cubicBezTo>
                  <a:cubicBezTo>
                    <a:pt x="352" y="402"/>
                    <a:pt x="352" y="403"/>
                    <a:pt x="351" y="404"/>
                  </a:cubicBezTo>
                  <a:cubicBezTo>
                    <a:pt x="332" y="417"/>
                    <a:pt x="312" y="427"/>
                    <a:pt x="288" y="434"/>
                  </a:cubicBezTo>
                  <a:cubicBezTo>
                    <a:pt x="260" y="442"/>
                    <a:pt x="232" y="443"/>
                    <a:pt x="205" y="439"/>
                  </a:cubicBezTo>
                  <a:cubicBezTo>
                    <a:pt x="207" y="438"/>
                    <a:pt x="209" y="438"/>
                    <a:pt x="211" y="438"/>
                  </a:cubicBezTo>
                  <a:cubicBezTo>
                    <a:pt x="212" y="439"/>
                    <a:pt x="218" y="432"/>
                    <a:pt x="219" y="431"/>
                  </a:cubicBezTo>
                  <a:cubicBezTo>
                    <a:pt x="220" y="430"/>
                    <a:pt x="223" y="429"/>
                    <a:pt x="225" y="429"/>
                  </a:cubicBezTo>
                  <a:cubicBezTo>
                    <a:pt x="226" y="427"/>
                    <a:pt x="231" y="428"/>
                    <a:pt x="234" y="427"/>
                  </a:cubicBezTo>
                  <a:cubicBezTo>
                    <a:pt x="237" y="427"/>
                    <a:pt x="238" y="427"/>
                    <a:pt x="242" y="429"/>
                  </a:cubicBezTo>
                  <a:cubicBezTo>
                    <a:pt x="246" y="432"/>
                    <a:pt x="246" y="427"/>
                    <a:pt x="248" y="427"/>
                  </a:cubicBezTo>
                  <a:cubicBezTo>
                    <a:pt x="250" y="426"/>
                    <a:pt x="256" y="425"/>
                    <a:pt x="256" y="425"/>
                  </a:cubicBezTo>
                  <a:cubicBezTo>
                    <a:pt x="252" y="420"/>
                    <a:pt x="252" y="420"/>
                    <a:pt x="252" y="420"/>
                  </a:cubicBezTo>
                  <a:cubicBezTo>
                    <a:pt x="252" y="420"/>
                    <a:pt x="255" y="418"/>
                    <a:pt x="258" y="417"/>
                  </a:cubicBezTo>
                  <a:cubicBezTo>
                    <a:pt x="261" y="416"/>
                    <a:pt x="261" y="419"/>
                    <a:pt x="264" y="421"/>
                  </a:cubicBezTo>
                  <a:close/>
                  <a:moveTo>
                    <a:pt x="175" y="43"/>
                  </a:moveTo>
                  <a:cubicBezTo>
                    <a:pt x="174" y="43"/>
                    <a:pt x="174" y="43"/>
                    <a:pt x="174" y="43"/>
                  </a:cubicBezTo>
                  <a:cubicBezTo>
                    <a:pt x="174" y="43"/>
                    <a:pt x="177" y="46"/>
                    <a:pt x="178" y="47"/>
                  </a:cubicBezTo>
                  <a:cubicBezTo>
                    <a:pt x="180" y="48"/>
                    <a:pt x="177" y="48"/>
                    <a:pt x="177" y="48"/>
                  </a:cubicBezTo>
                  <a:cubicBezTo>
                    <a:pt x="177" y="48"/>
                    <a:pt x="170" y="55"/>
                    <a:pt x="170" y="56"/>
                  </a:cubicBezTo>
                  <a:cubicBezTo>
                    <a:pt x="170" y="58"/>
                    <a:pt x="174" y="58"/>
                    <a:pt x="181" y="55"/>
                  </a:cubicBezTo>
                  <a:cubicBezTo>
                    <a:pt x="188" y="53"/>
                    <a:pt x="185" y="55"/>
                    <a:pt x="193" y="48"/>
                  </a:cubicBezTo>
                  <a:cubicBezTo>
                    <a:pt x="201" y="41"/>
                    <a:pt x="203" y="53"/>
                    <a:pt x="208" y="55"/>
                  </a:cubicBezTo>
                  <a:cubicBezTo>
                    <a:pt x="213" y="58"/>
                    <a:pt x="214" y="58"/>
                    <a:pt x="217" y="63"/>
                  </a:cubicBezTo>
                  <a:cubicBezTo>
                    <a:pt x="222" y="68"/>
                    <a:pt x="217" y="63"/>
                    <a:pt x="212" y="69"/>
                  </a:cubicBezTo>
                  <a:cubicBezTo>
                    <a:pt x="208" y="74"/>
                    <a:pt x="211" y="70"/>
                    <a:pt x="207" y="71"/>
                  </a:cubicBezTo>
                  <a:cubicBezTo>
                    <a:pt x="203" y="71"/>
                    <a:pt x="195" y="71"/>
                    <a:pt x="192" y="72"/>
                  </a:cubicBezTo>
                  <a:cubicBezTo>
                    <a:pt x="189" y="72"/>
                    <a:pt x="188" y="73"/>
                    <a:pt x="191" y="82"/>
                  </a:cubicBezTo>
                  <a:cubicBezTo>
                    <a:pt x="193" y="91"/>
                    <a:pt x="191" y="82"/>
                    <a:pt x="179" y="93"/>
                  </a:cubicBezTo>
                  <a:cubicBezTo>
                    <a:pt x="167" y="103"/>
                    <a:pt x="183" y="99"/>
                    <a:pt x="173" y="103"/>
                  </a:cubicBezTo>
                  <a:cubicBezTo>
                    <a:pt x="164" y="109"/>
                    <a:pt x="176" y="106"/>
                    <a:pt x="184" y="107"/>
                  </a:cubicBezTo>
                  <a:cubicBezTo>
                    <a:pt x="193" y="108"/>
                    <a:pt x="188" y="106"/>
                    <a:pt x="196" y="111"/>
                  </a:cubicBezTo>
                  <a:cubicBezTo>
                    <a:pt x="202" y="116"/>
                    <a:pt x="196" y="115"/>
                    <a:pt x="193" y="117"/>
                  </a:cubicBezTo>
                  <a:cubicBezTo>
                    <a:pt x="191" y="119"/>
                    <a:pt x="185" y="119"/>
                    <a:pt x="183" y="118"/>
                  </a:cubicBezTo>
                  <a:cubicBezTo>
                    <a:pt x="180" y="117"/>
                    <a:pt x="178" y="118"/>
                    <a:pt x="178" y="118"/>
                  </a:cubicBezTo>
                  <a:cubicBezTo>
                    <a:pt x="178" y="118"/>
                    <a:pt x="171" y="114"/>
                    <a:pt x="167" y="119"/>
                  </a:cubicBezTo>
                  <a:cubicBezTo>
                    <a:pt x="162" y="124"/>
                    <a:pt x="167" y="119"/>
                    <a:pt x="165" y="119"/>
                  </a:cubicBezTo>
                  <a:cubicBezTo>
                    <a:pt x="163" y="117"/>
                    <a:pt x="161" y="119"/>
                    <a:pt x="158" y="117"/>
                  </a:cubicBezTo>
                  <a:cubicBezTo>
                    <a:pt x="156" y="116"/>
                    <a:pt x="150" y="115"/>
                    <a:pt x="138" y="125"/>
                  </a:cubicBezTo>
                  <a:cubicBezTo>
                    <a:pt x="126" y="134"/>
                    <a:pt x="139" y="129"/>
                    <a:pt x="134" y="134"/>
                  </a:cubicBezTo>
                  <a:cubicBezTo>
                    <a:pt x="128" y="138"/>
                    <a:pt x="132" y="136"/>
                    <a:pt x="130" y="132"/>
                  </a:cubicBezTo>
                  <a:cubicBezTo>
                    <a:pt x="129" y="129"/>
                    <a:pt x="127" y="123"/>
                    <a:pt x="125" y="123"/>
                  </a:cubicBezTo>
                  <a:cubicBezTo>
                    <a:pt x="123" y="123"/>
                    <a:pt x="122" y="125"/>
                    <a:pt x="120" y="127"/>
                  </a:cubicBezTo>
                  <a:cubicBezTo>
                    <a:pt x="117" y="130"/>
                    <a:pt x="108" y="117"/>
                    <a:pt x="103" y="122"/>
                  </a:cubicBezTo>
                  <a:cubicBezTo>
                    <a:pt x="97" y="126"/>
                    <a:pt x="101" y="123"/>
                    <a:pt x="96" y="129"/>
                  </a:cubicBezTo>
                  <a:cubicBezTo>
                    <a:pt x="91" y="135"/>
                    <a:pt x="98" y="135"/>
                    <a:pt x="102" y="138"/>
                  </a:cubicBezTo>
                  <a:cubicBezTo>
                    <a:pt x="106" y="140"/>
                    <a:pt x="103" y="135"/>
                    <a:pt x="108" y="132"/>
                  </a:cubicBezTo>
                  <a:cubicBezTo>
                    <a:pt x="113" y="129"/>
                    <a:pt x="111" y="133"/>
                    <a:pt x="120" y="138"/>
                  </a:cubicBezTo>
                  <a:cubicBezTo>
                    <a:pt x="130" y="143"/>
                    <a:pt x="120" y="138"/>
                    <a:pt x="120" y="143"/>
                  </a:cubicBezTo>
                  <a:cubicBezTo>
                    <a:pt x="120" y="147"/>
                    <a:pt x="114" y="143"/>
                    <a:pt x="110" y="146"/>
                  </a:cubicBezTo>
                  <a:cubicBezTo>
                    <a:pt x="106" y="148"/>
                    <a:pt x="108" y="148"/>
                    <a:pt x="102" y="150"/>
                  </a:cubicBezTo>
                  <a:cubicBezTo>
                    <a:pt x="97" y="153"/>
                    <a:pt x="102" y="150"/>
                    <a:pt x="102" y="154"/>
                  </a:cubicBezTo>
                  <a:cubicBezTo>
                    <a:pt x="102" y="158"/>
                    <a:pt x="99" y="155"/>
                    <a:pt x="94" y="160"/>
                  </a:cubicBezTo>
                  <a:cubicBezTo>
                    <a:pt x="90" y="164"/>
                    <a:pt x="93" y="162"/>
                    <a:pt x="96" y="166"/>
                  </a:cubicBezTo>
                  <a:cubicBezTo>
                    <a:pt x="99" y="169"/>
                    <a:pt x="98" y="165"/>
                    <a:pt x="100" y="164"/>
                  </a:cubicBezTo>
                  <a:cubicBezTo>
                    <a:pt x="101" y="162"/>
                    <a:pt x="102" y="162"/>
                    <a:pt x="107" y="163"/>
                  </a:cubicBezTo>
                  <a:cubicBezTo>
                    <a:pt x="112" y="164"/>
                    <a:pt x="112" y="162"/>
                    <a:pt x="114" y="163"/>
                  </a:cubicBezTo>
                  <a:cubicBezTo>
                    <a:pt x="117" y="163"/>
                    <a:pt x="117" y="160"/>
                    <a:pt x="127" y="157"/>
                  </a:cubicBezTo>
                  <a:cubicBezTo>
                    <a:pt x="138" y="152"/>
                    <a:pt x="127" y="157"/>
                    <a:pt x="135" y="161"/>
                  </a:cubicBezTo>
                  <a:cubicBezTo>
                    <a:pt x="143" y="165"/>
                    <a:pt x="135" y="161"/>
                    <a:pt x="140" y="160"/>
                  </a:cubicBezTo>
                  <a:cubicBezTo>
                    <a:pt x="144" y="158"/>
                    <a:pt x="144" y="156"/>
                    <a:pt x="147" y="154"/>
                  </a:cubicBezTo>
                  <a:cubicBezTo>
                    <a:pt x="149" y="152"/>
                    <a:pt x="148" y="151"/>
                    <a:pt x="153" y="149"/>
                  </a:cubicBezTo>
                  <a:cubicBezTo>
                    <a:pt x="159" y="148"/>
                    <a:pt x="153" y="149"/>
                    <a:pt x="159" y="147"/>
                  </a:cubicBezTo>
                  <a:cubicBezTo>
                    <a:pt x="164" y="146"/>
                    <a:pt x="160" y="143"/>
                    <a:pt x="159" y="136"/>
                  </a:cubicBezTo>
                  <a:cubicBezTo>
                    <a:pt x="157" y="129"/>
                    <a:pt x="159" y="136"/>
                    <a:pt x="162" y="134"/>
                  </a:cubicBezTo>
                  <a:cubicBezTo>
                    <a:pt x="165" y="133"/>
                    <a:pt x="164" y="133"/>
                    <a:pt x="165" y="132"/>
                  </a:cubicBezTo>
                  <a:cubicBezTo>
                    <a:pt x="167" y="132"/>
                    <a:pt x="165" y="132"/>
                    <a:pt x="174" y="132"/>
                  </a:cubicBezTo>
                  <a:cubicBezTo>
                    <a:pt x="182" y="131"/>
                    <a:pt x="176" y="131"/>
                    <a:pt x="179" y="131"/>
                  </a:cubicBezTo>
                  <a:cubicBezTo>
                    <a:pt x="182" y="130"/>
                    <a:pt x="183" y="130"/>
                    <a:pt x="188" y="130"/>
                  </a:cubicBezTo>
                  <a:cubicBezTo>
                    <a:pt x="192" y="129"/>
                    <a:pt x="191" y="129"/>
                    <a:pt x="193" y="129"/>
                  </a:cubicBezTo>
                  <a:cubicBezTo>
                    <a:pt x="195" y="129"/>
                    <a:pt x="200" y="132"/>
                    <a:pt x="203" y="134"/>
                  </a:cubicBezTo>
                  <a:cubicBezTo>
                    <a:pt x="207" y="136"/>
                    <a:pt x="212" y="137"/>
                    <a:pt x="216" y="135"/>
                  </a:cubicBezTo>
                  <a:cubicBezTo>
                    <a:pt x="220" y="133"/>
                    <a:pt x="219" y="135"/>
                    <a:pt x="222" y="136"/>
                  </a:cubicBezTo>
                  <a:cubicBezTo>
                    <a:pt x="223" y="137"/>
                    <a:pt x="227" y="141"/>
                    <a:pt x="228" y="143"/>
                  </a:cubicBezTo>
                  <a:cubicBezTo>
                    <a:pt x="229" y="144"/>
                    <a:pt x="237" y="146"/>
                    <a:pt x="243" y="152"/>
                  </a:cubicBezTo>
                  <a:cubicBezTo>
                    <a:pt x="250" y="160"/>
                    <a:pt x="249" y="158"/>
                    <a:pt x="247" y="170"/>
                  </a:cubicBezTo>
                  <a:cubicBezTo>
                    <a:pt x="245" y="183"/>
                    <a:pt x="251" y="173"/>
                    <a:pt x="253" y="178"/>
                  </a:cubicBezTo>
                  <a:cubicBezTo>
                    <a:pt x="254" y="184"/>
                    <a:pt x="255" y="181"/>
                    <a:pt x="258" y="185"/>
                  </a:cubicBezTo>
                  <a:cubicBezTo>
                    <a:pt x="261" y="189"/>
                    <a:pt x="258" y="185"/>
                    <a:pt x="254" y="192"/>
                  </a:cubicBezTo>
                  <a:cubicBezTo>
                    <a:pt x="251" y="199"/>
                    <a:pt x="254" y="192"/>
                    <a:pt x="252" y="197"/>
                  </a:cubicBezTo>
                  <a:cubicBezTo>
                    <a:pt x="250" y="202"/>
                    <a:pt x="252" y="200"/>
                    <a:pt x="253" y="204"/>
                  </a:cubicBezTo>
                  <a:cubicBezTo>
                    <a:pt x="253" y="209"/>
                    <a:pt x="252" y="207"/>
                    <a:pt x="249" y="211"/>
                  </a:cubicBezTo>
                  <a:cubicBezTo>
                    <a:pt x="245" y="214"/>
                    <a:pt x="247" y="213"/>
                    <a:pt x="246" y="219"/>
                  </a:cubicBezTo>
                  <a:cubicBezTo>
                    <a:pt x="246" y="223"/>
                    <a:pt x="244" y="220"/>
                    <a:pt x="241" y="224"/>
                  </a:cubicBezTo>
                  <a:cubicBezTo>
                    <a:pt x="237" y="228"/>
                    <a:pt x="230" y="228"/>
                    <a:pt x="225" y="229"/>
                  </a:cubicBezTo>
                  <a:cubicBezTo>
                    <a:pt x="219" y="231"/>
                    <a:pt x="217" y="231"/>
                    <a:pt x="213" y="231"/>
                  </a:cubicBezTo>
                  <a:cubicBezTo>
                    <a:pt x="208" y="230"/>
                    <a:pt x="203" y="232"/>
                    <a:pt x="200" y="231"/>
                  </a:cubicBezTo>
                  <a:cubicBezTo>
                    <a:pt x="197" y="229"/>
                    <a:pt x="194" y="231"/>
                    <a:pt x="193" y="232"/>
                  </a:cubicBezTo>
                  <a:cubicBezTo>
                    <a:pt x="193" y="233"/>
                    <a:pt x="194" y="235"/>
                    <a:pt x="191" y="240"/>
                  </a:cubicBezTo>
                  <a:cubicBezTo>
                    <a:pt x="187" y="244"/>
                    <a:pt x="187" y="240"/>
                    <a:pt x="184" y="240"/>
                  </a:cubicBezTo>
                  <a:cubicBezTo>
                    <a:pt x="181" y="240"/>
                    <a:pt x="175" y="247"/>
                    <a:pt x="175" y="247"/>
                  </a:cubicBezTo>
                  <a:cubicBezTo>
                    <a:pt x="175" y="247"/>
                    <a:pt x="177" y="251"/>
                    <a:pt x="180" y="257"/>
                  </a:cubicBezTo>
                  <a:cubicBezTo>
                    <a:pt x="183" y="262"/>
                    <a:pt x="180" y="257"/>
                    <a:pt x="181" y="260"/>
                  </a:cubicBezTo>
                  <a:cubicBezTo>
                    <a:pt x="182" y="264"/>
                    <a:pt x="184" y="274"/>
                    <a:pt x="184" y="274"/>
                  </a:cubicBezTo>
                  <a:cubicBezTo>
                    <a:pt x="184" y="274"/>
                    <a:pt x="182" y="277"/>
                    <a:pt x="181" y="282"/>
                  </a:cubicBezTo>
                  <a:cubicBezTo>
                    <a:pt x="179" y="287"/>
                    <a:pt x="179" y="286"/>
                    <a:pt x="179" y="288"/>
                  </a:cubicBezTo>
                  <a:cubicBezTo>
                    <a:pt x="179" y="289"/>
                    <a:pt x="176" y="294"/>
                    <a:pt x="176" y="297"/>
                  </a:cubicBezTo>
                  <a:cubicBezTo>
                    <a:pt x="176" y="299"/>
                    <a:pt x="176" y="301"/>
                    <a:pt x="176" y="305"/>
                  </a:cubicBezTo>
                  <a:cubicBezTo>
                    <a:pt x="177" y="309"/>
                    <a:pt x="181" y="308"/>
                    <a:pt x="185" y="310"/>
                  </a:cubicBezTo>
                  <a:cubicBezTo>
                    <a:pt x="190" y="312"/>
                    <a:pt x="188" y="313"/>
                    <a:pt x="191" y="319"/>
                  </a:cubicBezTo>
                  <a:cubicBezTo>
                    <a:pt x="194" y="325"/>
                    <a:pt x="191" y="319"/>
                    <a:pt x="195" y="324"/>
                  </a:cubicBezTo>
                  <a:cubicBezTo>
                    <a:pt x="199" y="330"/>
                    <a:pt x="195" y="327"/>
                    <a:pt x="193" y="332"/>
                  </a:cubicBezTo>
                  <a:cubicBezTo>
                    <a:pt x="190" y="337"/>
                    <a:pt x="190" y="334"/>
                    <a:pt x="188" y="342"/>
                  </a:cubicBezTo>
                  <a:cubicBezTo>
                    <a:pt x="187" y="348"/>
                    <a:pt x="188" y="344"/>
                    <a:pt x="189" y="350"/>
                  </a:cubicBezTo>
                  <a:cubicBezTo>
                    <a:pt x="190" y="355"/>
                    <a:pt x="189" y="350"/>
                    <a:pt x="191" y="355"/>
                  </a:cubicBezTo>
                  <a:cubicBezTo>
                    <a:pt x="193" y="361"/>
                    <a:pt x="191" y="355"/>
                    <a:pt x="190" y="363"/>
                  </a:cubicBezTo>
                  <a:cubicBezTo>
                    <a:pt x="188" y="372"/>
                    <a:pt x="190" y="367"/>
                    <a:pt x="188" y="375"/>
                  </a:cubicBezTo>
                  <a:cubicBezTo>
                    <a:pt x="186" y="382"/>
                    <a:pt x="188" y="375"/>
                    <a:pt x="186" y="375"/>
                  </a:cubicBezTo>
                  <a:cubicBezTo>
                    <a:pt x="184" y="376"/>
                    <a:pt x="176" y="375"/>
                    <a:pt x="174" y="374"/>
                  </a:cubicBezTo>
                  <a:cubicBezTo>
                    <a:pt x="172" y="372"/>
                    <a:pt x="162" y="371"/>
                    <a:pt x="159" y="372"/>
                  </a:cubicBezTo>
                  <a:cubicBezTo>
                    <a:pt x="156" y="372"/>
                    <a:pt x="155" y="366"/>
                    <a:pt x="155" y="366"/>
                  </a:cubicBezTo>
                  <a:cubicBezTo>
                    <a:pt x="144" y="362"/>
                    <a:pt x="144" y="362"/>
                    <a:pt x="144" y="362"/>
                  </a:cubicBezTo>
                  <a:cubicBezTo>
                    <a:pt x="134" y="353"/>
                    <a:pt x="134" y="353"/>
                    <a:pt x="134" y="353"/>
                  </a:cubicBezTo>
                  <a:cubicBezTo>
                    <a:pt x="134" y="353"/>
                    <a:pt x="132" y="347"/>
                    <a:pt x="132" y="346"/>
                  </a:cubicBezTo>
                  <a:cubicBezTo>
                    <a:pt x="132" y="344"/>
                    <a:pt x="127" y="345"/>
                    <a:pt x="125" y="345"/>
                  </a:cubicBezTo>
                  <a:cubicBezTo>
                    <a:pt x="123" y="345"/>
                    <a:pt x="122" y="342"/>
                    <a:pt x="121" y="341"/>
                  </a:cubicBezTo>
                  <a:cubicBezTo>
                    <a:pt x="120" y="340"/>
                    <a:pt x="114" y="336"/>
                    <a:pt x="110" y="336"/>
                  </a:cubicBezTo>
                  <a:cubicBezTo>
                    <a:pt x="106" y="336"/>
                    <a:pt x="111" y="327"/>
                    <a:pt x="111" y="327"/>
                  </a:cubicBezTo>
                  <a:cubicBezTo>
                    <a:pt x="111" y="327"/>
                    <a:pt x="105" y="325"/>
                    <a:pt x="103" y="321"/>
                  </a:cubicBezTo>
                  <a:cubicBezTo>
                    <a:pt x="102" y="318"/>
                    <a:pt x="100" y="310"/>
                    <a:pt x="100" y="308"/>
                  </a:cubicBezTo>
                  <a:cubicBezTo>
                    <a:pt x="100" y="306"/>
                    <a:pt x="98" y="299"/>
                    <a:pt x="98" y="299"/>
                  </a:cubicBezTo>
                  <a:cubicBezTo>
                    <a:pt x="92" y="295"/>
                    <a:pt x="92" y="295"/>
                    <a:pt x="92" y="295"/>
                  </a:cubicBezTo>
                  <a:cubicBezTo>
                    <a:pt x="92" y="295"/>
                    <a:pt x="89" y="286"/>
                    <a:pt x="87" y="285"/>
                  </a:cubicBezTo>
                  <a:cubicBezTo>
                    <a:pt x="86" y="284"/>
                    <a:pt x="81" y="279"/>
                    <a:pt x="79" y="280"/>
                  </a:cubicBezTo>
                  <a:cubicBezTo>
                    <a:pt x="76" y="281"/>
                    <a:pt x="73" y="266"/>
                    <a:pt x="73" y="266"/>
                  </a:cubicBezTo>
                  <a:cubicBezTo>
                    <a:pt x="67" y="260"/>
                    <a:pt x="67" y="260"/>
                    <a:pt x="67" y="260"/>
                  </a:cubicBezTo>
                  <a:cubicBezTo>
                    <a:pt x="67" y="260"/>
                    <a:pt x="63" y="252"/>
                    <a:pt x="63" y="251"/>
                  </a:cubicBezTo>
                  <a:cubicBezTo>
                    <a:pt x="62" y="249"/>
                    <a:pt x="65" y="245"/>
                    <a:pt x="65" y="245"/>
                  </a:cubicBezTo>
                  <a:cubicBezTo>
                    <a:pt x="65" y="245"/>
                    <a:pt x="70" y="243"/>
                    <a:pt x="73" y="244"/>
                  </a:cubicBezTo>
                  <a:cubicBezTo>
                    <a:pt x="77" y="245"/>
                    <a:pt x="76" y="244"/>
                    <a:pt x="77" y="243"/>
                  </a:cubicBezTo>
                  <a:cubicBezTo>
                    <a:pt x="79" y="243"/>
                    <a:pt x="79" y="242"/>
                    <a:pt x="82" y="240"/>
                  </a:cubicBezTo>
                  <a:cubicBezTo>
                    <a:pt x="85" y="239"/>
                    <a:pt x="82" y="236"/>
                    <a:pt x="80" y="234"/>
                  </a:cubicBezTo>
                  <a:cubicBezTo>
                    <a:pt x="80" y="231"/>
                    <a:pt x="85" y="230"/>
                    <a:pt x="86" y="229"/>
                  </a:cubicBezTo>
                  <a:cubicBezTo>
                    <a:pt x="88" y="228"/>
                    <a:pt x="87" y="222"/>
                    <a:pt x="88" y="220"/>
                  </a:cubicBezTo>
                  <a:cubicBezTo>
                    <a:pt x="89" y="219"/>
                    <a:pt x="89" y="216"/>
                    <a:pt x="90" y="212"/>
                  </a:cubicBezTo>
                  <a:cubicBezTo>
                    <a:pt x="91" y="207"/>
                    <a:pt x="93" y="208"/>
                    <a:pt x="94" y="207"/>
                  </a:cubicBezTo>
                  <a:cubicBezTo>
                    <a:pt x="97" y="206"/>
                    <a:pt x="92" y="202"/>
                    <a:pt x="94" y="196"/>
                  </a:cubicBezTo>
                  <a:cubicBezTo>
                    <a:pt x="95" y="191"/>
                    <a:pt x="88" y="196"/>
                    <a:pt x="88" y="196"/>
                  </a:cubicBezTo>
                  <a:cubicBezTo>
                    <a:pt x="88" y="196"/>
                    <a:pt x="88" y="196"/>
                    <a:pt x="85" y="201"/>
                  </a:cubicBezTo>
                  <a:cubicBezTo>
                    <a:pt x="82" y="205"/>
                    <a:pt x="84" y="203"/>
                    <a:pt x="83" y="208"/>
                  </a:cubicBezTo>
                  <a:cubicBezTo>
                    <a:pt x="81" y="212"/>
                    <a:pt x="84" y="214"/>
                    <a:pt x="83" y="216"/>
                  </a:cubicBezTo>
                  <a:cubicBezTo>
                    <a:pt x="83" y="217"/>
                    <a:pt x="77" y="220"/>
                    <a:pt x="76" y="224"/>
                  </a:cubicBezTo>
                  <a:cubicBezTo>
                    <a:pt x="75" y="228"/>
                    <a:pt x="73" y="233"/>
                    <a:pt x="73" y="233"/>
                  </a:cubicBezTo>
                  <a:cubicBezTo>
                    <a:pt x="73" y="233"/>
                    <a:pt x="62" y="234"/>
                    <a:pt x="59" y="234"/>
                  </a:cubicBezTo>
                  <a:cubicBezTo>
                    <a:pt x="58" y="233"/>
                    <a:pt x="55" y="228"/>
                    <a:pt x="55" y="228"/>
                  </a:cubicBezTo>
                  <a:cubicBezTo>
                    <a:pt x="55" y="228"/>
                    <a:pt x="52" y="223"/>
                    <a:pt x="51" y="221"/>
                  </a:cubicBezTo>
                  <a:cubicBezTo>
                    <a:pt x="50" y="219"/>
                    <a:pt x="51" y="211"/>
                    <a:pt x="51" y="211"/>
                  </a:cubicBezTo>
                  <a:cubicBezTo>
                    <a:pt x="49" y="204"/>
                    <a:pt x="49" y="204"/>
                    <a:pt x="49" y="204"/>
                  </a:cubicBezTo>
                  <a:cubicBezTo>
                    <a:pt x="49" y="204"/>
                    <a:pt x="52" y="199"/>
                    <a:pt x="50" y="197"/>
                  </a:cubicBezTo>
                  <a:cubicBezTo>
                    <a:pt x="49" y="195"/>
                    <a:pt x="50" y="197"/>
                    <a:pt x="49" y="198"/>
                  </a:cubicBezTo>
                  <a:cubicBezTo>
                    <a:pt x="47" y="199"/>
                    <a:pt x="42" y="201"/>
                    <a:pt x="42" y="203"/>
                  </a:cubicBezTo>
                  <a:cubicBezTo>
                    <a:pt x="41" y="205"/>
                    <a:pt x="41" y="212"/>
                    <a:pt x="39" y="214"/>
                  </a:cubicBezTo>
                  <a:cubicBezTo>
                    <a:pt x="38" y="217"/>
                    <a:pt x="37" y="216"/>
                    <a:pt x="36" y="220"/>
                  </a:cubicBezTo>
                  <a:cubicBezTo>
                    <a:pt x="35" y="223"/>
                    <a:pt x="35" y="223"/>
                    <a:pt x="34" y="223"/>
                  </a:cubicBezTo>
                  <a:cubicBezTo>
                    <a:pt x="39" y="141"/>
                    <a:pt x="94" y="68"/>
                    <a:pt x="175"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63" name="Freeform 18"/>
            <p:cNvSpPr>
              <a:spLocks noEditPoints="1"/>
            </p:cNvSpPr>
            <p:nvPr userDrawn="1"/>
          </p:nvSpPr>
          <p:spPr bwMode="auto">
            <a:xfrm>
              <a:off x="4559300" y="4606926"/>
              <a:ext cx="1425575" cy="1390650"/>
            </a:xfrm>
            <a:custGeom>
              <a:avLst/>
              <a:gdLst>
                <a:gd name="T0" fmla="*/ 443 w 449"/>
                <a:gd name="T1" fmla="*/ 209 h 437"/>
                <a:gd name="T2" fmla="*/ 419 w 449"/>
                <a:gd name="T3" fmla="*/ 170 h 437"/>
                <a:gd name="T4" fmla="*/ 418 w 449"/>
                <a:gd name="T5" fmla="*/ 143 h 437"/>
                <a:gd name="T6" fmla="*/ 424 w 449"/>
                <a:gd name="T7" fmla="*/ 208 h 437"/>
                <a:gd name="T8" fmla="*/ 400 w 449"/>
                <a:gd name="T9" fmla="*/ 288 h 437"/>
                <a:gd name="T10" fmla="*/ 379 w 449"/>
                <a:gd name="T11" fmla="*/ 343 h 437"/>
                <a:gd name="T12" fmla="*/ 346 w 449"/>
                <a:gd name="T13" fmla="*/ 380 h 437"/>
                <a:gd name="T14" fmla="*/ 360 w 449"/>
                <a:gd name="T15" fmla="*/ 347 h 437"/>
                <a:gd name="T16" fmla="*/ 346 w 449"/>
                <a:gd name="T17" fmla="*/ 305 h 437"/>
                <a:gd name="T18" fmla="*/ 337 w 449"/>
                <a:gd name="T19" fmla="*/ 272 h 437"/>
                <a:gd name="T20" fmla="*/ 336 w 449"/>
                <a:gd name="T21" fmla="*/ 240 h 437"/>
                <a:gd name="T22" fmla="*/ 362 w 449"/>
                <a:gd name="T23" fmla="*/ 219 h 437"/>
                <a:gd name="T24" fmla="*/ 374 w 449"/>
                <a:gd name="T25" fmla="*/ 198 h 437"/>
                <a:gd name="T26" fmla="*/ 393 w 449"/>
                <a:gd name="T27" fmla="*/ 178 h 437"/>
                <a:gd name="T28" fmla="*/ 411 w 449"/>
                <a:gd name="T29" fmla="*/ 176 h 437"/>
                <a:gd name="T30" fmla="*/ 409 w 449"/>
                <a:gd name="T31" fmla="*/ 124 h 437"/>
                <a:gd name="T32" fmla="*/ 407 w 449"/>
                <a:gd name="T33" fmla="*/ 140 h 437"/>
                <a:gd name="T34" fmla="*/ 400 w 449"/>
                <a:gd name="T35" fmla="*/ 151 h 437"/>
                <a:gd name="T36" fmla="*/ 390 w 449"/>
                <a:gd name="T37" fmla="*/ 151 h 437"/>
                <a:gd name="T38" fmla="*/ 400 w 449"/>
                <a:gd name="T39" fmla="*/ 140 h 437"/>
                <a:gd name="T40" fmla="*/ 398 w 449"/>
                <a:gd name="T41" fmla="*/ 126 h 437"/>
                <a:gd name="T42" fmla="*/ 385 w 449"/>
                <a:gd name="T43" fmla="*/ 103 h 437"/>
                <a:gd name="T44" fmla="*/ 362 w 449"/>
                <a:gd name="T45" fmla="*/ 87 h 437"/>
                <a:gd name="T46" fmla="*/ 346 w 449"/>
                <a:gd name="T47" fmla="*/ 76 h 437"/>
                <a:gd name="T48" fmla="*/ 339 w 449"/>
                <a:gd name="T49" fmla="*/ 70 h 437"/>
                <a:gd name="T50" fmla="*/ 325 w 449"/>
                <a:gd name="T51" fmla="*/ 65 h 437"/>
                <a:gd name="T52" fmla="*/ 316 w 449"/>
                <a:gd name="T53" fmla="*/ 67 h 437"/>
                <a:gd name="T54" fmla="*/ 312 w 449"/>
                <a:gd name="T55" fmla="*/ 53 h 437"/>
                <a:gd name="T56" fmla="*/ 269 w 449"/>
                <a:gd name="T57" fmla="*/ 391 h 437"/>
                <a:gd name="T58" fmla="*/ 303 w 449"/>
                <a:gd name="T59" fmla="*/ 397 h 437"/>
                <a:gd name="T60" fmla="*/ 161 w 449"/>
                <a:gd name="T61" fmla="*/ 412 h 437"/>
                <a:gd name="T62" fmla="*/ 200 w 449"/>
                <a:gd name="T63" fmla="*/ 411 h 437"/>
                <a:gd name="T64" fmla="*/ 222 w 449"/>
                <a:gd name="T65" fmla="*/ 407 h 437"/>
                <a:gd name="T66" fmla="*/ 239 w 449"/>
                <a:gd name="T67" fmla="*/ 400 h 437"/>
                <a:gd name="T68" fmla="*/ 267 w 449"/>
                <a:gd name="T69" fmla="*/ 395 h 437"/>
                <a:gd name="T70" fmla="*/ 218 w 449"/>
                <a:gd name="T71" fmla="*/ 22 h 437"/>
                <a:gd name="T72" fmla="*/ 245 w 449"/>
                <a:gd name="T73" fmla="*/ 37 h 437"/>
                <a:gd name="T74" fmla="*/ 222 w 449"/>
                <a:gd name="T75" fmla="*/ 60 h 437"/>
                <a:gd name="T76" fmla="*/ 217 w 449"/>
                <a:gd name="T77" fmla="*/ 95 h 437"/>
                <a:gd name="T78" fmla="*/ 183 w 449"/>
                <a:gd name="T79" fmla="*/ 87 h 437"/>
                <a:gd name="T80" fmla="*/ 144 w 449"/>
                <a:gd name="T81" fmla="*/ 88 h 437"/>
                <a:gd name="T82" fmla="*/ 142 w 449"/>
                <a:gd name="T83" fmla="*/ 99 h 437"/>
                <a:gd name="T84" fmla="*/ 112 w 449"/>
                <a:gd name="T85" fmla="*/ 115 h 437"/>
                <a:gd name="T86" fmla="*/ 145 w 449"/>
                <a:gd name="T87" fmla="*/ 119 h 437"/>
                <a:gd name="T88" fmla="*/ 177 w 449"/>
                <a:gd name="T89" fmla="*/ 116 h 437"/>
                <a:gd name="T90" fmla="*/ 201 w 449"/>
                <a:gd name="T91" fmla="*/ 104 h 437"/>
                <a:gd name="T92" fmla="*/ 240 w 449"/>
                <a:gd name="T93" fmla="*/ 119 h 437"/>
                <a:gd name="T94" fmla="*/ 266 w 449"/>
                <a:gd name="T95" fmla="*/ 175 h 437"/>
                <a:gd name="T96" fmla="*/ 248 w 449"/>
                <a:gd name="T97" fmla="*/ 205 h 437"/>
                <a:gd name="T98" fmla="*/ 193 w 449"/>
                <a:gd name="T99" fmla="*/ 206 h 437"/>
                <a:gd name="T100" fmla="*/ 175 w 449"/>
                <a:gd name="T101" fmla="*/ 232 h 437"/>
                <a:gd name="T102" fmla="*/ 162 w 449"/>
                <a:gd name="T103" fmla="*/ 274 h 437"/>
                <a:gd name="T104" fmla="*/ 166 w 449"/>
                <a:gd name="T105" fmla="*/ 313 h 437"/>
                <a:gd name="T106" fmla="*/ 156 w 449"/>
                <a:gd name="T107" fmla="*/ 345 h 437"/>
                <a:gd name="T108" fmla="*/ 108 w 449"/>
                <a:gd name="T109" fmla="*/ 312 h 437"/>
                <a:gd name="T110" fmla="*/ 93 w 449"/>
                <a:gd name="T111" fmla="*/ 282 h 437"/>
                <a:gd name="T112" fmla="*/ 78 w 449"/>
                <a:gd name="T113" fmla="*/ 236 h 437"/>
                <a:gd name="T114" fmla="*/ 66 w 449"/>
                <a:gd name="T115" fmla="*/ 191 h 437"/>
                <a:gd name="T116" fmla="*/ 89 w 449"/>
                <a:gd name="T117" fmla="*/ 181 h 437"/>
                <a:gd name="T118" fmla="*/ 97 w 449"/>
                <a:gd name="T119" fmla="*/ 149 h 437"/>
                <a:gd name="T120" fmla="*/ 75 w 449"/>
                <a:gd name="T121" fmla="*/ 182 h 437"/>
                <a:gd name="T122" fmla="*/ 58 w 449"/>
                <a:gd name="T123" fmla="*/ 148 h 437"/>
                <a:gd name="T124" fmla="*/ 42 w 449"/>
                <a:gd name="T125" fmla="*/ 161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9" h="437">
                  <a:moveTo>
                    <a:pt x="67" y="89"/>
                  </a:moveTo>
                  <a:cubicBezTo>
                    <a:pt x="6" y="159"/>
                    <a:pt x="0" y="257"/>
                    <a:pt x="51" y="335"/>
                  </a:cubicBezTo>
                  <a:cubicBezTo>
                    <a:pt x="78" y="377"/>
                    <a:pt x="111" y="401"/>
                    <a:pt x="142" y="414"/>
                  </a:cubicBezTo>
                  <a:cubicBezTo>
                    <a:pt x="173" y="429"/>
                    <a:pt x="208" y="437"/>
                    <a:pt x="244" y="435"/>
                  </a:cubicBezTo>
                  <a:cubicBezTo>
                    <a:pt x="360" y="428"/>
                    <a:pt x="449" y="327"/>
                    <a:pt x="443" y="209"/>
                  </a:cubicBezTo>
                  <a:cubicBezTo>
                    <a:pt x="436" y="91"/>
                    <a:pt x="336" y="0"/>
                    <a:pt x="221" y="7"/>
                  </a:cubicBezTo>
                  <a:cubicBezTo>
                    <a:pt x="158" y="11"/>
                    <a:pt x="103" y="42"/>
                    <a:pt x="67" y="89"/>
                  </a:cubicBezTo>
                  <a:close/>
                  <a:moveTo>
                    <a:pt x="416" y="180"/>
                  </a:moveTo>
                  <a:cubicBezTo>
                    <a:pt x="416" y="179"/>
                    <a:pt x="416" y="179"/>
                    <a:pt x="417" y="178"/>
                  </a:cubicBezTo>
                  <a:cubicBezTo>
                    <a:pt x="418" y="177"/>
                    <a:pt x="419" y="172"/>
                    <a:pt x="419" y="170"/>
                  </a:cubicBezTo>
                  <a:cubicBezTo>
                    <a:pt x="418" y="168"/>
                    <a:pt x="417" y="166"/>
                    <a:pt x="416" y="164"/>
                  </a:cubicBezTo>
                  <a:cubicBezTo>
                    <a:pt x="416" y="163"/>
                    <a:pt x="417" y="161"/>
                    <a:pt x="416" y="156"/>
                  </a:cubicBezTo>
                  <a:cubicBezTo>
                    <a:pt x="416" y="151"/>
                    <a:pt x="416" y="151"/>
                    <a:pt x="416" y="150"/>
                  </a:cubicBezTo>
                  <a:cubicBezTo>
                    <a:pt x="416" y="148"/>
                    <a:pt x="416" y="147"/>
                    <a:pt x="416" y="145"/>
                  </a:cubicBezTo>
                  <a:cubicBezTo>
                    <a:pt x="416" y="144"/>
                    <a:pt x="418" y="144"/>
                    <a:pt x="418" y="143"/>
                  </a:cubicBezTo>
                  <a:cubicBezTo>
                    <a:pt x="423" y="156"/>
                    <a:pt x="427" y="169"/>
                    <a:pt x="430" y="182"/>
                  </a:cubicBezTo>
                  <a:cubicBezTo>
                    <a:pt x="430" y="184"/>
                    <a:pt x="429" y="186"/>
                    <a:pt x="428" y="188"/>
                  </a:cubicBezTo>
                  <a:cubicBezTo>
                    <a:pt x="428" y="190"/>
                    <a:pt x="428" y="189"/>
                    <a:pt x="425" y="193"/>
                  </a:cubicBezTo>
                  <a:cubicBezTo>
                    <a:pt x="423" y="197"/>
                    <a:pt x="422" y="197"/>
                    <a:pt x="421" y="199"/>
                  </a:cubicBezTo>
                  <a:cubicBezTo>
                    <a:pt x="421" y="202"/>
                    <a:pt x="421" y="199"/>
                    <a:pt x="424" y="208"/>
                  </a:cubicBezTo>
                  <a:cubicBezTo>
                    <a:pt x="427" y="217"/>
                    <a:pt x="420" y="224"/>
                    <a:pt x="420" y="224"/>
                  </a:cubicBezTo>
                  <a:cubicBezTo>
                    <a:pt x="420" y="224"/>
                    <a:pt x="421" y="227"/>
                    <a:pt x="421" y="243"/>
                  </a:cubicBezTo>
                  <a:cubicBezTo>
                    <a:pt x="422" y="258"/>
                    <a:pt x="416" y="262"/>
                    <a:pt x="411" y="272"/>
                  </a:cubicBezTo>
                  <a:cubicBezTo>
                    <a:pt x="407" y="281"/>
                    <a:pt x="409" y="278"/>
                    <a:pt x="407" y="281"/>
                  </a:cubicBezTo>
                  <a:cubicBezTo>
                    <a:pt x="405" y="285"/>
                    <a:pt x="405" y="282"/>
                    <a:pt x="400" y="288"/>
                  </a:cubicBezTo>
                  <a:cubicBezTo>
                    <a:pt x="395" y="293"/>
                    <a:pt x="399" y="293"/>
                    <a:pt x="397" y="304"/>
                  </a:cubicBezTo>
                  <a:cubicBezTo>
                    <a:pt x="395" y="315"/>
                    <a:pt x="395" y="309"/>
                    <a:pt x="393" y="319"/>
                  </a:cubicBezTo>
                  <a:cubicBezTo>
                    <a:pt x="392" y="328"/>
                    <a:pt x="391" y="321"/>
                    <a:pt x="387" y="327"/>
                  </a:cubicBezTo>
                  <a:cubicBezTo>
                    <a:pt x="384" y="332"/>
                    <a:pt x="387" y="327"/>
                    <a:pt x="383" y="335"/>
                  </a:cubicBezTo>
                  <a:cubicBezTo>
                    <a:pt x="380" y="343"/>
                    <a:pt x="380" y="339"/>
                    <a:pt x="379" y="343"/>
                  </a:cubicBezTo>
                  <a:cubicBezTo>
                    <a:pt x="378" y="347"/>
                    <a:pt x="376" y="345"/>
                    <a:pt x="371" y="362"/>
                  </a:cubicBezTo>
                  <a:cubicBezTo>
                    <a:pt x="366" y="379"/>
                    <a:pt x="369" y="364"/>
                    <a:pt x="367" y="368"/>
                  </a:cubicBezTo>
                  <a:cubicBezTo>
                    <a:pt x="364" y="372"/>
                    <a:pt x="362" y="370"/>
                    <a:pt x="354" y="377"/>
                  </a:cubicBezTo>
                  <a:cubicBezTo>
                    <a:pt x="348" y="383"/>
                    <a:pt x="352" y="379"/>
                    <a:pt x="347" y="383"/>
                  </a:cubicBezTo>
                  <a:cubicBezTo>
                    <a:pt x="341" y="388"/>
                    <a:pt x="346" y="382"/>
                    <a:pt x="346" y="380"/>
                  </a:cubicBezTo>
                  <a:cubicBezTo>
                    <a:pt x="346" y="378"/>
                    <a:pt x="348" y="376"/>
                    <a:pt x="350" y="374"/>
                  </a:cubicBezTo>
                  <a:cubicBezTo>
                    <a:pt x="352" y="372"/>
                    <a:pt x="353" y="369"/>
                    <a:pt x="355" y="367"/>
                  </a:cubicBezTo>
                  <a:cubicBezTo>
                    <a:pt x="357" y="364"/>
                    <a:pt x="356" y="363"/>
                    <a:pt x="357" y="360"/>
                  </a:cubicBezTo>
                  <a:cubicBezTo>
                    <a:pt x="359" y="358"/>
                    <a:pt x="360" y="357"/>
                    <a:pt x="363" y="352"/>
                  </a:cubicBezTo>
                  <a:cubicBezTo>
                    <a:pt x="366" y="347"/>
                    <a:pt x="361" y="349"/>
                    <a:pt x="360" y="347"/>
                  </a:cubicBezTo>
                  <a:cubicBezTo>
                    <a:pt x="359" y="345"/>
                    <a:pt x="359" y="346"/>
                    <a:pt x="357" y="344"/>
                  </a:cubicBezTo>
                  <a:cubicBezTo>
                    <a:pt x="357" y="342"/>
                    <a:pt x="357" y="339"/>
                    <a:pt x="359" y="336"/>
                  </a:cubicBezTo>
                  <a:cubicBezTo>
                    <a:pt x="362" y="333"/>
                    <a:pt x="354" y="320"/>
                    <a:pt x="353" y="318"/>
                  </a:cubicBezTo>
                  <a:cubicBezTo>
                    <a:pt x="353" y="317"/>
                    <a:pt x="352" y="308"/>
                    <a:pt x="352" y="308"/>
                  </a:cubicBezTo>
                  <a:cubicBezTo>
                    <a:pt x="352" y="308"/>
                    <a:pt x="349" y="305"/>
                    <a:pt x="346" y="305"/>
                  </a:cubicBezTo>
                  <a:cubicBezTo>
                    <a:pt x="345" y="304"/>
                    <a:pt x="340" y="301"/>
                    <a:pt x="338" y="299"/>
                  </a:cubicBezTo>
                  <a:cubicBezTo>
                    <a:pt x="335" y="296"/>
                    <a:pt x="339" y="293"/>
                    <a:pt x="339" y="293"/>
                  </a:cubicBezTo>
                  <a:cubicBezTo>
                    <a:pt x="339" y="293"/>
                    <a:pt x="336" y="290"/>
                    <a:pt x="336" y="288"/>
                  </a:cubicBezTo>
                  <a:cubicBezTo>
                    <a:pt x="334" y="286"/>
                    <a:pt x="334" y="281"/>
                    <a:pt x="334" y="279"/>
                  </a:cubicBezTo>
                  <a:cubicBezTo>
                    <a:pt x="334" y="278"/>
                    <a:pt x="336" y="275"/>
                    <a:pt x="337" y="272"/>
                  </a:cubicBezTo>
                  <a:cubicBezTo>
                    <a:pt x="338" y="269"/>
                    <a:pt x="337" y="267"/>
                    <a:pt x="336" y="265"/>
                  </a:cubicBezTo>
                  <a:cubicBezTo>
                    <a:pt x="334" y="264"/>
                    <a:pt x="331" y="258"/>
                    <a:pt x="329" y="257"/>
                  </a:cubicBezTo>
                  <a:cubicBezTo>
                    <a:pt x="327" y="255"/>
                    <a:pt x="327" y="253"/>
                    <a:pt x="325" y="249"/>
                  </a:cubicBezTo>
                  <a:cubicBezTo>
                    <a:pt x="325" y="245"/>
                    <a:pt x="327" y="245"/>
                    <a:pt x="328" y="244"/>
                  </a:cubicBezTo>
                  <a:cubicBezTo>
                    <a:pt x="330" y="244"/>
                    <a:pt x="331" y="243"/>
                    <a:pt x="336" y="240"/>
                  </a:cubicBezTo>
                  <a:cubicBezTo>
                    <a:pt x="341" y="236"/>
                    <a:pt x="339" y="234"/>
                    <a:pt x="341" y="232"/>
                  </a:cubicBezTo>
                  <a:cubicBezTo>
                    <a:pt x="343" y="231"/>
                    <a:pt x="347" y="231"/>
                    <a:pt x="351" y="231"/>
                  </a:cubicBezTo>
                  <a:cubicBezTo>
                    <a:pt x="356" y="231"/>
                    <a:pt x="352" y="228"/>
                    <a:pt x="353" y="227"/>
                  </a:cubicBezTo>
                  <a:cubicBezTo>
                    <a:pt x="354" y="227"/>
                    <a:pt x="357" y="226"/>
                    <a:pt x="361" y="224"/>
                  </a:cubicBezTo>
                  <a:cubicBezTo>
                    <a:pt x="365" y="222"/>
                    <a:pt x="362" y="219"/>
                    <a:pt x="362" y="219"/>
                  </a:cubicBezTo>
                  <a:cubicBezTo>
                    <a:pt x="362" y="219"/>
                    <a:pt x="366" y="218"/>
                    <a:pt x="368" y="218"/>
                  </a:cubicBezTo>
                  <a:cubicBezTo>
                    <a:pt x="369" y="217"/>
                    <a:pt x="369" y="215"/>
                    <a:pt x="369" y="214"/>
                  </a:cubicBezTo>
                  <a:cubicBezTo>
                    <a:pt x="368" y="212"/>
                    <a:pt x="369" y="208"/>
                    <a:pt x="369" y="208"/>
                  </a:cubicBezTo>
                  <a:cubicBezTo>
                    <a:pt x="369" y="208"/>
                    <a:pt x="369" y="203"/>
                    <a:pt x="372" y="202"/>
                  </a:cubicBezTo>
                  <a:cubicBezTo>
                    <a:pt x="374" y="201"/>
                    <a:pt x="372" y="199"/>
                    <a:pt x="374" y="198"/>
                  </a:cubicBezTo>
                  <a:cubicBezTo>
                    <a:pt x="375" y="197"/>
                    <a:pt x="380" y="197"/>
                    <a:pt x="381" y="197"/>
                  </a:cubicBezTo>
                  <a:cubicBezTo>
                    <a:pt x="381" y="197"/>
                    <a:pt x="386" y="195"/>
                    <a:pt x="386" y="193"/>
                  </a:cubicBezTo>
                  <a:cubicBezTo>
                    <a:pt x="387" y="191"/>
                    <a:pt x="386" y="188"/>
                    <a:pt x="388" y="187"/>
                  </a:cubicBezTo>
                  <a:cubicBezTo>
                    <a:pt x="389" y="186"/>
                    <a:pt x="390" y="183"/>
                    <a:pt x="390" y="181"/>
                  </a:cubicBezTo>
                  <a:cubicBezTo>
                    <a:pt x="391" y="179"/>
                    <a:pt x="392" y="178"/>
                    <a:pt x="393" y="178"/>
                  </a:cubicBezTo>
                  <a:cubicBezTo>
                    <a:pt x="395" y="177"/>
                    <a:pt x="400" y="179"/>
                    <a:pt x="401" y="179"/>
                  </a:cubicBezTo>
                  <a:cubicBezTo>
                    <a:pt x="403" y="179"/>
                    <a:pt x="401" y="176"/>
                    <a:pt x="401" y="174"/>
                  </a:cubicBezTo>
                  <a:cubicBezTo>
                    <a:pt x="402" y="173"/>
                    <a:pt x="402" y="173"/>
                    <a:pt x="406" y="173"/>
                  </a:cubicBezTo>
                  <a:cubicBezTo>
                    <a:pt x="409" y="171"/>
                    <a:pt x="409" y="174"/>
                    <a:pt x="409" y="174"/>
                  </a:cubicBezTo>
                  <a:cubicBezTo>
                    <a:pt x="411" y="176"/>
                    <a:pt x="411" y="176"/>
                    <a:pt x="411" y="176"/>
                  </a:cubicBezTo>
                  <a:cubicBezTo>
                    <a:pt x="411" y="176"/>
                    <a:pt x="412" y="178"/>
                    <a:pt x="415" y="182"/>
                  </a:cubicBezTo>
                  <a:cubicBezTo>
                    <a:pt x="418" y="185"/>
                    <a:pt x="415" y="182"/>
                    <a:pt x="416" y="180"/>
                  </a:cubicBezTo>
                  <a:close/>
                  <a:moveTo>
                    <a:pt x="312" y="38"/>
                  </a:moveTo>
                  <a:cubicBezTo>
                    <a:pt x="318" y="38"/>
                    <a:pt x="324" y="40"/>
                    <a:pt x="331" y="43"/>
                  </a:cubicBezTo>
                  <a:cubicBezTo>
                    <a:pt x="364" y="62"/>
                    <a:pt x="391" y="90"/>
                    <a:pt x="409" y="124"/>
                  </a:cubicBezTo>
                  <a:cubicBezTo>
                    <a:pt x="410" y="126"/>
                    <a:pt x="410" y="127"/>
                    <a:pt x="410" y="128"/>
                  </a:cubicBezTo>
                  <a:cubicBezTo>
                    <a:pt x="410" y="129"/>
                    <a:pt x="411" y="131"/>
                    <a:pt x="411" y="132"/>
                  </a:cubicBezTo>
                  <a:cubicBezTo>
                    <a:pt x="411" y="133"/>
                    <a:pt x="412" y="136"/>
                    <a:pt x="412" y="137"/>
                  </a:cubicBezTo>
                  <a:cubicBezTo>
                    <a:pt x="412" y="138"/>
                    <a:pt x="411" y="138"/>
                    <a:pt x="410" y="137"/>
                  </a:cubicBezTo>
                  <a:cubicBezTo>
                    <a:pt x="410" y="137"/>
                    <a:pt x="409" y="138"/>
                    <a:pt x="407" y="140"/>
                  </a:cubicBezTo>
                  <a:cubicBezTo>
                    <a:pt x="406" y="142"/>
                    <a:pt x="407" y="140"/>
                    <a:pt x="406" y="140"/>
                  </a:cubicBezTo>
                  <a:cubicBezTo>
                    <a:pt x="405" y="140"/>
                    <a:pt x="404" y="143"/>
                    <a:pt x="404" y="144"/>
                  </a:cubicBezTo>
                  <a:cubicBezTo>
                    <a:pt x="403" y="145"/>
                    <a:pt x="404" y="146"/>
                    <a:pt x="404" y="148"/>
                  </a:cubicBezTo>
                  <a:cubicBezTo>
                    <a:pt x="405" y="150"/>
                    <a:pt x="404" y="148"/>
                    <a:pt x="403" y="149"/>
                  </a:cubicBezTo>
                  <a:cubicBezTo>
                    <a:pt x="402" y="150"/>
                    <a:pt x="401" y="151"/>
                    <a:pt x="400" y="151"/>
                  </a:cubicBezTo>
                  <a:cubicBezTo>
                    <a:pt x="399" y="151"/>
                    <a:pt x="398" y="150"/>
                    <a:pt x="396" y="151"/>
                  </a:cubicBezTo>
                  <a:cubicBezTo>
                    <a:pt x="395" y="151"/>
                    <a:pt x="395" y="152"/>
                    <a:pt x="394" y="154"/>
                  </a:cubicBezTo>
                  <a:cubicBezTo>
                    <a:pt x="393" y="156"/>
                    <a:pt x="394" y="156"/>
                    <a:pt x="393" y="156"/>
                  </a:cubicBezTo>
                  <a:cubicBezTo>
                    <a:pt x="392" y="156"/>
                    <a:pt x="391" y="154"/>
                    <a:pt x="391" y="154"/>
                  </a:cubicBezTo>
                  <a:cubicBezTo>
                    <a:pt x="390" y="153"/>
                    <a:pt x="390" y="151"/>
                    <a:pt x="390" y="151"/>
                  </a:cubicBezTo>
                  <a:cubicBezTo>
                    <a:pt x="392" y="149"/>
                    <a:pt x="392" y="149"/>
                    <a:pt x="392" y="149"/>
                  </a:cubicBezTo>
                  <a:cubicBezTo>
                    <a:pt x="395" y="147"/>
                    <a:pt x="395" y="147"/>
                    <a:pt x="395" y="147"/>
                  </a:cubicBezTo>
                  <a:cubicBezTo>
                    <a:pt x="398" y="145"/>
                    <a:pt x="397" y="145"/>
                    <a:pt x="397" y="145"/>
                  </a:cubicBezTo>
                  <a:cubicBezTo>
                    <a:pt x="400" y="145"/>
                    <a:pt x="400" y="145"/>
                    <a:pt x="400" y="145"/>
                  </a:cubicBezTo>
                  <a:cubicBezTo>
                    <a:pt x="404" y="145"/>
                    <a:pt x="400" y="141"/>
                    <a:pt x="400" y="140"/>
                  </a:cubicBezTo>
                  <a:cubicBezTo>
                    <a:pt x="400" y="140"/>
                    <a:pt x="400" y="136"/>
                    <a:pt x="400" y="136"/>
                  </a:cubicBezTo>
                  <a:cubicBezTo>
                    <a:pt x="400" y="136"/>
                    <a:pt x="403" y="135"/>
                    <a:pt x="404" y="135"/>
                  </a:cubicBezTo>
                  <a:cubicBezTo>
                    <a:pt x="405" y="135"/>
                    <a:pt x="407" y="133"/>
                    <a:pt x="407" y="132"/>
                  </a:cubicBezTo>
                  <a:cubicBezTo>
                    <a:pt x="407" y="131"/>
                    <a:pt x="406" y="129"/>
                    <a:pt x="405" y="128"/>
                  </a:cubicBezTo>
                  <a:cubicBezTo>
                    <a:pt x="403" y="127"/>
                    <a:pt x="399" y="126"/>
                    <a:pt x="398" y="126"/>
                  </a:cubicBezTo>
                  <a:cubicBezTo>
                    <a:pt x="398" y="125"/>
                    <a:pt x="396" y="124"/>
                    <a:pt x="395" y="124"/>
                  </a:cubicBezTo>
                  <a:cubicBezTo>
                    <a:pt x="394" y="123"/>
                    <a:pt x="393" y="121"/>
                    <a:pt x="392" y="119"/>
                  </a:cubicBezTo>
                  <a:cubicBezTo>
                    <a:pt x="392" y="117"/>
                    <a:pt x="391" y="114"/>
                    <a:pt x="390" y="113"/>
                  </a:cubicBezTo>
                  <a:cubicBezTo>
                    <a:pt x="389" y="112"/>
                    <a:pt x="389" y="109"/>
                    <a:pt x="389" y="107"/>
                  </a:cubicBezTo>
                  <a:cubicBezTo>
                    <a:pt x="388" y="105"/>
                    <a:pt x="386" y="103"/>
                    <a:pt x="385" y="103"/>
                  </a:cubicBezTo>
                  <a:cubicBezTo>
                    <a:pt x="384" y="103"/>
                    <a:pt x="379" y="99"/>
                    <a:pt x="377" y="98"/>
                  </a:cubicBezTo>
                  <a:cubicBezTo>
                    <a:pt x="375" y="95"/>
                    <a:pt x="373" y="94"/>
                    <a:pt x="373" y="94"/>
                  </a:cubicBezTo>
                  <a:cubicBezTo>
                    <a:pt x="371" y="90"/>
                    <a:pt x="371" y="90"/>
                    <a:pt x="371" y="90"/>
                  </a:cubicBezTo>
                  <a:cubicBezTo>
                    <a:pt x="371" y="90"/>
                    <a:pt x="370" y="89"/>
                    <a:pt x="367" y="89"/>
                  </a:cubicBezTo>
                  <a:cubicBezTo>
                    <a:pt x="364" y="88"/>
                    <a:pt x="362" y="87"/>
                    <a:pt x="362" y="87"/>
                  </a:cubicBezTo>
                  <a:cubicBezTo>
                    <a:pt x="362" y="87"/>
                    <a:pt x="360" y="83"/>
                    <a:pt x="360" y="82"/>
                  </a:cubicBezTo>
                  <a:cubicBezTo>
                    <a:pt x="360" y="81"/>
                    <a:pt x="359" y="80"/>
                    <a:pt x="359" y="80"/>
                  </a:cubicBezTo>
                  <a:cubicBezTo>
                    <a:pt x="359" y="80"/>
                    <a:pt x="354" y="78"/>
                    <a:pt x="353" y="77"/>
                  </a:cubicBezTo>
                  <a:cubicBezTo>
                    <a:pt x="353" y="76"/>
                    <a:pt x="352" y="76"/>
                    <a:pt x="351" y="75"/>
                  </a:cubicBezTo>
                  <a:cubicBezTo>
                    <a:pt x="349" y="75"/>
                    <a:pt x="348" y="76"/>
                    <a:pt x="346" y="76"/>
                  </a:cubicBezTo>
                  <a:cubicBezTo>
                    <a:pt x="345" y="77"/>
                    <a:pt x="343" y="78"/>
                    <a:pt x="340" y="78"/>
                  </a:cubicBezTo>
                  <a:cubicBezTo>
                    <a:pt x="338" y="79"/>
                    <a:pt x="337" y="78"/>
                    <a:pt x="337" y="78"/>
                  </a:cubicBezTo>
                  <a:cubicBezTo>
                    <a:pt x="337" y="78"/>
                    <a:pt x="336" y="75"/>
                    <a:pt x="336" y="74"/>
                  </a:cubicBezTo>
                  <a:cubicBezTo>
                    <a:pt x="336" y="73"/>
                    <a:pt x="336" y="72"/>
                    <a:pt x="336" y="72"/>
                  </a:cubicBezTo>
                  <a:cubicBezTo>
                    <a:pt x="336" y="72"/>
                    <a:pt x="338" y="70"/>
                    <a:pt x="339" y="70"/>
                  </a:cubicBezTo>
                  <a:cubicBezTo>
                    <a:pt x="340" y="70"/>
                    <a:pt x="338" y="66"/>
                    <a:pt x="338" y="66"/>
                  </a:cubicBezTo>
                  <a:cubicBezTo>
                    <a:pt x="334" y="64"/>
                    <a:pt x="334" y="64"/>
                    <a:pt x="334" y="64"/>
                  </a:cubicBezTo>
                  <a:cubicBezTo>
                    <a:pt x="334" y="64"/>
                    <a:pt x="330" y="61"/>
                    <a:pt x="328" y="60"/>
                  </a:cubicBezTo>
                  <a:cubicBezTo>
                    <a:pt x="326" y="60"/>
                    <a:pt x="327" y="63"/>
                    <a:pt x="325" y="63"/>
                  </a:cubicBezTo>
                  <a:cubicBezTo>
                    <a:pt x="324" y="64"/>
                    <a:pt x="325" y="65"/>
                    <a:pt x="325" y="65"/>
                  </a:cubicBezTo>
                  <a:cubicBezTo>
                    <a:pt x="329" y="67"/>
                    <a:pt x="329" y="67"/>
                    <a:pt x="329" y="67"/>
                  </a:cubicBezTo>
                  <a:cubicBezTo>
                    <a:pt x="329" y="67"/>
                    <a:pt x="328" y="70"/>
                    <a:pt x="327" y="71"/>
                  </a:cubicBezTo>
                  <a:cubicBezTo>
                    <a:pt x="326" y="72"/>
                    <a:pt x="322" y="71"/>
                    <a:pt x="322" y="71"/>
                  </a:cubicBezTo>
                  <a:cubicBezTo>
                    <a:pt x="319" y="70"/>
                    <a:pt x="318" y="70"/>
                    <a:pt x="318" y="70"/>
                  </a:cubicBezTo>
                  <a:cubicBezTo>
                    <a:pt x="317" y="67"/>
                    <a:pt x="316" y="67"/>
                    <a:pt x="316" y="67"/>
                  </a:cubicBezTo>
                  <a:cubicBezTo>
                    <a:pt x="316" y="63"/>
                    <a:pt x="316" y="63"/>
                    <a:pt x="316" y="63"/>
                  </a:cubicBezTo>
                  <a:cubicBezTo>
                    <a:pt x="316" y="63"/>
                    <a:pt x="317" y="61"/>
                    <a:pt x="317" y="59"/>
                  </a:cubicBezTo>
                  <a:cubicBezTo>
                    <a:pt x="317" y="57"/>
                    <a:pt x="317" y="57"/>
                    <a:pt x="316" y="57"/>
                  </a:cubicBezTo>
                  <a:cubicBezTo>
                    <a:pt x="315" y="56"/>
                    <a:pt x="314" y="55"/>
                    <a:pt x="314" y="55"/>
                  </a:cubicBezTo>
                  <a:cubicBezTo>
                    <a:pt x="312" y="53"/>
                    <a:pt x="312" y="53"/>
                    <a:pt x="312" y="53"/>
                  </a:cubicBezTo>
                  <a:cubicBezTo>
                    <a:pt x="312" y="53"/>
                    <a:pt x="312" y="49"/>
                    <a:pt x="312" y="49"/>
                  </a:cubicBezTo>
                  <a:cubicBezTo>
                    <a:pt x="312" y="47"/>
                    <a:pt x="309" y="44"/>
                    <a:pt x="308" y="43"/>
                  </a:cubicBezTo>
                  <a:cubicBezTo>
                    <a:pt x="307" y="43"/>
                    <a:pt x="307" y="40"/>
                    <a:pt x="307" y="40"/>
                  </a:cubicBezTo>
                  <a:cubicBezTo>
                    <a:pt x="312" y="38"/>
                    <a:pt x="312" y="38"/>
                    <a:pt x="312" y="38"/>
                  </a:cubicBezTo>
                  <a:close/>
                  <a:moveTo>
                    <a:pt x="269" y="391"/>
                  </a:moveTo>
                  <a:cubicBezTo>
                    <a:pt x="270" y="386"/>
                    <a:pt x="274" y="393"/>
                    <a:pt x="278" y="394"/>
                  </a:cubicBezTo>
                  <a:cubicBezTo>
                    <a:pt x="281" y="395"/>
                    <a:pt x="281" y="395"/>
                    <a:pt x="290" y="395"/>
                  </a:cubicBezTo>
                  <a:cubicBezTo>
                    <a:pt x="299" y="397"/>
                    <a:pt x="296" y="396"/>
                    <a:pt x="296" y="396"/>
                  </a:cubicBezTo>
                  <a:cubicBezTo>
                    <a:pt x="296" y="392"/>
                    <a:pt x="296" y="392"/>
                    <a:pt x="296" y="392"/>
                  </a:cubicBezTo>
                  <a:cubicBezTo>
                    <a:pt x="296" y="392"/>
                    <a:pt x="300" y="395"/>
                    <a:pt x="303" y="397"/>
                  </a:cubicBezTo>
                  <a:cubicBezTo>
                    <a:pt x="306" y="400"/>
                    <a:pt x="309" y="398"/>
                    <a:pt x="311" y="398"/>
                  </a:cubicBezTo>
                  <a:cubicBezTo>
                    <a:pt x="313" y="398"/>
                    <a:pt x="313" y="406"/>
                    <a:pt x="313" y="406"/>
                  </a:cubicBezTo>
                  <a:cubicBezTo>
                    <a:pt x="313" y="408"/>
                    <a:pt x="312" y="408"/>
                    <a:pt x="311" y="409"/>
                  </a:cubicBezTo>
                  <a:cubicBezTo>
                    <a:pt x="290" y="418"/>
                    <a:pt x="268" y="423"/>
                    <a:pt x="244" y="425"/>
                  </a:cubicBezTo>
                  <a:cubicBezTo>
                    <a:pt x="215" y="426"/>
                    <a:pt x="187" y="422"/>
                    <a:pt x="161" y="412"/>
                  </a:cubicBezTo>
                  <a:cubicBezTo>
                    <a:pt x="163" y="412"/>
                    <a:pt x="166" y="412"/>
                    <a:pt x="167" y="412"/>
                  </a:cubicBezTo>
                  <a:cubicBezTo>
                    <a:pt x="168" y="413"/>
                    <a:pt x="175" y="407"/>
                    <a:pt x="177" y="407"/>
                  </a:cubicBezTo>
                  <a:cubicBezTo>
                    <a:pt x="178" y="407"/>
                    <a:pt x="181" y="406"/>
                    <a:pt x="183" y="406"/>
                  </a:cubicBezTo>
                  <a:cubicBezTo>
                    <a:pt x="184" y="405"/>
                    <a:pt x="189" y="406"/>
                    <a:pt x="192" y="407"/>
                  </a:cubicBezTo>
                  <a:cubicBezTo>
                    <a:pt x="195" y="407"/>
                    <a:pt x="196" y="408"/>
                    <a:pt x="200" y="411"/>
                  </a:cubicBezTo>
                  <a:cubicBezTo>
                    <a:pt x="203" y="414"/>
                    <a:pt x="203" y="411"/>
                    <a:pt x="206" y="411"/>
                  </a:cubicBezTo>
                  <a:cubicBezTo>
                    <a:pt x="208" y="411"/>
                    <a:pt x="214" y="411"/>
                    <a:pt x="214" y="411"/>
                  </a:cubicBezTo>
                  <a:cubicBezTo>
                    <a:pt x="211" y="403"/>
                    <a:pt x="211" y="404"/>
                    <a:pt x="211" y="404"/>
                  </a:cubicBezTo>
                  <a:cubicBezTo>
                    <a:pt x="211" y="404"/>
                    <a:pt x="214" y="403"/>
                    <a:pt x="218" y="402"/>
                  </a:cubicBezTo>
                  <a:cubicBezTo>
                    <a:pt x="221" y="402"/>
                    <a:pt x="221" y="405"/>
                    <a:pt x="222" y="407"/>
                  </a:cubicBezTo>
                  <a:cubicBezTo>
                    <a:pt x="224" y="410"/>
                    <a:pt x="224" y="410"/>
                    <a:pt x="226" y="414"/>
                  </a:cubicBezTo>
                  <a:cubicBezTo>
                    <a:pt x="228" y="417"/>
                    <a:pt x="236" y="411"/>
                    <a:pt x="240" y="410"/>
                  </a:cubicBezTo>
                  <a:cubicBezTo>
                    <a:pt x="243" y="409"/>
                    <a:pt x="245" y="409"/>
                    <a:pt x="247" y="408"/>
                  </a:cubicBezTo>
                  <a:cubicBezTo>
                    <a:pt x="250" y="406"/>
                    <a:pt x="246" y="406"/>
                    <a:pt x="246" y="406"/>
                  </a:cubicBezTo>
                  <a:cubicBezTo>
                    <a:pt x="239" y="400"/>
                    <a:pt x="239" y="400"/>
                    <a:pt x="239" y="400"/>
                  </a:cubicBezTo>
                  <a:cubicBezTo>
                    <a:pt x="231" y="397"/>
                    <a:pt x="231" y="397"/>
                    <a:pt x="231" y="397"/>
                  </a:cubicBezTo>
                  <a:cubicBezTo>
                    <a:pt x="231" y="397"/>
                    <a:pt x="233" y="392"/>
                    <a:pt x="234" y="392"/>
                  </a:cubicBezTo>
                  <a:cubicBezTo>
                    <a:pt x="237" y="391"/>
                    <a:pt x="237" y="394"/>
                    <a:pt x="239" y="395"/>
                  </a:cubicBezTo>
                  <a:cubicBezTo>
                    <a:pt x="240" y="397"/>
                    <a:pt x="254" y="395"/>
                    <a:pt x="254" y="395"/>
                  </a:cubicBezTo>
                  <a:cubicBezTo>
                    <a:pt x="254" y="395"/>
                    <a:pt x="263" y="397"/>
                    <a:pt x="267" y="395"/>
                  </a:cubicBezTo>
                  <a:cubicBezTo>
                    <a:pt x="271" y="393"/>
                    <a:pt x="267" y="395"/>
                    <a:pt x="269" y="391"/>
                  </a:cubicBezTo>
                  <a:close/>
                  <a:moveTo>
                    <a:pt x="214" y="19"/>
                  </a:moveTo>
                  <a:cubicBezTo>
                    <a:pt x="214" y="19"/>
                    <a:pt x="214" y="19"/>
                    <a:pt x="215" y="19"/>
                  </a:cubicBezTo>
                  <a:cubicBezTo>
                    <a:pt x="214" y="19"/>
                    <a:pt x="214" y="18"/>
                    <a:pt x="214" y="18"/>
                  </a:cubicBezTo>
                  <a:cubicBezTo>
                    <a:pt x="214" y="19"/>
                    <a:pt x="216" y="21"/>
                    <a:pt x="218" y="22"/>
                  </a:cubicBezTo>
                  <a:cubicBezTo>
                    <a:pt x="218" y="24"/>
                    <a:pt x="216" y="23"/>
                    <a:pt x="216" y="23"/>
                  </a:cubicBezTo>
                  <a:cubicBezTo>
                    <a:pt x="216" y="23"/>
                    <a:pt x="207" y="28"/>
                    <a:pt x="207" y="29"/>
                  </a:cubicBezTo>
                  <a:cubicBezTo>
                    <a:pt x="207" y="31"/>
                    <a:pt x="211" y="32"/>
                    <a:pt x="218" y="31"/>
                  </a:cubicBezTo>
                  <a:cubicBezTo>
                    <a:pt x="226" y="30"/>
                    <a:pt x="222" y="32"/>
                    <a:pt x="231" y="26"/>
                  </a:cubicBezTo>
                  <a:cubicBezTo>
                    <a:pt x="241" y="21"/>
                    <a:pt x="240" y="34"/>
                    <a:pt x="245" y="37"/>
                  </a:cubicBezTo>
                  <a:cubicBezTo>
                    <a:pt x="249" y="40"/>
                    <a:pt x="250" y="41"/>
                    <a:pt x="252" y="47"/>
                  </a:cubicBezTo>
                  <a:cubicBezTo>
                    <a:pt x="255" y="53"/>
                    <a:pt x="252" y="47"/>
                    <a:pt x="246" y="51"/>
                  </a:cubicBezTo>
                  <a:cubicBezTo>
                    <a:pt x="240" y="55"/>
                    <a:pt x="243" y="52"/>
                    <a:pt x="240" y="52"/>
                  </a:cubicBezTo>
                  <a:cubicBezTo>
                    <a:pt x="237" y="52"/>
                    <a:pt x="228" y="50"/>
                    <a:pt x="225" y="50"/>
                  </a:cubicBezTo>
                  <a:cubicBezTo>
                    <a:pt x="222" y="50"/>
                    <a:pt x="221" y="50"/>
                    <a:pt x="222" y="60"/>
                  </a:cubicBezTo>
                  <a:cubicBezTo>
                    <a:pt x="223" y="69"/>
                    <a:pt x="222" y="60"/>
                    <a:pt x="209" y="67"/>
                  </a:cubicBezTo>
                  <a:cubicBezTo>
                    <a:pt x="195" y="75"/>
                    <a:pt x="211" y="74"/>
                    <a:pt x="201" y="77"/>
                  </a:cubicBezTo>
                  <a:cubicBezTo>
                    <a:pt x="190" y="80"/>
                    <a:pt x="203" y="79"/>
                    <a:pt x="210" y="82"/>
                  </a:cubicBezTo>
                  <a:cubicBezTo>
                    <a:pt x="219" y="86"/>
                    <a:pt x="215" y="82"/>
                    <a:pt x="221" y="89"/>
                  </a:cubicBezTo>
                  <a:cubicBezTo>
                    <a:pt x="226" y="95"/>
                    <a:pt x="220" y="93"/>
                    <a:pt x="217" y="95"/>
                  </a:cubicBezTo>
                  <a:cubicBezTo>
                    <a:pt x="215" y="96"/>
                    <a:pt x="209" y="95"/>
                    <a:pt x="207" y="93"/>
                  </a:cubicBezTo>
                  <a:cubicBezTo>
                    <a:pt x="204" y="91"/>
                    <a:pt x="203" y="92"/>
                    <a:pt x="203" y="92"/>
                  </a:cubicBezTo>
                  <a:cubicBezTo>
                    <a:pt x="203" y="92"/>
                    <a:pt x="197" y="87"/>
                    <a:pt x="190" y="91"/>
                  </a:cubicBezTo>
                  <a:cubicBezTo>
                    <a:pt x="185" y="95"/>
                    <a:pt x="190" y="91"/>
                    <a:pt x="189" y="89"/>
                  </a:cubicBezTo>
                  <a:cubicBezTo>
                    <a:pt x="187" y="88"/>
                    <a:pt x="185" y="89"/>
                    <a:pt x="183" y="87"/>
                  </a:cubicBezTo>
                  <a:cubicBezTo>
                    <a:pt x="181" y="85"/>
                    <a:pt x="176" y="84"/>
                    <a:pt x="162" y="90"/>
                  </a:cubicBezTo>
                  <a:cubicBezTo>
                    <a:pt x="148" y="96"/>
                    <a:pt x="162" y="94"/>
                    <a:pt x="156" y="97"/>
                  </a:cubicBezTo>
                  <a:cubicBezTo>
                    <a:pt x="150" y="101"/>
                    <a:pt x="153" y="99"/>
                    <a:pt x="153" y="95"/>
                  </a:cubicBezTo>
                  <a:cubicBezTo>
                    <a:pt x="152" y="92"/>
                    <a:pt x="151" y="86"/>
                    <a:pt x="150" y="86"/>
                  </a:cubicBezTo>
                  <a:cubicBezTo>
                    <a:pt x="147" y="84"/>
                    <a:pt x="146" y="86"/>
                    <a:pt x="144" y="88"/>
                  </a:cubicBezTo>
                  <a:cubicBezTo>
                    <a:pt x="140" y="90"/>
                    <a:pt x="134" y="76"/>
                    <a:pt x="128" y="79"/>
                  </a:cubicBezTo>
                  <a:cubicBezTo>
                    <a:pt x="122" y="83"/>
                    <a:pt x="126" y="81"/>
                    <a:pt x="120" y="86"/>
                  </a:cubicBezTo>
                  <a:cubicBezTo>
                    <a:pt x="114" y="90"/>
                    <a:pt x="120" y="92"/>
                    <a:pt x="124" y="95"/>
                  </a:cubicBezTo>
                  <a:cubicBezTo>
                    <a:pt x="127" y="98"/>
                    <a:pt x="125" y="93"/>
                    <a:pt x="131" y="91"/>
                  </a:cubicBezTo>
                  <a:cubicBezTo>
                    <a:pt x="136" y="89"/>
                    <a:pt x="133" y="92"/>
                    <a:pt x="142" y="99"/>
                  </a:cubicBezTo>
                  <a:cubicBezTo>
                    <a:pt x="150" y="106"/>
                    <a:pt x="142" y="99"/>
                    <a:pt x="140" y="104"/>
                  </a:cubicBezTo>
                  <a:cubicBezTo>
                    <a:pt x="139" y="108"/>
                    <a:pt x="134" y="102"/>
                    <a:pt x="130" y="104"/>
                  </a:cubicBezTo>
                  <a:cubicBezTo>
                    <a:pt x="126" y="106"/>
                    <a:pt x="127" y="105"/>
                    <a:pt x="121" y="107"/>
                  </a:cubicBezTo>
                  <a:cubicBezTo>
                    <a:pt x="115" y="108"/>
                    <a:pt x="121" y="107"/>
                    <a:pt x="121" y="111"/>
                  </a:cubicBezTo>
                  <a:cubicBezTo>
                    <a:pt x="119" y="115"/>
                    <a:pt x="118" y="111"/>
                    <a:pt x="112" y="115"/>
                  </a:cubicBezTo>
                  <a:cubicBezTo>
                    <a:pt x="106" y="118"/>
                    <a:pt x="110" y="116"/>
                    <a:pt x="112" y="121"/>
                  </a:cubicBezTo>
                  <a:cubicBezTo>
                    <a:pt x="115" y="125"/>
                    <a:pt x="114" y="121"/>
                    <a:pt x="116" y="119"/>
                  </a:cubicBezTo>
                  <a:cubicBezTo>
                    <a:pt x="118" y="119"/>
                    <a:pt x="118" y="119"/>
                    <a:pt x="124" y="121"/>
                  </a:cubicBezTo>
                  <a:cubicBezTo>
                    <a:pt x="128" y="123"/>
                    <a:pt x="128" y="121"/>
                    <a:pt x="131" y="122"/>
                  </a:cubicBezTo>
                  <a:cubicBezTo>
                    <a:pt x="133" y="122"/>
                    <a:pt x="134" y="120"/>
                    <a:pt x="145" y="119"/>
                  </a:cubicBezTo>
                  <a:cubicBezTo>
                    <a:pt x="156" y="117"/>
                    <a:pt x="145" y="119"/>
                    <a:pt x="151" y="124"/>
                  </a:cubicBezTo>
                  <a:cubicBezTo>
                    <a:pt x="158" y="130"/>
                    <a:pt x="151" y="124"/>
                    <a:pt x="156" y="124"/>
                  </a:cubicBezTo>
                  <a:cubicBezTo>
                    <a:pt x="160" y="124"/>
                    <a:pt x="162" y="122"/>
                    <a:pt x="165" y="121"/>
                  </a:cubicBezTo>
                  <a:cubicBezTo>
                    <a:pt x="167" y="119"/>
                    <a:pt x="166" y="118"/>
                    <a:pt x="171" y="118"/>
                  </a:cubicBezTo>
                  <a:cubicBezTo>
                    <a:pt x="177" y="117"/>
                    <a:pt x="171" y="118"/>
                    <a:pt x="177" y="116"/>
                  </a:cubicBezTo>
                  <a:cubicBezTo>
                    <a:pt x="183" y="116"/>
                    <a:pt x="180" y="113"/>
                    <a:pt x="180" y="105"/>
                  </a:cubicBezTo>
                  <a:cubicBezTo>
                    <a:pt x="180" y="98"/>
                    <a:pt x="180" y="105"/>
                    <a:pt x="183" y="104"/>
                  </a:cubicBezTo>
                  <a:cubicBezTo>
                    <a:pt x="186" y="104"/>
                    <a:pt x="185" y="103"/>
                    <a:pt x="187" y="103"/>
                  </a:cubicBezTo>
                  <a:cubicBezTo>
                    <a:pt x="189" y="103"/>
                    <a:pt x="187" y="103"/>
                    <a:pt x="195" y="104"/>
                  </a:cubicBezTo>
                  <a:cubicBezTo>
                    <a:pt x="204" y="105"/>
                    <a:pt x="198" y="105"/>
                    <a:pt x="201" y="104"/>
                  </a:cubicBezTo>
                  <a:cubicBezTo>
                    <a:pt x="204" y="104"/>
                    <a:pt x="204" y="105"/>
                    <a:pt x="209" y="105"/>
                  </a:cubicBezTo>
                  <a:cubicBezTo>
                    <a:pt x="213" y="106"/>
                    <a:pt x="212" y="105"/>
                    <a:pt x="215" y="105"/>
                  </a:cubicBezTo>
                  <a:cubicBezTo>
                    <a:pt x="216" y="106"/>
                    <a:pt x="221" y="110"/>
                    <a:pt x="224" y="113"/>
                  </a:cubicBezTo>
                  <a:cubicBezTo>
                    <a:pt x="227" y="116"/>
                    <a:pt x="231" y="118"/>
                    <a:pt x="236" y="116"/>
                  </a:cubicBezTo>
                  <a:cubicBezTo>
                    <a:pt x="240" y="116"/>
                    <a:pt x="239" y="118"/>
                    <a:pt x="240" y="119"/>
                  </a:cubicBezTo>
                  <a:cubicBezTo>
                    <a:pt x="243" y="120"/>
                    <a:pt x="245" y="125"/>
                    <a:pt x="246" y="127"/>
                  </a:cubicBezTo>
                  <a:cubicBezTo>
                    <a:pt x="247" y="129"/>
                    <a:pt x="254" y="131"/>
                    <a:pt x="259" y="140"/>
                  </a:cubicBezTo>
                  <a:cubicBezTo>
                    <a:pt x="264" y="148"/>
                    <a:pt x="263" y="146"/>
                    <a:pt x="259" y="158"/>
                  </a:cubicBezTo>
                  <a:cubicBezTo>
                    <a:pt x="254" y="170"/>
                    <a:pt x="262" y="161"/>
                    <a:pt x="262" y="167"/>
                  </a:cubicBezTo>
                  <a:cubicBezTo>
                    <a:pt x="263" y="173"/>
                    <a:pt x="264" y="170"/>
                    <a:pt x="266" y="175"/>
                  </a:cubicBezTo>
                  <a:cubicBezTo>
                    <a:pt x="268" y="180"/>
                    <a:pt x="266" y="175"/>
                    <a:pt x="261" y="181"/>
                  </a:cubicBezTo>
                  <a:cubicBezTo>
                    <a:pt x="256" y="187"/>
                    <a:pt x="261" y="181"/>
                    <a:pt x="258" y="185"/>
                  </a:cubicBezTo>
                  <a:cubicBezTo>
                    <a:pt x="255" y="189"/>
                    <a:pt x="257" y="188"/>
                    <a:pt x="257" y="192"/>
                  </a:cubicBezTo>
                  <a:cubicBezTo>
                    <a:pt x="257" y="197"/>
                    <a:pt x="256" y="195"/>
                    <a:pt x="251" y="198"/>
                  </a:cubicBezTo>
                  <a:cubicBezTo>
                    <a:pt x="247" y="200"/>
                    <a:pt x="249" y="200"/>
                    <a:pt x="248" y="205"/>
                  </a:cubicBezTo>
                  <a:cubicBezTo>
                    <a:pt x="246" y="210"/>
                    <a:pt x="245" y="206"/>
                    <a:pt x="241" y="209"/>
                  </a:cubicBezTo>
                  <a:cubicBezTo>
                    <a:pt x="237" y="212"/>
                    <a:pt x="230" y="211"/>
                    <a:pt x="224" y="211"/>
                  </a:cubicBezTo>
                  <a:cubicBezTo>
                    <a:pt x="218" y="211"/>
                    <a:pt x="217" y="212"/>
                    <a:pt x="213" y="210"/>
                  </a:cubicBezTo>
                  <a:cubicBezTo>
                    <a:pt x="208" y="208"/>
                    <a:pt x="203" y="209"/>
                    <a:pt x="200" y="207"/>
                  </a:cubicBezTo>
                  <a:cubicBezTo>
                    <a:pt x="198" y="205"/>
                    <a:pt x="195" y="206"/>
                    <a:pt x="193" y="206"/>
                  </a:cubicBezTo>
                  <a:cubicBezTo>
                    <a:pt x="192" y="208"/>
                    <a:pt x="193" y="210"/>
                    <a:pt x="189" y="214"/>
                  </a:cubicBezTo>
                  <a:cubicBezTo>
                    <a:pt x="185" y="217"/>
                    <a:pt x="185" y="213"/>
                    <a:pt x="182" y="212"/>
                  </a:cubicBezTo>
                  <a:cubicBezTo>
                    <a:pt x="179" y="212"/>
                    <a:pt x="172" y="218"/>
                    <a:pt x="172" y="218"/>
                  </a:cubicBezTo>
                  <a:cubicBezTo>
                    <a:pt x="172" y="218"/>
                    <a:pt x="173" y="221"/>
                    <a:pt x="175" y="228"/>
                  </a:cubicBezTo>
                  <a:cubicBezTo>
                    <a:pt x="177" y="234"/>
                    <a:pt x="175" y="228"/>
                    <a:pt x="175" y="232"/>
                  </a:cubicBezTo>
                  <a:cubicBezTo>
                    <a:pt x="175" y="235"/>
                    <a:pt x="175" y="246"/>
                    <a:pt x="175" y="246"/>
                  </a:cubicBezTo>
                  <a:cubicBezTo>
                    <a:pt x="175" y="246"/>
                    <a:pt x="173" y="249"/>
                    <a:pt x="171" y="253"/>
                  </a:cubicBezTo>
                  <a:cubicBezTo>
                    <a:pt x="168" y="258"/>
                    <a:pt x="168" y="256"/>
                    <a:pt x="168" y="258"/>
                  </a:cubicBezTo>
                  <a:cubicBezTo>
                    <a:pt x="167" y="260"/>
                    <a:pt x="163" y="264"/>
                    <a:pt x="162" y="266"/>
                  </a:cubicBezTo>
                  <a:cubicBezTo>
                    <a:pt x="162" y="269"/>
                    <a:pt x="162" y="270"/>
                    <a:pt x="162" y="274"/>
                  </a:cubicBezTo>
                  <a:cubicBezTo>
                    <a:pt x="161" y="278"/>
                    <a:pt x="165" y="278"/>
                    <a:pt x="169" y="281"/>
                  </a:cubicBezTo>
                  <a:cubicBezTo>
                    <a:pt x="172" y="284"/>
                    <a:pt x="171" y="285"/>
                    <a:pt x="172" y="292"/>
                  </a:cubicBezTo>
                  <a:cubicBezTo>
                    <a:pt x="174" y="298"/>
                    <a:pt x="172" y="292"/>
                    <a:pt x="175" y="298"/>
                  </a:cubicBezTo>
                  <a:cubicBezTo>
                    <a:pt x="178" y="304"/>
                    <a:pt x="175" y="300"/>
                    <a:pt x="171" y="304"/>
                  </a:cubicBezTo>
                  <a:cubicBezTo>
                    <a:pt x="168" y="308"/>
                    <a:pt x="168" y="306"/>
                    <a:pt x="166" y="313"/>
                  </a:cubicBezTo>
                  <a:cubicBezTo>
                    <a:pt x="163" y="319"/>
                    <a:pt x="165" y="315"/>
                    <a:pt x="165" y="321"/>
                  </a:cubicBezTo>
                  <a:cubicBezTo>
                    <a:pt x="165" y="326"/>
                    <a:pt x="165" y="321"/>
                    <a:pt x="165" y="327"/>
                  </a:cubicBezTo>
                  <a:cubicBezTo>
                    <a:pt x="165" y="333"/>
                    <a:pt x="165" y="327"/>
                    <a:pt x="162" y="334"/>
                  </a:cubicBezTo>
                  <a:cubicBezTo>
                    <a:pt x="159" y="343"/>
                    <a:pt x="162" y="338"/>
                    <a:pt x="158" y="345"/>
                  </a:cubicBezTo>
                  <a:cubicBezTo>
                    <a:pt x="155" y="353"/>
                    <a:pt x="158" y="345"/>
                    <a:pt x="156" y="345"/>
                  </a:cubicBezTo>
                  <a:cubicBezTo>
                    <a:pt x="153" y="345"/>
                    <a:pt x="146" y="342"/>
                    <a:pt x="145" y="341"/>
                  </a:cubicBezTo>
                  <a:cubicBezTo>
                    <a:pt x="143" y="340"/>
                    <a:pt x="133" y="336"/>
                    <a:pt x="130" y="336"/>
                  </a:cubicBezTo>
                  <a:cubicBezTo>
                    <a:pt x="127" y="336"/>
                    <a:pt x="128" y="330"/>
                    <a:pt x="128" y="330"/>
                  </a:cubicBezTo>
                  <a:cubicBezTo>
                    <a:pt x="118" y="323"/>
                    <a:pt x="117" y="323"/>
                    <a:pt x="117" y="323"/>
                  </a:cubicBezTo>
                  <a:cubicBezTo>
                    <a:pt x="109" y="312"/>
                    <a:pt x="108" y="312"/>
                    <a:pt x="108" y="312"/>
                  </a:cubicBezTo>
                  <a:cubicBezTo>
                    <a:pt x="108" y="312"/>
                    <a:pt x="108" y="306"/>
                    <a:pt x="108" y="305"/>
                  </a:cubicBezTo>
                  <a:cubicBezTo>
                    <a:pt x="108" y="304"/>
                    <a:pt x="104" y="303"/>
                    <a:pt x="102" y="303"/>
                  </a:cubicBezTo>
                  <a:cubicBezTo>
                    <a:pt x="99" y="302"/>
                    <a:pt x="100" y="299"/>
                    <a:pt x="99" y="298"/>
                  </a:cubicBezTo>
                  <a:cubicBezTo>
                    <a:pt x="98" y="296"/>
                    <a:pt x="94" y="291"/>
                    <a:pt x="90" y="290"/>
                  </a:cubicBezTo>
                  <a:cubicBezTo>
                    <a:pt x="86" y="290"/>
                    <a:pt x="93" y="282"/>
                    <a:pt x="93" y="282"/>
                  </a:cubicBezTo>
                  <a:cubicBezTo>
                    <a:pt x="93" y="282"/>
                    <a:pt x="87" y="279"/>
                    <a:pt x="86" y="275"/>
                  </a:cubicBezTo>
                  <a:cubicBezTo>
                    <a:pt x="85" y="271"/>
                    <a:pt x="86" y="263"/>
                    <a:pt x="86" y="261"/>
                  </a:cubicBezTo>
                  <a:cubicBezTo>
                    <a:pt x="87" y="259"/>
                    <a:pt x="86" y="252"/>
                    <a:pt x="86" y="252"/>
                  </a:cubicBezTo>
                  <a:cubicBezTo>
                    <a:pt x="81" y="246"/>
                    <a:pt x="81" y="246"/>
                    <a:pt x="81" y="246"/>
                  </a:cubicBezTo>
                  <a:cubicBezTo>
                    <a:pt x="81" y="246"/>
                    <a:pt x="80" y="237"/>
                    <a:pt x="78" y="236"/>
                  </a:cubicBezTo>
                  <a:cubicBezTo>
                    <a:pt x="77" y="235"/>
                    <a:pt x="74" y="229"/>
                    <a:pt x="71" y="229"/>
                  </a:cubicBezTo>
                  <a:cubicBezTo>
                    <a:pt x="69" y="229"/>
                    <a:pt x="69" y="214"/>
                    <a:pt x="69" y="214"/>
                  </a:cubicBezTo>
                  <a:cubicBezTo>
                    <a:pt x="64" y="206"/>
                    <a:pt x="64" y="206"/>
                    <a:pt x="64" y="206"/>
                  </a:cubicBezTo>
                  <a:cubicBezTo>
                    <a:pt x="64" y="206"/>
                    <a:pt x="62" y="198"/>
                    <a:pt x="62" y="197"/>
                  </a:cubicBezTo>
                  <a:cubicBezTo>
                    <a:pt x="62" y="195"/>
                    <a:pt x="66" y="191"/>
                    <a:pt x="66" y="191"/>
                  </a:cubicBezTo>
                  <a:cubicBezTo>
                    <a:pt x="66" y="191"/>
                    <a:pt x="70" y="191"/>
                    <a:pt x="73" y="192"/>
                  </a:cubicBezTo>
                  <a:cubicBezTo>
                    <a:pt x="77" y="194"/>
                    <a:pt x="75" y="192"/>
                    <a:pt x="78" y="193"/>
                  </a:cubicBezTo>
                  <a:cubicBezTo>
                    <a:pt x="80" y="194"/>
                    <a:pt x="80" y="192"/>
                    <a:pt x="83" y="191"/>
                  </a:cubicBezTo>
                  <a:cubicBezTo>
                    <a:pt x="87" y="189"/>
                    <a:pt x="83" y="186"/>
                    <a:pt x="83" y="184"/>
                  </a:cubicBezTo>
                  <a:cubicBezTo>
                    <a:pt x="82" y="182"/>
                    <a:pt x="88" y="182"/>
                    <a:pt x="89" y="181"/>
                  </a:cubicBezTo>
                  <a:cubicBezTo>
                    <a:pt x="92" y="180"/>
                    <a:pt x="92" y="174"/>
                    <a:pt x="93" y="173"/>
                  </a:cubicBezTo>
                  <a:cubicBezTo>
                    <a:pt x="94" y="171"/>
                    <a:pt x="95" y="169"/>
                    <a:pt x="97" y="165"/>
                  </a:cubicBezTo>
                  <a:cubicBezTo>
                    <a:pt x="98" y="160"/>
                    <a:pt x="100" y="162"/>
                    <a:pt x="102" y="161"/>
                  </a:cubicBezTo>
                  <a:cubicBezTo>
                    <a:pt x="104" y="160"/>
                    <a:pt x="101" y="156"/>
                    <a:pt x="103" y="150"/>
                  </a:cubicBezTo>
                  <a:cubicBezTo>
                    <a:pt x="106" y="145"/>
                    <a:pt x="97" y="149"/>
                    <a:pt x="97" y="149"/>
                  </a:cubicBezTo>
                  <a:cubicBezTo>
                    <a:pt x="97" y="149"/>
                    <a:pt x="97" y="149"/>
                    <a:pt x="94" y="153"/>
                  </a:cubicBezTo>
                  <a:cubicBezTo>
                    <a:pt x="90" y="156"/>
                    <a:pt x="93" y="155"/>
                    <a:pt x="91" y="159"/>
                  </a:cubicBezTo>
                  <a:cubicBezTo>
                    <a:pt x="88" y="163"/>
                    <a:pt x="90" y="166"/>
                    <a:pt x="89" y="168"/>
                  </a:cubicBezTo>
                  <a:cubicBezTo>
                    <a:pt x="88" y="169"/>
                    <a:pt x="82" y="170"/>
                    <a:pt x="80" y="174"/>
                  </a:cubicBezTo>
                  <a:cubicBezTo>
                    <a:pt x="78" y="177"/>
                    <a:pt x="75" y="182"/>
                    <a:pt x="75" y="182"/>
                  </a:cubicBezTo>
                  <a:cubicBezTo>
                    <a:pt x="75" y="182"/>
                    <a:pt x="65" y="180"/>
                    <a:pt x="62" y="179"/>
                  </a:cubicBezTo>
                  <a:cubicBezTo>
                    <a:pt x="60" y="179"/>
                    <a:pt x="59" y="173"/>
                    <a:pt x="59" y="173"/>
                  </a:cubicBezTo>
                  <a:cubicBezTo>
                    <a:pt x="59" y="173"/>
                    <a:pt x="56" y="167"/>
                    <a:pt x="56" y="165"/>
                  </a:cubicBezTo>
                  <a:cubicBezTo>
                    <a:pt x="56" y="163"/>
                    <a:pt x="59" y="156"/>
                    <a:pt x="59" y="156"/>
                  </a:cubicBezTo>
                  <a:cubicBezTo>
                    <a:pt x="58" y="148"/>
                    <a:pt x="58" y="148"/>
                    <a:pt x="58" y="148"/>
                  </a:cubicBezTo>
                  <a:cubicBezTo>
                    <a:pt x="58" y="148"/>
                    <a:pt x="62" y="144"/>
                    <a:pt x="61" y="142"/>
                  </a:cubicBezTo>
                  <a:cubicBezTo>
                    <a:pt x="60" y="139"/>
                    <a:pt x="61" y="142"/>
                    <a:pt x="59" y="142"/>
                  </a:cubicBezTo>
                  <a:cubicBezTo>
                    <a:pt x="57" y="143"/>
                    <a:pt x="53" y="144"/>
                    <a:pt x="51" y="145"/>
                  </a:cubicBezTo>
                  <a:cubicBezTo>
                    <a:pt x="50" y="148"/>
                    <a:pt x="48" y="154"/>
                    <a:pt x="47" y="156"/>
                  </a:cubicBezTo>
                  <a:cubicBezTo>
                    <a:pt x="45" y="158"/>
                    <a:pt x="44" y="157"/>
                    <a:pt x="42" y="161"/>
                  </a:cubicBezTo>
                  <a:cubicBezTo>
                    <a:pt x="41" y="164"/>
                    <a:pt x="40" y="163"/>
                    <a:pt x="39" y="164"/>
                  </a:cubicBezTo>
                  <a:cubicBezTo>
                    <a:pt x="62" y="85"/>
                    <a:pt x="130" y="26"/>
                    <a:pt x="214" y="18"/>
                  </a:cubicBezTo>
                  <a:cubicBezTo>
                    <a:pt x="214" y="18"/>
                    <a:pt x="214" y="19"/>
                    <a:pt x="21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64" name="Freeform 19"/>
            <p:cNvSpPr>
              <a:spLocks noEditPoints="1"/>
            </p:cNvSpPr>
            <p:nvPr userDrawn="1"/>
          </p:nvSpPr>
          <p:spPr bwMode="auto">
            <a:xfrm>
              <a:off x="41275" y="3959226"/>
              <a:ext cx="1997075" cy="1141413"/>
            </a:xfrm>
            <a:custGeom>
              <a:avLst/>
              <a:gdLst>
                <a:gd name="T0" fmla="*/ 29 w 629"/>
                <a:gd name="T1" fmla="*/ 145 h 359"/>
                <a:gd name="T2" fmla="*/ 81 w 629"/>
                <a:gd name="T3" fmla="*/ 125 h 359"/>
                <a:gd name="T4" fmla="*/ 139 w 629"/>
                <a:gd name="T5" fmla="*/ 191 h 359"/>
                <a:gd name="T6" fmla="*/ 318 w 629"/>
                <a:gd name="T7" fmla="*/ 133 h 359"/>
                <a:gd name="T8" fmla="*/ 326 w 629"/>
                <a:gd name="T9" fmla="*/ 127 h 359"/>
                <a:gd name="T10" fmla="*/ 346 w 629"/>
                <a:gd name="T11" fmla="*/ 133 h 359"/>
                <a:gd name="T12" fmla="*/ 365 w 629"/>
                <a:gd name="T13" fmla="*/ 140 h 359"/>
                <a:gd name="T14" fmla="*/ 367 w 629"/>
                <a:gd name="T15" fmla="*/ 151 h 359"/>
                <a:gd name="T16" fmla="*/ 471 w 629"/>
                <a:gd name="T17" fmla="*/ 310 h 359"/>
                <a:gd name="T18" fmla="*/ 556 w 629"/>
                <a:gd name="T19" fmla="*/ 297 h 359"/>
                <a:gd name="T20" fmla="*/ 583 w 629"/>
                <a:gd name="T21" fmla="*/ 344 h 359"/>
                <a:gd name="T22" fmla="*/ 614 w 629"/>
                <a:gd name="T23" fmla="*/ 347 h 359"/>
                <a:gd name="T24" fmla="*/ 601 w 629"/>
                <a:gd name="T25" fmla="*/ 298 h 359"/>
                <a:gd name="T26" fmla="*/ 580 w 629"/>
                <a:gd name="T27" fmla="*/ 270 h 359"/>
                <a:gd name="T28" fmla="*/ 614 w 629"/>
                <a:gd name="T29" fmla="*/ 239 h 359"/>
                <a:gd name="T30" fmla="*/ 629 w 629"/>
                <a:gd name="T31" fmla="*/ 194 h 359"/>
                <a:gd name="T32" fmla="*/ 559 w 629"/>
                <a:gd name="T33" fmla="*/ 152 h 359"/>
                <a:gd name="T34" fmla="*/ 419 w 629"/>
                <a:gd name="T35" fmla="*/ 102 h 359"/>
                <a:gd name="T36" fmla="*/ 360 w 629"/>
                <a:gd name="T37" fmla="*/ 92 h 359"/>
                <a:gd name="T38" fmla="*/ 308 w 629"/>
                <a:gd name="T39" fmla="*/ 63 h 359"/>
                <a:gd name="T40" fmla="*/ 169 w 629"/>
                <a:gd name="T41" fmla="*/ 12 h 359"/>
                <a:gd name="T42" fmla="*/ 88 w 629"/>
                <a:gd name="T43" fmla="*/ 0 h 359"/>
                <a:gd name="T44" fmla="*/ 72 w 629"/>
                <a:gd name="T45" fmla="*/ 45 h 359"/>
                <a:gd name="T46" fmla="*/ 79 w 629"/>
                <a:gd name="T47" fmla="*/ 90 h 359"/>
                <a:gd name="T48" fmla="*/ 44 w 629"/>
                <a:gd name="T49" fmla="*/ 98 h 359"/>
                <a:gd name="T50" fmla="*/ 4 w 629"/>
                <a:gd name="T51" fmla="*/ 128 h 359"/>
                <a:gd name="T52" fmla="*/ 29 w 629"/>
                <a:gd name="T53" fmla="*/ 145 h 359"/>
                <a:gd name="T54" fmla="*/ 565 w 629"/>
                <a:gd name="T55" fmla="*/ 251 h 359"/>
                <a:gd name="T56" fmla="*/ 531 w 629"/>
                <a:gd name="T57" fmla="*/ 206 h 359"/>
                <a:gd name="T58" fmla="*/ 574 w 629"/>
                <a:gd name="T59" fmla="*/ 223 h 359"/>
                <a:gd name="T60" fmla="*/ 565 w 629"/>
                <a:gd name="T61" fmla="*/ 251 h 359"/>
                <a:gd name="T62" fmla="*/ 470 w 629"/>
                <a:gd name="T63" fmla="*/ 131 h 359"/>
                <a:gd name="T64" fmla="*/ 568 w 629"/>
                <a:gd name="T65" fmla="*/ 180 h 359"/>
                <a:gd name="T66" fmla="*/ 416 w 629"/>
                <a:gd name="T67" fmla="*/ 131 h 359"/>
                <a:gd name="T68" fmla="*/ 470 w 629"/>
                <a:gd name="T69" fmla="*/ 131 h 359"/>
                <a:gd name="T70" fmla="*/ 393 w 629"/>
                <a:gd name="T71" fmla="*/ 151 h 359"/>
                <a:gd name="T72" fmla="*/ 497 w 629"/>
                <a:gd name="T73" fmla="*/ 193 h 359"/>
                <a:gd name="T74" fmla="*/ 548 w 629"/>
                <a:gd name="T75" fmla="*/ 282 h 359"/>
                <a:gd name="T76" fmla="*/ 537 w 629"/>
                <a:gd name="T77" fmla="*/ 293 h 359"/>
                <a:gd name="T78" fmla="*/ 442 w 629"/>
                <a:gd name="T79" fmla="*/ 286 h 359"/>
                <a:gd name="T80" fmla="*/ 393 w 629"/>
                <a:gd name="T81" fmla="*/ 151 h 359"/>
                <a:gd name="T82" fmla="*/ 251 w 629"/>
                <a:gd name="T83" fmla="*/ 52 h 359"/>
                <a:gd name="T84" fmla="*/ 293 w 629"/>
                <a:gd name="T85" fmla="*/ 87 h 359"/>
                <a:gd name="T86" fmla="*/ 144 w 629"/>
                <a:gd name="T87" fmla="*/ 27 h 359"/>
                <a:gd name="T88" fmla="*/ 251 w 629"/>
                <a:gd name="T89" fmla="*/ 52 h 359"/>
                <a:gd name="T90" fmla="*/ 113 w 629"/>
                <a:gd name="T91" fmla="*/ 58 h 359"/>
                <a:gd name="T92" fmla="*/ 156 w 629"/>
                <a:gd name="T93" fmla="*/ 72 h 359"/>
                <a:gd name="T94" fmla="*/ 103 w 629"/>
                <a:gd name="T95" fmla="*/ 84 h 359"/>
                <a:gd name="T96" fmla="*/ 113 w 629"/>
                <a:gd name="T97" fmla="*/ 58 h 359"/>
                <a:gd name="T98" fmla="*/ 96 w 629"/>
                <a:gd name="T99" fmla="*/ 119 h 359"/>
                <a:gd name="T100" fmla="*/ 191 w 629"/>
                <a:gd name="T101" fmla="*/ 82 h 359"/>
                <a:gd name="T102" fmla="*/ 298 w 629"/>
                <a:gd name="T103" fmla="*/ 117 h 359"/>
                <a:gd name="T104" fmla="*/ 176 w 629"/>
                <a:gd name="T105" fmla="*/ 191 h 359"/>
                <a:gd name="T106" fmla="*/ 98 w 629"/>
                <a:gd name="T107" fmla="*/ 136 h 359"/>
                <a:gd name="T108" fmla="*/ 96 w 629"/>
                <a:gd name="T109" fmla="*/ 119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359">
                  <a:moveTo>
                    <a:pt x="29" y="145"/>
                  </a:moveTo>
                  <a:cubicBezTo>
                    <a:pt x="36" y="144"/>
                    <a:pt x="57" y="136"/>
                    <a:pt x="81" y="125"/>
                  </a:cubicBezTo>
                  <a:cubicBezTo>
                    <a:pt x="84" y="148"/>
                    <a:pt x="95" y="170"/>
                    <a:pt x="139" y="191"/>
                  </a:cubicBezTo>
                  <a:cubicBezTo>
                    <a:pt x="203" y="221"/>
                    <a:pt x="270" y="235"/>
                    <a:pt x="318" y="133"/>
                  </a:cubicBezTo>
                  <a:cubicBezTo>
                    <a:pt x="318" y="133"/>
                    <a:pt x="321" y="130"/>
                    <a:pt x="326" y="127"/>
                  </a:cubicBezTo>
                  <a:cubicBezTo>
                    <a:pt x="333" y="129"/>
                    <a:pt x="339" y="131"/>
                    <a:pt x="346" y="133"/>
                  </a:cubicBezTo>
                  <a:cubicBezTo>
                    <a:pt x="352" y="136"/>
                    <a:pt x="358" y="138"/>
                    <a:pt x="365" y="140"/>
                  </a:cubicBezTo>
                  <a:cubicBezTo>
                    <a:pt x="367" y="146"/>
                    <a:pt x="367" y="151"/>
                    <a:pt x="367" y="151"/>
                  </a:cubicBezTo>
                  <a:cubicBezTo>
                    <a:pt x="341" y="260"/>
                    <a:pt x="403" y="292"/>
                    <a:pt x="471" y="310"/>
                  </a:cubicBezTo>
                  <a:cubicBezTo>
                    <a:pt x="518" y="322"/>
                    <a:pt x="540" y="312"/>
                    <a:pt x="556" y="297"/>
                  </a:cubicBezTo>
                  <a:cubicBezTo>
                    <a:pt x="568" y="320"/>
                    <a:pt x="579" y="339"/>
                    <a:pt x="583" y="344"/>
                  </a:cubicBezTo>
                  <a:cubicBezTo>
                    <a:pt x="597" y="359"/>
                    <a:pt x="614" y="347"/>
                    <a:pt x="614" y="347"/>
                  </a:cubicBezTo>
                  <a:cubicBezTo>
                    <a:pt x="628" y="335"/>
                    <a:pt x="623" y="324"/>
                    <a:pt x="601" y="298"/>
                  </a:cubicBezTo>
                  <a:cubicBezTo>
                    <a:pt x="595" y="291"/>
                    <a:pt x="588" y="282"/>
                    <a:pt x="580" y="270"/>
                  </a:cubicBezTo>
                  <a:cubicBezTo>
                    <a:pt x="599" y="249"/>
                    <a:pt x="614" y="239"/>
                    <a:pt x="614" y="239"/>
                  </a:cubicBezTo>
                  <a:cubicBezTo>
                    <a:pt x="629" y="194"/>
                    <a:pt x="629" y="194"/>
                    <a:pt x="629" y="194"/>
                  </a:cubicBezTo>
                  <a:cubicBezTo>
                    <a:pt x="629" y="194"/>
                    <a:pt x="605" y="181"/>
                    <a:pt x="559" y="152"/>
                  </a:cubicBezTo>
                  <a:cubicBezTo>
                    <a:pt x="512" y="124"/>
                    <a:pt x="451" y="104"/>
                    <a:pt x="419" y="102"/>
                  </a:cubicBezTo>
                  <a:cubicBezTo>
                    <a:pt x="393" y="101"/>
                    <a:pt x="369" y="95"/>
                    <a:pt x="360" y="92"/>
                  </a:cubicBezTo>
                  <a:cubicBezTo>
                    <a:pt x="352" y="89"/>
                    <a:pt x="329" y="78"/>
                    <a:pt x="308" y="63"/>
                  </a:cubicBezTo>
                  <a:cubicBezTo>
                    <a:pt x="282" y="43"/>
                    <a:pt x="223" y="19"/>
                    <a:pt x="169" y="12"/>
                  </a:cubicBezTo>
                  <a:cubicBezTo>
                    <a:pt x="115" y="5"/>
                    <a:pt x="88" y="0"/>
                    <a:pt x="88" y="0"/>
                  </a:cubicBezTo>
                  <a:cubicBezTo>
                    <a:pt x="72" y="45"/>
                    <a:pt x="72" y="45"/>
                    <a:pt x="72" y="45"/>
                  </a:cubicBezTo>
                  <a:cubicBezTo>
                    <a:pt x="72" y="45"/>
                    <a:pt x="77" y="61"/>
                    <a:pt x="79" y="90"/>
                  </a:cubicBezTo>
                  <a:cubicBezTo>
                    <a:pt x="65" y="93"/>
                    <a:pt x="53" y="96"/>
                    <a:pt x="44" y="98"/>
                  </a:cubicBezTo>
                  <a:cubicBezTo>
                    <a:pt x="11" y="104"/>
                    <a:pt x="0" y="109"/>
                    <a:pt x="4" y="128"/>
                  </a:cubicBezTo>
                  <a:cubicBezTo>
                    <a:pt x="4" y="128"/>
                    <a:pt x="10" y="149"/>
                    <a:pt x="29" y="145"/>
                  </a:cubicBezTo>
                  <a:close/>
                  <a:moveTo>
                    <a:pt x="565" y="251"/>
                  </a:moveTo>
                  <a:cubicBezTo>
                    <a:pt x="554" y="236"/>
                    <a:pt x="542" y="219"/>
                    <a:pt x="531" y="206"/>
                  </a:cubicBezTo>
                  <a:cubicBezTo>
                    <a:pt x="547" y="213"/>
                    <a:pt x="562" y="218"/>
                    <a:pt x="574" y="223"/>
                  </a:cubicBezTo>
                  <a:cubicBezTo>
                    <a:pt x="572" y="232"/>
                    <a:pt x="568" y="242"/>
                    <a:pt x="565" y="251"/>
                  </a:cubicBezTo>
                  <a:close/>
                  <a:moveTo>
                    <a:pt x="470" y="131"/>
                  </a:moveTo>
                  <a:cubicBezTo>
                    <a:pt x="507" y="142"/>
                    <a:pt x="550" y="158"/>
                    <a:pt x="568" y="180"/>
                  </a:cubicBezTo>
                  <a:cubicBezTo>
                    <a:pt x="416" y="131"/>
                    <a:pt x="416" y="131"/>
                    <a:pt x="416" y="131"/>
                  </a:cubicBezTo>
                  <a:cubicBezTo>
                    <a:pt x="428" y="126"/>
                    <a:pt x="445" y="124"/>
                    <a:pt x="470" y="131"/>
                  </a:cubicBezTo>
                  <a:close/>
                  <a:moveTo>
                    <a:pt x="393" y="151"/>
                  </a:moveTo>
                  <a:cubicBezTo>
                    <a:pt x="428" y="166"/>
                    <a:pt x="465" y="180"/>
                    <a:pt x="497" y="193"/>
                  </a:cubicBezTo>
                  <a:cubicBezTo>
                    <a:pt x="509" y="209"/>
                    <a:pt x="530" y="247"/>
                    <a:pt x="548" y="282"/>
                  </a:cubicBezTo>
                  <a:cubicBezTo>
                    <a:pt x="544" y="287"/>
                    <a:pt x="541" y="291"/>
                    <a:pt x="537" y="293"/>
                  </a:cubicBezTo>
                  <a:cubicBezTo>
                    <a:pt x="521" y="303"/>
                    <a:pt x="481" y="303"/>
                    <a:pt x="442" y="286"/>
                  </a:cubicBezTo>
                  <a:cubicBezTo>
                    <a:pt x="403" y="270"/>
                    <a:pt x="349" y="228"/>
                    <a:pt x="393" y="151"/>
                  </a:cubicBezTo>
                  <a:close/>
                  <a:moveTo>
                    <a:pt x="251" y="52"/>
                  </a:moveTo>
                  <a:cubicBezTo>
                    <a:pt x="274" y="62"/>
                    <a:pt x="286" y="76"/>
                    <a:pt x="293" y="87"/>
                  </a:cubicBezTo>
                  <a:cubicBezTo>
                    <a:pt x="144" y="27"/>
                    <a:pt x="144" y="27"/>
                    <a:pt x="144" y="27"/>
                  </a:cubicBezTo>
                  <a:cubicBezTo>
                    <a:pt x="171" y="22"/>
                    <a:pt x="215" y="37"/>
                    <a:pt x="251" y="52"/>
                  </a:cubicBezTo>
                  <a:close/>
                  <a:moveTo>
                    <a:pt x="113" y="58"/>
                  </a:moveTo>
                  <a:cubicBezTo>
                    <a:pt x="125" y="61"/>
                    <a:pt x="139" y="66"/>
                    <a:pt x="156" y="72"/>
                  </a:cubicBezTo>
                  <a:cubicBezTo>
                    <a:pt x="139" y="75"/>
                    <a:pt x="121" y="79"/>
                    <a:pt x="103" y="84"/>
                  </a:cubicBezTo>
                  <a:cubicBezTo>
                    <a:pt x="105" y="75"/>
                    <a:pt x="108" y="66"/>
                    <a:pt x="113" y="58"/>
                  </a:cubicBezTo>
                  <a:close/>
                  <a:moveTo>
                    <a:pt x="96" y="119"/>
                  </a:moveTo>
                  <a:cubicBezTo>
                    <a:pt x="131" y="104"/>
                    <a:pt x="171" y="87"/>
                    <a:pt x="191" y="82"/>
                  </a:cubicBezTo>
                  <a:cubicBezTo>
                    <a:pt x="224" y="93"/>
                    <a:pt x="261" y="105"/>
                    <a:pt x="298" y="117"/>
                  </a:cubicBezTo>
                  <a:cubicBezTo>
                    <a:pt x="283" y="205"/>
                    <a:pt x="216" y="203"/>
                    <a:pt x="176" y="191"/>
                  </a:cubicBezTo>
                  <a:cubicBezTo>
                    <a:pt x="134" y="178"/>
                    <a:pt x="104" y="154"/>
                    <a:pt x="98" y="136"/>
                  </a:cubicBezTo>
                  <a:cubicBezTo>
                    <a:pt x="96" y="131"/>
                    <a:pt x="96" y="125"/>
                    <a:pt x="96"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65" name="Freeform 20"/>
            <p:cNvSpPr>
              <a:spLocks/>
            </p:cNvSpPr>
            <p:nvPr userDrawn="1"/>
          </p:nvSpPr>
          <p:spPr bwMode="auto">
            <a:xfrm>
              <a:off x="2489200" y="4916488"/>
              <a:ext cx="1828800" cy="1103313"/>
            </a:xfrm>
            <a:custGeom>
              <a:avLst/>
              <a:gdLst>
                <a:gd name="T0" fmla="*/ 352 w 1152"/>
                <a:gd name="T1" fmla="*/ 236 h 695"/>
                <a:gd name="T2" fmla="*/ 646 w 1152"/>
                <a:gd name="T3" fmla="*/ 461 h 695"/>
                <a:gd name="T4" fmla="*/ 788 w 1152"/>
                <a:gd name="T5" fmla="*/ 386 h 695"/>
                <a:gd name="T6" fmla="*/ 1152 w 1152"/>
                <a:gd name="T7" fmla="*/ 695 h 695"/>
                <a:gd name="T8" fmla="*/ 1152 w 1152"/>
                <a:gd name="T9" fmla="*/ 601 h 695"/>
                <a:gd name="T10" fmla="*/ 798 w 1152"/>
                <a:gd name="T11" fmla="*/ 302 h 695"/>
                <a:gd name="T12" fmla="*/ 654 w 1152"/>
                <a:gd name="T13" fmla="*/ 374 h 695"/>
                <a:gd name="T14" fmla="*/ 376 w 1152"/>
                <a:gd name="T15" fmla="*/ 164 h 695"/>
                <a:gd name="T16" fmla="*/ 162 w 1152"/>
                <a:gd name="T17" fmla="*/ 164 h 695"/>
                <a:gd name="T18" fmla="*/ 0 w 1152"/>
                <a:gd name="T19" fmla="*/ 0 h 695"/>
                <a:gd name="T20" fmla="*/ 0 w 1152"/>
                <a:gd name="T21" fmla="*/ 104 h 695"/>
                <a:gd name="T22" fmla="*/ 132 w 1152"/>
                <a:gd name="T23" fmla="*/ 236 h 695"/>
                <a:gd name="T24" fmla="*/ 352 w 1152"/>
                <a:gd name="T25" fmla="*/ 236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2" h="695">
                  <a:moveTo>
                    <a:pt x="352" y="236"/>
                  </a:moveTo>
                  <a:lnTo>
                    <a:pt x="646" y="461"/>
                  </a:lnTo>
                  <a:lnTo>
                    <a:pt x="788" y="386"/>
                  </a:lnTo>
                  <a:lnTo>
                    <a:pt x="1152" y="695"/>
                  </a:lnTo>
                  <a:lnTo>
                    <a:pt x="1152" y="601"/>
                  </a:lnTo>
                  <a:lnTo>
                    <a:pt x="798" y="302"/>
                  </a:lnTo>
                  <a:lnTo>
                    <a:pt x="654" y="374"/>
                  </a:lnTo>
                  <a:lnTo>
                    <a:pt x="376" y="164"/>
                  </a:lnTo>
                  <a:lnTo>
                    <a:pt x="162" y="164"/>
                  </a:lnTo>
                  <a:lnTo>
                    <a:pt x="0" y="0"/>
                  </a:lnTo>
                  <a:lnTo>
                    <a:pt x="0" y="104"/>
                  </a:lnTo>
                  <a:lnTo>
                    <a:pt x="132" y="236"/>
                  </a:lnTo>
                  <a:lnTo>
                    <a:pt x="352" y="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66" name="Freeform 21"/>
            <p:cNvSpPr>
              <a:spLocks/>
            </p:cNvSpPr>
            <p:nvPr userDrawn="1"/>
          </p:nvSpPr>
          <p:spPr bwMode="auto">
            <a:xfrm>
              <a:off x="7940675" y="4970463"/>
              <a:ext cx="231775" cy="225425"/>
            </a:xfrm>
            <a:custGeom>
              <a:avLst/>
              <a:gdLst>
                <a:gd name="T0" fmla="*/ 112 w 146"/>
                <a:gd name="T1" fmla="*/ 142 h 142"/>
                <a:gd name="T2" fmla="*/ 146 w 146"/>
                <a:gd name="T3" fmla="*/ 34 h 142"/>
                <a:gd name="T4" fmla="*/ 30 w 146"/>
                <a:gd name="T5" fmla="*/ 0 h 142"/>
                <a:gd name="T6" fmla="*/ 0 w 146"/>
                <a:gd name="T7" fmla="*/ 110 h 142"/>
                <a:gd name="T8" fmla="*/ 112 w 146"/>
                <a:gd name="T9" fmla="*/ 142 h 142"/>
              </a:gdLst>
              <a:ahLst/>
              <a:cxnLst>
                <a:cxn ang="0">
                  <a:pos x="T0" y="T1"/>
                </a:cxn>
                <a:cxn ang="0">
                  <a:pos x="T2" y="T3"/>
                </a:cxn>
                <a:cxn ang="0">
                  <a:pos x="T4" y="T5"/>
                </a:cxn>
                <a:cxn ang="0">
                  <a:pos x="T6" y="T7"/>
                </a:cxn>
                <a:cxn ang="0">
                  <a:pos x="T8" y="T9"/>
                </a:cxn>
              </a:cxnLst>
              <a:rect l="0" t="0" r="r" b="b"/>
              <a:pathLst>
                <a:path w="146" h="142">
                  <a:moveTo>
                    <a:pt x="112" y="142"/>
                  </a:moveTo>
                  <a:lnTo>
                    <a:pt x="146" y="34"/>
                  </a:lnTo>
                  <a:lnTo>
                    <a:pt x="30" y="0"/>
                  </a:lnTo>
                  <a:lnTo>
                    <a:pt x="0" y="110"/>
                  </a:lnTo>
                  <a:lnTo>
                    <a:pt x="112" y="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67" name="Freeform 22"/>
            <p:cNvSpPr>
              <a:spLocks/>
            </p:cNvSpPr>
            <p:nvPr userDrawn="1"/>
          </p:nvSpPr>
          <p:spPr bwMode="auto">
            <a:xfrm>
              <a:off x="7658100" y="4824413"/>
              <a:ext cx="304800" cy="374650"/>
            </a:xfrm>
            <a:custGeom>
              <a:avLst/>
              <a:gdLst>
                <a:gd name="T0" fmla="*/ 134 w 192"/>
                <a:gd name="T1" fmla="*/ 236 h 236"/>
                <a:gd name="T2" fmla="*/ 192 w 192"/>
                <a:gd name="T3" fmla="*/ 40 h 236"/>
                <a:gd name="T4" fmla="*/ 56 w 192"/>
                <a:gd name="T5" fmla="*/ 0 h 236"/>
                <a:gd name="T6" fmla="*/ 0 w 192"/>
                <a:gd name="T7" fmla="*/ 196 h 236"/>
                <a:gd name="T8" fmla="*/ 134 w 192"/>
                <a:gd name="T9" fmla="*/ 236 h 236"/>
              </a:gdLst>
              <a:ahLst/>
              <a:cxnLst>
                <a:cxn ang="0">
                  <a:pos x="T0" y="T1"/>
                </a:cxn>
                <a:cxn ang="0">
                  <a:pos x="T2" y="T3"/>
                </a:cxn>
                <a:cxn ang="0">
                  <a:pos x="T4" y="T5"/>
                </a:cxn>
                <a:cxn ang="0">
                  <a:pos x="T6" y="T7"/>
                </a:cxn>
                <a:cxn ang="0">
                  <a:pos x="T8" y="T9"/>
                </a:cxn>
              </a:cxnLst>
              <a:rect l="0" t="0" r="r" b="b"/>
              <a:pathLst>
                <a:path w="192" h="236">
                  <a:moveTo>
                    <a:pt x="134" y="236"/>
                  </a:moveTo>
                  <a:lnTo>
                    <a:pt x="192" y="40"/>
                  </a:lnTo>
                  <a:lnTo>
                    <a:pt x="56" y="0"/>
                  </a:lnTo>
                  <a:lnTo>
                    <a:pt x="0" y="196"/>
                  </a:lnTo>
                  <a:lnTo>
                    <a:pt x="134" y="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68" name="Freeform 23"/>
            <p:cNvSpPr>
              <a:spLocks/>
            </p:cNvSpPr>
            <p:nvPr userDrawn="1"/>
          </p:nvSpPr>
          <p:spPr bwMode="auto">
            <a:xfrm>
              <a:off x="7038975" y="4518026"/>
              <a:ext cx="409575" cy="661988"/>
            </a:xfrm>
            <a:custGeom>
              <a:avLst/>
              <a:gdLst>
                <a:gd name="T0" fmla="*/ 258 w 258"/>
                <a:gd name="T1" fmla="*/ 44 h 417"/>
                <a:gd name="T2" fmla="*/ 108 w 258"/>
                <a:gd name="T3" fmla="*/ 0 h 417"/>
                <a:gd name="T4" fmla="*/ 0 w 258"/>
                <a:gd name="T5" fmla="*/ 373 h 417"/>
                <a:gd name="T6" fmla="*/ 150 w 258"/>
                <a:gd name="T7" fmla="*/ 417 h 417"/>
                <a:gd name="T8" fmla="*/ 258 w 258"/>
                <a:gd name="T9" fmla="*/ 44 h 417"/>
              </a:gdLst>
              <a:ahLst/>
              <a:cxnLst>
                <a:cxn ang="0">
                  <a:pos x="T0" y="T1"/>
                </a:cxn>
                <a:cxn ang="0">
                  <a:pos x="T2" y="T3"/>
                </a:cxn>
                <a:cxn ang="0">
                  <a:pos x="T4" y="T5"/>
                </a:cxn>
                <a:cxn ang="0">
                  <a:pos x="T6" y="T7"/>
                </a:cxn>
                <a:cxn ang="0">
                  <a:pos x="T8" y="T9"/>
                </a:cxn>
              </a:cxnLst>
              <a:rect l="0" t="0" r="r" b="b"/>
              <a:pathLst>
                <a:path w="258" h="417">
                  <a:moveTo>
                    <a:pt x="258" y="44"/>
                  </a:moveTo>
                  <a:lnTo>
                    <a:pt x="108" y="0"/>
                  </a:lnTo>
                  <a:lnTo>
                    <a:pt x="0" y="373"/>
                  </a:lnTo>
                  <a:lnTo>
                    <a:pt x="150" y="417"/>
                  </a:lnTo>
                  <a:lnTo>
                    <a:pt x="258"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69" name="Freeform 24"/>
            <p:cNvSpPr>
              <a:spLocks noEditPoints="1"/>
            </p:cNvSpPr>
            <p:nvPr userDrawn="1"/>
          </p:nvSpPr>
          <p:spPr bwMode="auto">
            <a:xfrm>
              <a:off x="0" y="3411538"/>
              <a:ext cx="12192000" cy="3470275"/>
            </a:xfrm>
            <a:custGeom>
              <a:avLst/>
              <a:gdLst>
                <a:gd name="T0" fmla="*/ 3764 w 3840"/>
                <a:gd name="T1" fmla="*/ 249 h 1091"/>
                <a:gd name="T2" fmla="*/ 3710 w 3840"/>
                <a:gd name="T3" fmla="*/ 226 h 1091"/>
                <a:gd name="T4" fmla="*/ 3657 w 3840"/>
                <a:gd name="T5" fmla="*/ 202 h 1091"/>
                <a:gd name="T6" fmla="*/ 3604 w 3840"/>
                <a:gd name="T7" fmla="*/ 179 h 1091"/>
                <a:gd name="T8" fmla="*/ 3550 w 3840"/>
                <a:gd name="T9" fmla="*/ 154 h 1091"/>
                <a:gd name="T10" fmla="*/ 3497 w 3840"/>
                <a:gd name="T11" fmla="*/ 131 h 1091"/>
                <a:gd name="T12" fmla="*/ 3382 w 3840"/>
                <a:gd name="T13" fmla="*/ 421 h 1091"/>
                <a:gd name="T14" fmla="*/ 3184 w 3840"/>
                <a:gd name="T15" fmla="*/ 424 h 1091"/>
                <a:gd name="T16" fmla="*/ 2915 w 3840"/>
                <a:gd name="T17" fmla="*/ 20 h 1091"/>
                <a:gd name="T18" fmla="*/ 3118 w 3840"/>
                <a:gd name="T19" fmla="*/ 521 h 1091"/>
                <a:gd name="T20" fmla="*/ 2876 w 3840"/>
                <a:gd name="T21" fmla="*/ 490 h 1091"/>
                <a:gd name="T22" fmla="*/ 2824 w 3840"/>
                <a:gd name="T23" fmla="*/ 360 h 1091"/>
                <a:gd name="T24" fmla="*/ 2711 w 3840"/>
                <a:gd name="T25" fmla="*/ 370 h 1091"/>
                <a:gd name="T26" fmla="*/ 2636 w 3840"/>
                <a:gd name="T27" fmla="*/ 447 h 1091"/>
                <a:gd name="T28" fmla="*/ 2627 w 3840"/>
                <a:gd name="T29" fmla="*/ 563 h 1091"/>
                <a:gd name="T30" fmla="*/ 2554 w 3840"/>
                <a:gd name="T31" fmla="*/ 663 h 1091"/>
                <a:gd name="T32" fmla="*/ 2426 w 3840"/>
                <a:gd name="T33" fmla="*/ 421 h 1091"/>
                <a:gd name="T34" fmla="*/ 2286 w 3840"/>
                <a:gd name="T35" fmla="*/ 745 h 1091"/>
                <a:gd name="T36" fmla="*/ 2058 w 3840"/>
                <a:gd name="T37" fmla="*/ 503 h 1091"/>
                <a:gd name="T38" fmla="*/ 2050 w 3840"/>
                <a:gd name="T39" fmla="*/ 761 h 1091"/>
                <a:gd name="T40" fmla="*/ 1892 w 3840"/>
                <a:gd name="T41" fmla="*/ 743 h 1091"/>
                <a:gd name="T42" fmla="*/ 1502 w 3840"/>
                <a:gd name="T43" fmla="*/ 384 h 1091"/>
                <a:gd name="T44" fmla="*/ 1596 w 3840"/>
                <a:gd name="T45" fmla="*/ 949 h 1091"/>
                <a:gd name="T46" fmla="*/ 1523 w 3840"/>
                <a:gd name="T47" fmla="*/ 915 h 1091"/>
                <a:gd name="T48" fmla="*/ 1416 w 3840"/>
                <a:gd name="T49" fmla="*/ 915 h 1091"/>
                <a:gd name="T50" fmla="*/ 1324 w 3840"/>
                <a:gd name="T51" fmla="*/ 977 h 1091"/>
                <a:gd name="T52" fmla="*/ 1180 w 3840"/>
                <a:gd name="T53" fmla="*/ 819 h 1091"/>
                <a:gd name="T54" fmla="*/ 928 w 3840"/>
                <a:gd name="T55" fmla="*/ 747 h 1091"/>
                <a:gd name="T56" fmla="*/ 784 w 3840"/>
                <a:gd name="T57" fmla="*/ 981 h 1091"/>
                <a:gd name="T58" fmla="*/ 524 w 3840"/>
                <a:gd name="T59" fmla="*/ 874 h 1091"/>
                <a:gd name="T60" fmla="*/ 362 w 3840"/>
                <a:gd name="T61" fmla="*/ 578 h 1091"/>
                <a:gd name="T62" fmla="*/ 160 w 3840"/>
                <a:gd name="T63" fmla="*/ 618 h 1091"/>
                <a:gd name="T64" fmla="*/ 92 w 3840"/>
                <a:gd name="T65" fmla="*/ 891 h 1091"/>
                <a:gd name="T66" fmla="*/ 3708 w 3840"/>
                <a:gd name="T67" fmla="*/ 484 h 1091"/>
                <a:gd name="T68" fmla="*/ 166 w 3840"/>
                <a:gd name="T69" fmla="*/ 906 h 1091"/>
                <a:gd name="T70" fmla="*/ 308 w 3840"/>
                <a:gd name="T71" fmla="*/ 828 h 1091"/>
                <a:gd name="T72" fmla="*/ 281 w 3840"/>
                <a:gd name="T73" fmla="*/ 726 h 1091"/>
                <a:gd name="T74" fmla="*/ 290 w 3840"/>
                <a:gd name="T75" fmla="*/ 706 h 1091"/>
                <a:gd name="T76" fmla="*/ 308 w 3840"/>
                <a:gd name="T77" fmla="*/ 614 h 1091"/>
                <a:gd name="T78" fmla="*/ 472 w 3840"/>
                <a:gd name="T79" fmla="*/ 641 h 1091"/>
                <a:gd name="T80" fmla="*/ 328 w 3840"/>
                <a:gd name="T81" fmla="*/ 803 h 1091"/>
                <a:gd name="T82" fmla="*/ 500 w 3840"/>
                <a:gd name="T83" fmla="*/ 681 h 1091"/>
                <a:gd name="T84" fmla="*/ 328 w 3840"/>
                <a:gd name="T85" fmla="*/ 934 h 1091"/>
                <a:gd name="T86" fmla="*/ 328 w 3840"/>
                <a:gd name="T87" fmla="*/ 934 h 1091"/>
                <a:gd name="T88" fmla="*/ 2667 w 3840"/>
                <a:gd name="T89" fmla="*/ 475 h 1091"/>
                <a:gd name="T90" fmla="*/ 2758 w 3840"/>
                <a:gd name="T91" fmla="*/ 599 h 1091"/>
                <a:gd name="T92" fmla="*/ 3453 w 3840"/>
                <a:gd name="T93" fmla="*/ 188 h 1091"/>
                <a:gd name="T94" fmla="*/ 3455 w 3840"/>
                <a:gd name="T95" fmla="*/ 194 h 1091"/>
                <a:gd name="T96" fmla="*/ 3736 w 3840"/>
                <a:gd name="T97" fmla="*/ 366 h 1091"/>
                <a:gd name="T98" fmla="*/ 3421 w 3840"/>
                <a:gd name="T99" fmla="*/ 274 h 1091"/>
                <a:gd name="T100" fmla="*/ 3415 w 3840"/>
                <a:gd name="T101" fmla="*/ 276 h 1091"/>
                <a:gd name="T102" fmla="*/ 3402 w 3840"/>
                <a:gd name="T103" fmla="*/ 31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0" h="1091">
                  <a:moveTo>
                    <a:pt x="3708" y="484"/>
                  </a:moveTo>
                  <a:cubicBezTo>
                    <a:pt x="3815" y="235"/>
                    <a:pt x="3814" y="235"/>
                    <a:pt x="3814" y="235"/>
                  </a:cubicBezTo>
                  <a:cubicBezTo>
                    <a:pt x="3790" y="224"/>
                    <a:pt x="3790" y="224"/>
                    <a:pt x="3790" y="224"/>
                  </a:cubicBezTo>
                  <a:cubicBezTo>
                    <a:pt x="3791" y="229"/>
                    <a:pt x="3791" y="234"/>
                    <a:pt x="3789" y="239"/>
                  </a:cubicBezTo>
                  <a:cubicBezTo>
                    <a:pt x="3785" y="249"/>
                    <a:pt x="3774" y="253"/>
                    <a:pt x="3764" y="249"/>
                  </a:cubicBezTo>
                  <a:cubicBezTo>
                    <a:pt x="3754" y="245"/>
                    <a:pt x="3750" y="233"/>
                    <a:pt x="3754" y="224"/>
                  </a:cubicBezTo>
                  <a:cubicBezTo>
                    <a:pt x="3756" y="218"/>
                    <a:pt x="3760" y="215"/>
                    <a:pt x="3764" y="214"/>
                  </a:cubicBezTo>
                  <a:cubicBezTo>
                    <a:pt x="3736" y="201"/>
                    <a:pt x="3736" y="201"/>
                    <a:pt x="3736" y="201"/>
                  </a:cubicBezTo>
                  <a:cubicBezTo>
                    <a:pt x="3738" y="205"/>
                    <a:pt x="3738" y="210"/>
                    <a:pt x="3736" y="215"/>
                  </a:cubicBezTo>
                  <a:cubicBezTo>
                    <a:pt x="3732" y="225"/>
                    <a:pt x="3720" y="230"/>
                    <a:pt x="3710" y="226"/>
                  </a:cubicBezTo>
                  <a:cubicBezTo>
                    <a:pt x="3701" y="221"/>
                    <a:pt x="3697" y="210"/>
                    <a:pt x="3701" y="200"/>
                  </a:cubicBezTo>
                  <a:cubicBezTo>
                    <a:pt x="3703" y="195"/>
                    <a:pt x="3707" y="191"/>
                    <a:pt x="3711" y="189"/>
                  </a:cubicBezTo>
                  <a:cubicBezTo>
                    <a:pt x="3683" y="177"/>
                    <a:pt x="3683" y="177"/>
                    <a:pt x="3683" y="177"/>
                  </a:cubicBezTo>
                  <a:cubicBezTo>
                    <a:pt x="3684" y="182"/>
                    <a:pt x="3684" y="187"/>
                    <a:pt x="3682" y="192"/>
                  </a:cubicBezTo>
                  <a:cubicBezTo>
                    <a:pt x="3678" y="201"/>
                    <a:pt x="3667" y="206"/>
                    <a:pt x="3657" y="202"/>
                  </a:cubicBezTo>
                  <a:cubicBezTo>
                    <a:pt x="3648" y="198"/>
                    <a:pt x="3643" y="186"/>
                    <a:pt x="3647" y="176"/>
                  </a:cubicBezTo>
                  <a:cubicBezTo>
                    <a:pt x="3650" y="171"/>
                    <a:pt x="3653" y="168"/>
                    <a:pt x="3658" y="166"/>
                  </a:cubicBezTo>
                  <a:cubicBezTo>
                    <a:pt x="3629" y="153"/>
                    <a:pt x="3629" y="153"/>
                    <a:pt x="3629" y="153"/>
                  </a:cubicBezTo>
                  <a:cubicBezTo>
                    <a:pt x="3631" y="158"/>
                    <a:pt x="3631" y="163"/>
                    <a:pt x="3629" y="168"/>
                  </a:cubicBezTo>
                  <a:cubicBezTo>
                    <a:pt x="3625" y="178"/>
                    <a:pt x="3613" y="183"/>
                    <a:pt x="3604" y="179"/>
                  </a:cubicBezTo>
                  <a:cubicBezTo>
                    <a:pt x="3594" y="174"/>
                    <a:pt x="3590" y="163"/>
                    <a:pt x="3594" y="153"/>
                  </a:cubicBezTo>
                  <a:cubicBezTo>
                    <a:pt x="3596" y="148"/>
                    <a:pt x="3600" y="144"/>
                    <a:pt x="3604" y="142"/>
                  </a:cubicBezTo>
                  <a:cubicBezTo>
                    <a:pt x="3575" y="130"/>
                    <a:pt x="3575" y="130"/>
                    <a:pt x="3575" y="130"/>
                  </a:cubicBezTo>
                  <a:cubicBezTo>
                    <a:pt x="3577" y="134"/>
                    <a:pt x="3577" y="140"/>
                    <a:pt x="3575" y="145"/>
                  </a:cubicBezTo>
                  <a:cubicBezTo>
                    <a:pt x="3571" y="154"/>
                    <a:pt x="3560" y="159"/>
                    <a:pt x="3550" y="154"/>
                  </a:cubicBezTo>
                  <a:cubicBezTo>
                    <a:pt x="3540" y="150"/>
                    <a:pt x="3536" y="139"/>
                    <a:pt x="3540" y="129"/>
                  </a:cubicBezTo>
                  <a:cubicBezTo>
                    <a:pt x="3542" y="124"/>
                    <a:pt x="3546" y="121"/>
                    <a:pt x="3551" y="119"/>
                  </a:cubicBezTo>
                  <a:cubicBezTo>
                    <a:pt x="3522" y="106"/>
                    <a:pt x="3522" y="106"/>
                    <a:pt x="3522" y="106"/>
                  </a:cubicBezTo>
                  <a:cubicBezTo>
                    <a:pt x="3524" y="111"/>
                    <a:pt x="3524" y="116"/>
                    <a:pt x="3522" y="121"/>
                  </a:cubicBezTo>
                  <a:cubicBezTo>
                    <a:pt x="3517" y="131"/>
                    <a:pt x="3507" y="135"/>
                    <a:pt x="3497" y="131"/>
                  </a:cubicBezTo>
                  <a:cubicBezTo>
                    <a:pt x="3487" y="127"/>
                    <a:pt x="3482" y="115"/>
                    <a:pt x="3487" y="105"/>
                  </a:cubicBezTo>
                  <a:cubicBezTo>
                    <a:pt x="3489" y="101"/>
                    <a:pt x="3493" y="97"/>
                    <a:pt x="3498" y="95"/>
                  </a:cubicBezTo>
                  <a:cubicBezTo>
                    <a:pt x="3475" y="85"/>
                    <a:pt x="3475" y="85"/>
                    <a:pt x="3475" y="85"/>
                  </a:cubicBezTo>
                  <a:cubicBezTo>
                    <a:pt x="3358" y="358"/>
                    <a:pt x="3358" y="358"/>
                    <a:pt x="3358" y="358"/>
                  </a:cubicBezTo>
                  <a:cubicBezTo>
                    <a:pt x="3347" y="382"/>
                    <a:pt x="3358" y="410"/>
                    <a:pt x="3382" y="421"/>
                  </a:cubicBezTo>
                  <a:cubicBezTo>
                    <a:pt x="3526" y="484"/>
                    <a:pt x="3526" y="484"/>
                    <a:pt x="3526" y="484"/>
                  </a:cubicBezTo>
                  <a:cubicBezTo>
                    <a:pt x="3452" y="487"/>
                    <a:pt x="3374" y="492"/>
                    <a:pt x="3294" y="500"/>
                  </a:cubicBezTo>
                  <a:cubicBezTo>
                    <a:pt x="3283" y="492"/>
                    <a:pt x="3263" y="489"/>
                    <a:pt x="3244" y="488"/>
                  </a:cubicBezTo>
                  <a:cubicBezTo>
                    <a:pt x="3214" y="486"/>
                    <a:pt x="3195" y="465"/>
                    <a:pt x="3195" y="465"/>
                  </a:cubicBezTo>
                  <a:cubicBezTo>
                    <a:pt x="3184" y="424"/>
                    <a:pt x="3184" y="424"/>
                    <a:pt x="3184" y="424"/>
                  </a:cubicBezTo>
                  <a:cubicBezTo>
                    <a:pt x="3261" y="398"/>
                    <a:pt x="3319" y="339"/>
                    <a:pt x="3347" y="268"/>
                  </a:cubicBezTo>
                  <a:cubicBezTo>
                    <a:pt x="3319" y="255"/>
                    <a:pt x="3319" y="255"/>
                    <a:pt x="3319" y="255"/>
                  </a:cubicBezTo>
                  <a:cubicBezTo>
                    <a:pt x="3293" y="322"/>
                    <a:pt x="3237" y="376"/>
                    <a:pt x="3163" y="398"/>
                  </a:cubicBezTo>
                  <a:cubicBezTo>
                    <a:pt x="3039" y="433"/>
                    <a:pt x="2909" y="358"/>
                    <a:pt x="2874" y="232"/>
                  </a:cubicBezTo>
                  <a:cubicBezTo>
                    <a:pt x="2853" y="156"/>
                    <a:pt x="2871" y="78"/>
                    <a:pt x="2915" y="20"/>
                  </a:cubicBezTo>
                  <a:cubicBezTo>
                    <a:pt x="2891" y="0"/>
                    <a:pt x="2891" y="0"/>
                    <a:pt x="2891" y="0"/>
                  </a:cubicBezTo>
                  <a:cubicBezTo>
                    <a:pt x="2841" y="66"/>
                    <a:pt x="2821" y="154"/>
                    <a:pt x="2844" y="240"/>
                  </a:cubicBezTo>
                  <a:cubicBezTo>
                    <a:pt x="2880" y="369"/>
                    <a:pt x="3002" y="450"/>
                    <a:pt x="3130" y="436"/>
                  </a:cubicBezTo>
                  <a:cubicBezTo>
                    <a:pt x="3142" y="480"/>
                    <a:pt x="3142" y="480"/>
                    <a:pt x="3142" y="480"/>
                  </a:cubicBezTo>
                  <a:cubicBezTo>
                    <a:pt x="3142" y="480"/>
                    <a:pt x="3139" y="504"/>
                    <a:pt x="3118" y="521"/>
                  </a:cubicBezTo>
                  <a:cubicBezTo>
                    <a:pt x="3025" y="536"/>
                    <a:pt x="2930" y="554"/>
                    <a:pt x="2833" y="579"/>
                  </a:cubicBezTo>
                  <a:cubicBezTo>
                    <a:pt x="2850" y="562"/>
                    <a:pt x="2850" y="562"/>
                    <a:pt x="2850" y="562"/>
                  </a:cubicBezTo>
                  <a:cubicBezTo>
                    <a:pt x="2829" y="529"/>
                    <a:pt x="2829" y="529"/>
                    <a:pt x="2829" y="529"/>
                  </a:cubicBezTo>
                  <a:cubicBezTo>
                    <a:pt x="2833" y="519"/>
                    <a:pt x="2838" y="509"/>
                    <a:pt x="2840" y="499"/>
                  </a:cubicBezTo>
                  <a:cubicBezTo>
                    <a:pt x="2876" y="490"/>
                    <a:pt x="2876" y="490"/>
                    <a:pt x="2876" y="490"/>
                  </a:cubicBezTo>
                  <a:cubicBezTo>
                    <a:pt x="2876" y="456"/>
                    <a:pt x="2876" y="456"/>
                    <a:pt x="2876" y="456"/>
                  </a:cubicBezTo>
                  <a:cubicBezTo>
                    <a:pt x="2840" y="448"/>
                    <a:pt x="2840" y="448"/>
                    <a:pt x="2840" y="448"/>
                  </a:cubicBezTo>
                  <a:cubicBezTo>
                    <a:pt x="2838" y="438"/>
                    <a:pt x="2833" y="428"/>
                    <a:pt x="2828" y="419"/>
                  </a:cubicBezTo>
                  <a:cubicBezTo>
                    <a:pt x="2848" y="384"/>
                    <a:pt x="2848" y="384"/>
                    <a:pt x="2848" y="384"/>
                  </a:cubicBezTo>
                  <a:cubicBezTo>
                    <a:pt x="2824" y="360"/>
                    <a:pt x="2824" y="360"/>
                    <a:pt x="2824" y="360"/>
                  </a:cubicBezTo>
                  <a:cubicBezTo>
                    <a:pt x="2792" y="382"/>
                    <a:pt x="2792" y="382"/>
                    <a:pt x="2792" y="382"/>
                  </a:cubicBezTo>
                  <a:cubicBezTo>
                    <a:pt x="2783" y="377"/>
                    <a:pt x="2773" y="373"/>
                    <a:pt x="2762" y="370"/>
                  </a:cubicBezTo>
                  <a:cubicBezTo>
                    <a:pt x="2753" y="331"/>
                    <a:pt x="2753" y="331"/>
                    <a:pt x="2753" y="331"/>
                  </a:cubicBezTo>
                  <a:cubicBezTo>
                    <a:pt x="2719" y="331"/>
                    <a:pt x="2719" y="331"/>
                    <a:pt x="2719" y="331"/>
                  </a:cubicBezTo>
                  <a:cubicBezTo>
                    <a:pt x="2711" y="371"/>
                    <a:pt x="2711" y="370"/>
                    <a:pt x="2711" y="370"/>
                  </a:cubicBezTo>
                  <a:cubicBezTo>
                    <a:pt x="2702" y="373"/>
                    <a:pt x="2693" y="377"/>
                    <a:pt x="2684" y="382"/>
                  </a:cubicBezTo>
                  <a:cubicBezTo>
                    <a:pt x="2651" y="361"/>
                    <a:pt x="2651" y="361"/>
                    <a:pt x="2651" y="361"/>
                  </a:cubicBezTo>
                  <a:cubicBezTo>
                    <a:pt x="2627" y="386"/>
                    <a:pt x="2627" y="386"/>
                    <a:pt x="2627" y="386"/>
                  </a:cubicBezTo>
                  <a:cubicBezTo>
                    <a:pt x="2648" y="418"/>
                    <a:pt x="2648" y="418"/>
                    <a:pt x="2648" y="418"/>
                  </a:cubicBezTo>
                  <a:cubicBezTo>
                    <a:pt x="2643" y="427"/>
                    <a:pt x="2639" y="437"/>
                    <a:pt x="2636" y="447"/>
                  </a:cubicBezTo>
                  <a:cubicBezTo>
                    <a:pt x="2596" y="457"/>
                    <a:pt x="2596" y="457"/>
                    <a:pt x="2596" y="457"/>
                  </a:cubicBezTo>
                  <a:cubicBezTo>
                    <a:pt x="2596" y="492"/>
                    <a:pt x="2596" y="492"/>
                    <a:pt x="2596" y="492"/>
                  </a:cubicBezTo>
                  <a:cubicBezTo>
                    <a:pt x="2636" y="500"/>
                    <a:pt x="2636" y="500"/>
                    <a:pt x="2636" y="500"/>
                  </a:cubicBezTo>
                  <a:cubicBezTo>
                    <a:pt x="2639" y="510"/>
                    <a:pt x="2642" y="519"/>
                    <a:pt x="2648" y="529"/>
                  </a:cubicBezTo>
                  <a:cubicBezTo>
                    <a:pt x="2627" y="563"/>
                    <a:pt x="2627" y="563"/>
                    <a:pt x="2627" y="563"/>
                  </a:cubicBezTo>
                  <a:cubicBezTo>
                    <a:pt x="2651" y="587"/>
                    <a:pt x="2651" y="587"/>
                    <a:pt x="2651" y="587"/>
                  </a:cubicBezTo>
                  <a:cubicBezTo>
                    <a:pt x="2683" y="565"/>
                    <a:pt x="2683" y="565"/>
                    <a:pt x="2683" y="565"/>
                  </a:cubicBezTo>
                  <a:cubicBezTo>
                    <a:pt x="2692" y="570"/>
                    <a:pt x="2701" y="574"/>
                    <a:pt x="2711" y="577"/>
                  </a:cubicBezTo>
                  <a:cubicBezTo>
                    <a:pt x="2719" y="609"/>
                    <a:pt x="2719" y="609"/>
                    <a:pt x="2719" y="609"/>
                  </a:cubicBezTo>
                  <a:cubicBezTo>
                    <a:pt x="2665" y="626"/>
                    <a:pt x="2610" y="643"/>
                    <a:pt x="2554" y="663"/>
                  </a:cubicBezTo>
                  <a:cubicBezTo>
                    <a:pt x="2551" y="653"/>
                    <a:pt x="2551" y="653"/>
                    <a:pt x="2551" y="653"/>
                  </a:cubicBezTo>
                  <a:cubicBezTo>
                    <a:pt x="2435" y="694"/>
                    <a:pt x="2435" y="694"/>
                    <a:pt x="2435" y="694"/>
                  </a:cubicBezTo>
                  <a:cubicBezTo>
                    <a:pt x="2387" y="553"/>
                    <a:pt x="2387" y="553"/>
                    <a:pt x="2387" y="553"/>
                  </a:cubicBezTo>
                  <a:cubicBezTo>
                    <a:pt x="2388" y="553"/>
                    <a:pt x="2388" y="553"/>
                    <a:pt x="2388" y="553"/>
                  </a:cubicBezTo>
                  <a:cubicBezTo>
                    <a:pt x="2426" y="421"/>
                    <a:pt x="2426" y="421"/>
                    <a:pt x="2426" y="421"/>
                  </a:cubicBezTo>
                  <a:cubicBezTo>
                    <a:pt x="2357" y="400"/>
                    <a:pt x="2357" y="400"/>
                    <a:pt x="2357" y="400"/>
                  </a:cubicBezTo>
                  <a:cubicBezTo>
                    <a:pt x="2318" y="532"/>
                    <a:pt x="2318" y="532"/>
                    <a:pt x="2318" y="532"/>
                  </a:cubicBezTo>
                  <a:cubicBezTo>
                    <a:pt x="2348" y="541"/>
                    <a:pt x="2348" y="541"/>
                    <a:pt x="2348" y="541"/>
                  </a:cubicBezTo>
                  <a:cubicBezTo>
                    <a:pt x="2403" y="705"/>
                    <a:pt x="2403" y="705"/>
                    <a:pt x="2403" y="705"/>
                  </a:cubicBezTo>
                  <a:cubicBezTo>
                    <a:pt x="2286" y="745"/>
                    <a:pt x="2286" y="745"/>
                    <a:pt x="2286" y="745"/>
                  </a:cubicBezTo>
                  <a:cubicBezTo>
                    <a:pt x="2293" y="766"/>
                    <a:pt x="2293" y="766"/>
                    <a:pt x="2293" y="766"/>
                  </a:cubicBezTo>
                  <a:cubicBezTo>
                    <a:pt x="2338" y="751"/>
                    <a:pt x="2338" y="751"/>
                    <a:pt x="2338" y="751"/>
                  </a:cubicBezTo>
                  <a:cubicBezTo>
                    <a:pt x="2297" y="768"/>
                    <a:pt x="2256" y="784"/>
                    <a:pt x="2215" y="800"/>
                  </a:cubicBezTo>
                  <a:cubicBezTo>
                    <a:pt x="2210" y="782"/>
                    <a:pt x="2203" y="740"/>
                    <a:pt x="2226" y="693"/>
                  </a:cubicBezTo>
                  <a:cubicBezTo>
                    <a:pt x="2257" y="632"/>
                    <a:pt x="2233" y="440"/>
                    <a:pt x="2058" y="503"/>
                  </a:cubicBezTo>
                  <a:cubicBezTo>
                    <a:pt x="2056" y="504"/>
                    <a:pt x="2055" y="504"/>
                    <a:pt x="2054" y="504"/>
                  </a:cubicBezTo>
                  <a:cubicBezTo>
                    <a:pt x="2054" y="504"/>
                    <a:pt x="2055" y="504"/>
                    <a:pt x="2055" y="504"/>
                  </a:cubicBezTo>
                  <a:cubicBezTo>
                    <a:pt x="2054" y="505"/>
                    <a:pt x="2052" y="506"/>
                    <a:pt x="2052" y="506"/>
                  </a:cubicBezTo>
                  <a:cubicBezTo>
                    <a:pt x="2052" y="506"/>
                    <a:pt x="2052" y="506"/>
                    <a:pt x="2052" y="506"/>
                  </a:cubicBezTo>
                  <a:cubicBezTo>
                    <a:pt x="1880" y="579"/>
                    <a:pt x="1987" y="737"/>
                    <a:pt x="2050" y="761"/>
                  </a:cubicBezTo>
                  <a:cubicBezTo>
                    <a:pt x="2095" y="780"/>
                    <a:pt x="2117" y="813"/>
                    <a:pt x="2126" y="830"/>
                  </a:cubicBezTo>
                  <a:cubicBezTo>
                    <a:pt x="1999" y="871"/>
                    <a:pt x="1866" y="904"/>
                    <a:pt x="1728" y="928"/>
                  </a:cubicBezTo>
                  <a:cubicBezTo>
                    <a:pt x="1711" y="918"/>
                    <a:pt x="1702" y="903"/>
                    <a:pt x="1702" y="903"/>
                  </a:cubicBezTo>
                  <a:cubicBezTo>
                    <a:pt x="1700" y="860"/>
                    <a:pt x="1700" y="860"/>
                    <a:pt x="1700" y="860"/>
                  </a:cubicBezTo>
                  <a:cubicBezTo>
                    <a:pt x="1780" y="851"/>
                    <a:pt x="1849" y="807"/>
                    <a:pt x="1892" y="743"/>
                  </a:cubicBezTo>
                  <a:cubicBezTo>
                    <a:pt x="1867" y="725"/>
                    <a:pt x="1867" y="725"/>
                    <a:pt x="1867" y="725"/>
                  </a:cubicBezTo>
                  <a:cubicBezTo>
                    <a:pt x="1827" y="784"/>
                    <a:pt x="1761" y="825"/>
                    <a:pt x="1685" y="830"/>
                  </a:cubicBezTo>
                  <a:cubicBezTo>
                    <a:pt x="1555" y="838"/>
                    <a:pt x="1444" y="737"/>
                    <a:pt x="1437" y="605"/>
                  </a:cubicBezTo>
                  <a:cubicBezTo>
                    <a:pt x="1432" y="527"/>
                    <a:pt x="1466" y="454"/>
                    <a:pt x="1522" y="408"/>
                  </a:cubicBezTo>
                  <a:cubicBezTo>
                    <a:pt x="1502" y="384"/>
                    <a:pt x="1502" y="384"/>
                    <a:pt x="1502" y="384"/>
                  </a:cubicBezTo>
                  <a:cubicBezTo>
                    <a:pt x="1439" y="436"/>
                    <a:pt x="1401" y="518"/>
                    <a:pt x="1406" y="607"/>
                  </a:cubicBezTo>
                  <a:cubicBezTo>
                    <a:pt x="1414" y="741"/>
                    <a:pt x="1516" y="847"/>
                    <a:pt x="1643" y="860"/>
                  </a:cubicBezTo>
                  <a:cubicBezTo>
                    <a:pt x="1646" y="906"/>
                    <a:pt x="1646" y="906"/>
                    <a:pt x="1646" y="906"/>
                  </a:cubicBezTo>
                  <a:cubicBezTo>
                    <a:pt x="1646" y="906"/>
                    <a:pt x="1637" y="932"/>
                    <a:pt x="1610" y="943"/>
                  </a:cubicBezTo>
                  <a:cubicBezTo>
                    <a:pt x="1605" y="945"/>
                    <a:pt x="1601" y="947"/>
                    <a:pt x="1596" y="949"/>
                  </a:cubicBezTo>
                  <a:cubicBezTo>
                    <a:pt x="1584" y="950"/>
                    <a:pt x="1573" y="952"/>
                    <a:pt x="1561" y="954"/>
                  </a:cubicBezTo>
                  <a:cubicBezTo>
                    <a:pt x="1560" y="953"/>
                    <a:pt x="1560" y="952"/>
                    <a:pt x="1560" y="952"/>
                  </a:cubicBezTo>
                  <a:cubicBezTo>
                    <a:pt x="1579" y="918"/>
                    <a:pt x="1579" y="918"/>
                    <a:pt x="1579" y="918"/>
                  </a:cubicBezTo>
                  <a:cubicBezTo>
                    <a:pt x="1556" y="893"/>
                    <a:pt x="1556" y="893"/>
                    <a:pt x="1556" y="893"/>
                  </a:cubicBezTo>
                  <a:cubicBezTo>
                    <a:pt x="1523" y="915"/>
                    <a:pt x="1523" y="915"/>
                    <a:pt x="1523" y="915"/>
                  </a:cubicBezTo>
                  <a:cubicBezTo>
                    <a:pt x="1514" y="910"/>
                    <a:pt x="1504" y="905"/>
                    <a:pt x="1494" y="902"/>
                  </a:cubicBezTo>
                  <a:cubicBezTo>
                    <a:pt x="1484" y="864"/>
                    <a:pt x="1484" y="863"/>
                    <a:pt x="1484" y="863"/>
                  </a:cubicBezTo>
                  <a:cubicBezTo>
                    <a:pt x="1450" y="863"/>
                    <a:pt x="1450" y="863"/>
                    <a:pt x="1450" y="863"/>
                  </a:cubicBezTo>
                  <a:cubicBezTo>
                    <a:pt x="1443" y="903"/>
                    <a:pt x="1443" y="903"/>
                    <a:pt x="1443" y="903"/>
                  </a:cubicBezTo>
                  <a:cubicBezTo>
                    <a:pt x="1434" y="905"/>
                    <a:pt x="1424" y="910"/>
                    <a:pt x="1416" y="915"/>
                  </a:cubicBezTo>
                  <a:cubicBezTo>
                    <a:pt x="1382" y="894"/>
                    <a:pt x="1382" y="895"/>
                    <a:pt x="1382" y="895"/>
                  </a:cubicBezTo>
                  <a:cubicBezTo>
                    <a:pt x="1358" y="919"/>
                    <a:pt x="1358" y="919"/>
                    <a:pt x="1358" y="919"/>
                  </a:cubicBezTo>
                  <a:cubicBezTo>
                    <a:pt x="1380" y="951"/>
                    <a:pt x="1380" y="951"/>
                    <a:pt x="1380" y="951"/>
                  </a:cubicBezTo>
                  <a:cubicBezTo>
                    <a:pt x="1376" y="958"/>
                    <a:pt x="1372" y="966"/>
                    <a:pt x="1369" y="974"/>
                  </a:cubicBezTo>
                  <a:cubicBezTo>
                    <a:pt x="1354" y="975"/>
                    <a:pt x="1340" y="976"/>
                    <a:pt x="1324" y="977"/>
                  </a:cubicBezTo>
                  <a:cubicBezTo>
                    <a:pt x="1324" y="898"/>
                    <a:pt x="1324" y="895"/>
                    <a:pt x="1324" y="895"/>
                  </a:cubicBezTo>
                  <a:cubicBezTo>
                    <a:pt x="1216" y="895"/>
                    <a:pt x="1216" y="895"/>
                    <a:pt x="1216" y="895"/>
                  </a:cubicBezTo>
                  <a:cubicBezTo>
                    <a:pt x="1216" y="983"/>
                    <a:pt x="1216" y="983"/>
                    <a:pt x="1216" y="983"/>
                  </a:cubicBezTo>
                  <a:cubicBezTo>
                    <a:pt x="1204" y="984"/>
                    <a:pt x="1192" y="984"/>
                    <a:pt x="1180" y="985"/>
                  </a:cubicBezTo>
                  <a:cubicBezTo>
                    <a:pt x="1180" y="820"/>
                    <a:pt x="1180" y="819"/>
                    <a:pt x="1180" y="819"/>
                  </a:cubicBezTo>
                  <a:cubicBezTo>
                    <a:pt x="1072" y="819"/>
                    <a:pt x="1072" y="819"/>
                    <a:pt x="1072" y="819"/>
                  </a:cubicBezTo>
                  <a:cubicBezTo>
                    <a:pt x="1072" y="987"/>
                    <a:pt x="1072" y="987"/>
                    <a:pt x="1072" y="987"/>
                  </a:cubicBezTo>
                  <a:cubicBezTo>
                    <a:pt x="1060" y="987"/>
                    <a:pt x="1048" y="987"/>
                    <a:pt x="1036" y="987"/>
                  </a:cubicBezTo>
                  <a:cubicBezTo>
                    <a:pt x="1036" y="747"/>
                    <a:pt x="1036" y="747"/>
                    <a:pt x="1036" y="747"/>
                  </a:cubicBezTo>
                  <a:cubicBezTo>
                    <a:pt x="928" y="747"/>
                    <a:pt x="928" y="747"/>
                    <a:pt x="928" y="747"/>
                  </a:cubicBezTo>
                  <a:cubicBezTo>
                    <a:pt x="928" y="987"/>
                    <a:pt x="928" y="986"/>
                    <a:pt x="928" y="986"/>
                  </a:cubicBezTo>
                  <a:cubicBezTo>
                    <a:pt x="916" y="986"/>
                    <a:pt x="904" y="986"/>
                    <a:pt x="892" y="985"/>
                  </a:cubicBezTo>
                  <a:cubicBezTo>
                    <a:pt x="892" y="675"/>
                    <a:pt x="892" y="675"/>
                    <a:pt x="892" y="675"/>
                  </a:cubicBezTo>
                  <a:cubicBezTo>
                    <a:pt x="784" y="675"/>
                    <a:pt x="784" y="675"/>
                    <a:pt x="784" y="675"/>
                  </a:cubicBezTo>
                  <a:cubicBezTo>
                    <a:pt x="784" y="978"/>
                    <a:pt x="784" y="981"/>
                    <a:pt x="784" y="981"/>
                  </a:cubicBezTo>
                  <a:cubicBezTo>
                    <a:pt x="668" y="975"/>
                    <a:pt x="550" y="964"/>
                    <a:pt x="436" y="949"/>
                  </a:cubicBezTo>
                  <a:cubicBezTo>
                    <a:pt x="475" y="931"/>
                    <a:pt x="475" y="931"/>
                    <a:pt x="475" y="931"/>
                  </a:cubicBezTo>
                  <a:cubicBezTo>
                    <a:pt x="482" y="946"/>
                    <a:pt x="497" y="957"/>
                    <a:pt x="514" y="957"/>
                  </a:cubicBezTo>
                  <a:cubicBezTo>
                    <a:pt x="537" y="957"/>
                    <a:pt x="556" y="938"/>
                    <a:pt x="556" y="915"/>
                  </a:cubicBezTo>
                  <a:cubicBezTo>
                    <a:pt x="556" y="895"/>
                    <a:pt x="540" y="878"/>
                    <a:pt x="524" y="874"/>
                  </a:cubicBezTo>
                  <a:cubicBezTo>
                    <a:pt x="524" y="682"/>
                    <a:pt x="524" y="682"/>
                    <a:pt x="524" y="682"/>
                  </a:cubicBezTo>
                  <a:cubicBezTo>
                    <a:pt x="540" y="678"/>
                    <a:pt x="557" y="661"/>
                    <a:pt x="557" y="641"/>
                  </a:cubicBezTo>
                  <a:cubicBezTo>
                    <a:pt x="557" y="618"/>
                    <a:pt x="538" y="599"/>
                    <a:pt x="515" y="599"/>
                  </a:cubicBezTo>
                  <a:cubicBezTo>
                    <a:pt x="500" y="599"/>
                    <a:pt x="487" y="607"/>
                    <a:pt x="480" y="618"/>
                  </a:cubicBezTo>
                  <a:cubicBezTo>
                    <a:pt x="362" y="578"/>
                    <a:pt x="362" y="578"/>
                    <a:pt x="362" y="578"/>
                  </a:cubicBezTo>
                  <a:cubicBezTo>
                    <a:pt x="362" y="577"/>
                    <a:pt x="362" y="576"/>
                    <a:pt x="362" y="574"/>
                  </a:cubicBezTo>
                  <a:cubicBezTo>
                    <a:pt x="362" y="551"/>
                    <a:pt x="344" y="532"/>
                    <a:pt x="321" y="532"/>
                  </a:cubicBezTo>
                  <a:cubicBezTo>
                    <a:pt x="298" y="532"/>
                    <a:pt x="279" y="551"/>
                    <a:pt x="279" y="574"/>
                  </a:cubicBezTo>
                  <a:cubicBezTo>
                    <a:pt x="279" y="575"/>
                    <a:pt x="280" y="577"/>
                    <a:pt x="280" y="578"/>
                  </a:cubicBezTo>
                  <a:cubicBezTo>
                    <a:pt x="160" y="618"/>
                    <a:pt x="160" y="618"/>
                    <a:pt x="160" y="618"/>
                  </a:cubicBezTo>
                  <a:cubicBezTo>
                    <a:pt x="152" y="607"/>
                    <a:pt x="140" y="599"/>
                    <a:pt x="125" y="599"/>
                  </a:cubicBezTo>
                  <a:cubicBezTo>
                    <a:pt x="102" y="599"/>
                    <a:pt x="83" y="618"/>
                    <a:pt x="83" y="641"/>
                  </a:cubicBezTo>
                  <a:cubicBezTo>
                    <a:pt x="83" y="660"/>
                    <a:pt x="96" y="676"/>
                    <a:pt x="112" y="681"/>
                  </a:cubicBezTo>
                  <a:cubicBezTo>
                    <a:pt x="112" y="875"/>
                    <a:pt x="112" y="875"/>
                    <a:pt x="112" y="875"/>
                  </a:cubicBezTo>
                  <a:cubicBezTo>
                    <a:pt x="104" y="878"/>
                    <a:pt x="98" y="883"/>
                    <a:pt x="92" y="891"/>
                  </a:cubicBezTo>
                  <a:cubicBezTo>
                    <a:pt x="61" y="884"/>
                    <a:pt x="28" y="877"/>
                    <a:pt x="0" y="869"/>
                  </a:cubicBezTo>
                  <a:cubicBezTo>
                    <a:pt x="0" y="1091"/>
                    <a:pt x="0" y="1091"/>
                    <a:pt x="0" y="1091"/>
                  </a:cubicBezTo>
                  <a:cubicBezTo>
                    <a:pt x="3840" y="1091"/>
                    <a:pt x="3840" y="1091"/>
                    <a:pt x="3840" y="1091"/>
                  </a:cubicBezTo>
                  <a:cubicBezTo>
                    <a:pt x="3840" y="490"/>
                    <a:pt x="3840" y="490"/>
                    <a:pt x="3840" y="490"/>
                  </a:cubicBezTo>
                  <a:cubicBezTo>
                    <a:pt x="3796" y="487"/>
                    <a:pt x="3753" y="485"/>
                    <a:pt x="3708" y="484"/>
                  </a:cubicBezTo>
                  <a:close/>
                  <a:moveTo>
                    <a:pt x="2028" y="701"/>
                  </a:moveTo>
                  <a:cubicBezTo>
                    <a:pt x="2028" y="701"/>
                    <a:pt x="1919" y="620"/>
                    <a:pt x="2031" y="554"/>
                  </a:cubicBezTo>
                  <a:cubicBezTo>
                    <a:pt x="2031" y="554"/>
                    <a:pt x="1968" y="631"/>
                    <a:pt x="2028" y="701"/>
                  </a:cubicBezTo>
                  <a:close/>
                  <a:moveTo>
                    <a:pt x="308" y="930"/>
                  </a:moveTo>
                  <a:cubicBezTo>
                    <a:pt x="260" y="923"/>
                    <a:pt x="213" y="915"/>
                    <a:pt x="166" y="906"/>
                  </a:cubicBezTo>
                  <a:cubicBezTo>
                    <a:pt x="165" y="903"/>
                    <a:pt x="164" y="902"/>
                    <a:pt x="164" y="899"/>
                  </a:cubicBezTo>
                  <a:cubicBezTo>
                    <a:pt x="308" y="851"/>
                    <a:pt x="308" y="851"/>
                    <a:pt x="308" y="851"/>
                  </a:cubicBezTo>
                  <a:cubicBezTo>
                    <a:pt x="308" y="930"/>
                    <a:pt x="308" y="930"/>
                    <a:pt x="308" y="930"/>
                  </a:cubicBezTo>
                  <a:close/>
                  <a:moveTo>
                    <a:pt x="308" y="801"/>
                  </a:moveTo>
                  <a:cubicBezTo>
                    <a:pt x="308" y="828"/>
                    <a:pt x="308" y="828"/>
                    <a:pt x="308" y="828"/>
                  </a:cubicBezTo>
                  <a:cubicBezTo>
                    <a:pt x="153" y="879"/>
                    <a:pt x="151" y="881"/>
                    <a:pt x="151" y="881"/>
                  </a:cubicBezTo>
                  <a:cubicBezTo>
                    <a:pt x="146" y="877"/>
                    <a:pt x="140" y="875"/>
                    <a:pt x="136" y="874"/>
                  </a:cubicBezTo>
                  <a:cubicBezTo>
                    <a:pt x="136" y="682"/>
                    <a:pt x="136" y="682"/>
                    <a:pt x="136" y="682"/>
                  </a:cubicBezTo>
                  <a:cubicBezTo>
                    <a:pt x="144" y="681"/>
                    <a:pt x="152" y="675"/>
                    <a:pt x="158" y="668"/>
                  </a:cubicBezTo>
                  <a:cubicBezTo>
                    <a:pt x="281" y="726"/>
                    <a:pt x="281" y="726"/>
                    <a:pt x="281" y="726"/>
                  </a:cubicBezTo>
                  <a:cubicBezTo>
                    <a:pt x="280" y="728"/>
                    <a:pt x="279" y="731"/>
                    <a:pt x="279" y="734"/>
                  </a:cubicBezTo>
                  <a:cubicBezTo>
                    <a:pt x="279" y="753"/>
                    <a:pt x="292" y="769"/>
                    <a:pt x="308" y="774"/>
                  </a:cubicBezTo>
                  <a:cubicBezTo>
                    <a:pt x="308" y="801"/>
                    <a:pt x="308" y="801"/>
                    <a:pt x="308" y="801"/>
                  </a:cubicBezTo>
                  <a:close/>
                  <a:moveTo>
                    <a:pt x="308" y="695"/>
                  </a:moveTo>
                  <a:cubicBezTo>
                    <a:pt x="300" y="697"/>
                    <a:pt x="295" y="701"/>
                    <a:pt x="290" y="706"/>
                  </a:cubicBezTo>
                  <a:cubicBezTo>
                    <a:pt x="166" y="649"/>
                    <a:pt x="167" y="649"/>
                    <a:pt x="167" y="649"/>
                  </a:cubicBezTo>
                  <a:cubicBezTo>
                    <a:pt x="167" y="646"/>
                    <a:pt x="168" y="644"/>
                    <a:pt x="168" y="641"/>
                  </a:cubicBezTo>
                  <a:cubicBezTo>
                    <a:pt x="168" y="641"/>
                    <a:pt x="168" y="640"/>
                    <a:pt x="168" y="639"/>
                  </a:cubicBezTo>
                  <a:cubicBezTo>
                    <a:pt x="288" y="599"/>
                    <a:pt x="287" y="599"/>
                    <a:pt x="287" y="599"/>
                  </a:cubicBezTo>
                  <a:cubicBezTo>
                    <a:pt x="293" y="606"/>
                    <a:pt x="300" y="611"/>
                    <a:pt x="308" y="614"/>
                  </a:cubicBezTo>
                  <a:lnTo>
                    <a:pt x="308" y="695"/>
                  </a:lnTo>
                  <a:close/>
                  <a:moveTo>
                    <a:pt x="328" y="615"/>
                  </a:moveTo>
                  <a:cubicBezTo>
                    <a:pt x="340" y="613"/>
                    <a:pt x="348" y="607"/>
                    <a:pt x="354" y="599"/>
                  </a:cubicBezTo>
                  <a:cubicBezTo>
                    <a:pt x="472" y="639"/>
                    <a:pt x="472" y="639"/>
                    <a:pt x="472" y="639"/>
                  </a:cubicBezTo>
                  <a:cubicBezTo>
                    <a:pt x="472" y="640"/>
                    <a:pt x="472" y="640"/>
                    <a:pt x="472" y="641"/>
                  </a:cubicBezTo>
                  <a:cubicBezTo>
                    <a:pt x="472" y="644"/>
                    <a:pt x="473" y="646"/>
                    <a:pt x="473" y="649"/>
                  </a:cubicBezTo>
                  <a:cubicBezTo>
                    <a:pt x="351" y="706"/>
                    <a:pt x="351" y="706"/>
                    <a:pt x="351" y="706"/>
                  </a:cubicBezTo>
                  <a:cubicBezTo>
                    <a:pt x="345" y="700"/>
                    <a:pt x="340" y="695"/>
                    <a:pt x="328" y="693"/>
                  </a:cubicBezTo>
                  <a:cubicBezTo>
                    <a:pt x="328" y="615"/>
                    <a:pt x="328" y="615"/>
                    <a:pt x="328" y="615"/>
                  </a:cubicBezTo>
                  <a:close/>
                  <a:moveTo>
                    <a:pt x="328" y="803"/>
                  </a:moveTo>
                  <a:cubicBezTo>
                    <a:pt x="328" y="775"/>
                    <a:pt x="328" y="775"/>
                    <a:pt x="328" y="775"/>
                  </a:cubicBezTo>
                  <a:cubicBezTo>
                    <a:pt x="348" y="772"/>
                    <a:pt x="362" y="755"/>
                    <a:pt x="362" y="734"/>
                  </a:cubicBezTo>
                  <a:cubicBezTo>
                    <a:pt x="362" y="731"/>
                    <a:pt x="361" y="728"/>
                    <a:pt x="361" y="726"/>
                  </a:cubicBezTo>
                  <a:cubicBezTo>
                    <a:pt x="482" y="669"/>
                    <a:pt x="482" y="669"/>
                    <a:pt x="482" y="669"/>
                  </a:cubicBezTo>
                  <a:cubicBezTo>
                    <a:pt x="487" y="674"/>
                    <a:pt x="492" y="679"/>
                    <a:pt x="500" y="681"/>
                  </a:cubicBezTo>
                  <a:cubicBezTo>
                    <a:pt x="500" y="875"/>
                    <a:pt x="500" y="875"/>
                    <a:pt x="500" y="875"/>
                  </a:cubicBezTo>
                  <a:cubicBezTo>
                    <a:pt x="496" y="876"/>
                    <a:pt x="492" y="879"/>
                    <a:pt x="488" y="881"/>
                  </a:cubicBezTo>
                  <a:cubicBezTo>
                    <a:pt x="328" y="827"/>
                    <a:pt x="328" y="827"/>
                    <a:pt x="328" y="827"/>
                  </a:cubicBezTo>
                  <a:cubicBezTo>
                    <a:pt x="328" y="803"/>
                    <a:pt x="328" y="803"/>
                    <a:pt x="328" y="803"/>
                  </a:cubicBezTo>
                  <a:close/>
                  <a:moveTo>
                    <a:pt x="328" y="934"/>
                  </a:moveTo>
                  <a:cubicBezTo>
                    <a:pt x="328" y="850"/>
                    <a:pt x="328" y="850"/>
                    <a:pt x="328" y="850"/>
                  </a:cubicBezTo>
                  <a:cubicBezTo>
                    <a:pt x="476" y="899"/>
                    <a:pt x="475" y="899"/>
                    <a:pt x="475" y="899"/>
                  </a:cubicBezTo>
                  <a:cubicBezTo>
                    <a:pt x="474" y="902"/>
                    <a:pt x="474" y="905"/>
                    <a:pt x="473" y="908"/>
                  </a:cubicBezTo>
                  <a:cubicBezTo>
                    <a:pt x="397" y="944"/>
                    <a:pt x="397" y="944"/>
                    <a:pt x="397" y="944"/>
                  </a:cubicBezTo>
                  <a:cubicBezTo>
                    <a:pt x="374" y="941"/>
                    <a:pt x="352" y="938"/>
                    <a:pt x="328" y="934"/>
                  </a:cubicBezTo>
                  <a:close/>
                  <a:moveTo>
                    <a:pt x="1409" y="970"/>
                  </a:moveTo>
                  <a:cubicBezTo>
                    <a:pt x="1422" y="951"/>
                    <a:pt x="1444" y="938"/>
                    <a:pt x="1468" y="938"/>
                  </a:cubicBezTo>
                  <a:cubicBezTo>
                    <a:pt x="1488" y="938"/>
                    <a:pt x="1505" y="946"/>
                    <a:pt x="1518" y="959"/>
                  </a:cubicBezTo>
                  <a:cubicBezTo>
                    <a:pt x="1482" y="964"/>
                    <a:pt x="1446" y="967"/>
                    <a:pt x="1409" y="970"/>
                  </a:cubicBezTo>
                  <a:close/>
                  <a:moveTo>
                    <a:pt x="2667" y="475"/>
                  </a:moveTo>
                  <a:cubicBezTo>
                    <a:pt x="2667" y="436"/>
                    <a:pt x="2698" y="405"/>
                    <a:pt x="2736" y="405"/>
                  </a:cubicBezTo>
                  <a:cubicBezTo>
                    <a:pt x="2775" y="405"/>
                    <a:pt x="2806" y="436"/>
                    <a:pt x="2806" y="475"/>
                  </a:cubicBezTo>
                  <a:cubicBezTo>
                    <a:pt x="2806" y="514"/>
                    <a:pt x="2775" y="545"/>
                    <a:pt x="2736" y="545"/>
                  </a:cubicBezTo>
                  <a:cubicBezTo>
                    <a:pt x="2698" y="545"/>
                    <a:pt x="2667" y="514"/>
                    <a:pt x="2667" y="475"/>
                  </a:cubicBezTo>
                  <a:close/>
                  <a:moveTo>
                    <a:pt x="2758" y="599"/>
                  </a:moveTo>
                  <a:cubicBezTo>
                    <a:pt x="2762" y="578"/>
                    <a:pt x="2762" y="578"/>
                    <a:pt x="2762" y="578"/>
                  </a:cubicBezTo>
                  <a:cubicBezTo>
                    <a:pt x="2773" y="575"/>
                    <a:pt x="2783" y="571"/>
                    <a:pt x="2792" y="565"/>
                  </a:cubicBezTo>
                  <a:cubicBezTo>
                    <a:pt x="2820" y="582"/>
                    <a:pt x="2820" y="582"/>
                    <a:pt x="2820" y="582"/>
                  </a:cubicBezTo>
                  <a:cubicBezTo>
                    <a:pt x="2800" y="587"/>
                    <a:pt x="2779" y="593"/>
                    <a:pt x="2758" y="599"/>
                  </a:cubicBezTo>
                  <a:close/>
                  <a:moveTo>
                    <a:pt x="3453" y="188"/>
                  </a:moveTo>
                  <a:cubicBezTo>
                    <a:pt x="3454" y="186"/>
                    <a:pt x="3457" y="185"/>
                    <a:pt x="3459" y="186"/>
                  </a:cubicBezTo>
                  <a:cubicBezTo>
                    <a:pt x="3753" y="316"/>
                    <a:pt x="3753" y="316"/>
                    <a:pt x="3753" y="316"/>
                  </a:cubicBezTo>
                  <a:cubicBezTo>
                    <a:pt x="3755" y="317"/>
                    <a:pt x="3756" y="319"/>
                    <a:pt x="3755" y="322"/>
                  </a:cubicBezTo>
                  <a:cubicBezTo>
                    <a:pt x="3754" y="324"/>
                    <a:pt x="3751" y="325"/>
                    <a:pt x="3749" y="324"/>
                  </a:cubicBezTo>
                  <a:cubicBezTo>
                    <a:pt x="3455" y="194"/>
                    <a:pt x="3455" y="194"/>
                    <a:pt x="3455" y="194"/>
                  </a:cubicBezTo>
                  <a:cubicBezTo>
                    <a:pt x="3453" y="193"/>
                    <a:pt x="3452" y="191"/>
                    <a:pt x="3453" y="188"/>
                  </a:cubicBezTo>
                  <a:close/>
                  <a:moveTo>
                    <a:pt x="3434" y="232"/>
                  </a:moveTo>
                  <a:cubicBezTo>
                    <a:pt x="3435" y="230"/>
                    <a:pt x="3438" y="229"/>
                    <a:pt x="3440" y="230"/>
                  </a:cubicBezTo>
                  <a:cubicBezTo>
                    <a:pt x="3734" y="360"/>
                    <a:pt x="3734" y="360"/>
                    <a:pt x="3734" y="360"/>
                  </a:cubicBezTo>
                  <a:cubicBezTo>
                    <a:pt x="3736" y="361"/>
                    <a:pt x="3737" y="363"/>
                    <a:pt x="3736" y="366"/>
                  </a:cubicBezTo>
                  <a:cubicBezTo>
                    <a:pt x="3735" y="367"/>
                    <a:pt x="3732" y="369"/>
                    <a:pt x="3730" y="368"/>
                  </a:cubicBezTo>
                  <a:cubicBezTo>
                    <a:pt x="3437" y="238"/>
                    <a:pt x="3437" y="238"/>
                    <a:pt x="3437" y="238"/>
                  </a:cubicBezTo>
                  <a:cubicBezTo>
                    <a:pt x="3434" y="237"/>
                    <a:pt x="3433" y="234"/>
                    <a:pt x="3434" y="232"/>
                  </a:cubicBezTo>
                  <a:close/>
                  <a:moveTo>
                    <a:pt x="3415" y="276"/>
                  </a:moveTo>
                  <a:cubicBezTo>
                    <a:pt x="3416" y="274"/>
                    <a:pt x="3419" y="273"/>
                    <a:pt x="3421" y="274"/>
                  </a:cubicBezTo>
                  <a:cubicBezTo>
                    <a:pt x="3715" y="404"/>
                    <a:pt x="3715" y="404"/>
                    <a:pt x="3715" y="404"/>
                  </a:cubicBezTo>
                  <a:cubicBezTo>
                    <a:pt x="3717" y="404"/>
                    <a:pt x="3718" y="407"/>
                    <a:pt x="3717" y="410"/>
                  </a:cubicBezTo>
                  <a:cubicBezTo>
                    <a:pt x="3716" y="411"/>
                    <a:pt x="3713" y="413"/>
                    <a:pt x="3711" y="411"/>
                  </a:cubicBezTo>
                  <a:cubicBezTo>
                    <a:pt x="3418" y="282"/>
                    <a:pt x="3418" y="282"/>
                    <a:pt x="3418" y="282"/>
                  </a:cubicBezTo>
                  <a:cubicBezTo>
                    <a:pt x="3415" y="281"/>
                    <a:pt x="3414" y="278"/>
                    <a:pt x="3415" y="276"/>
                  </a:cubicBezTo>
                  <a:close/>
                  <a:moveTo>
                    <a:pt x="3698" y="453"/>
                  </a:moveTo>
                  <a:cubicBezTo>
                    <a:pt x="3697" y="456"/>
                    <a:pt x="3695" y="457"/>
                    <a:pt x="3692" y="456"/>
                  </a:cubicBezTo>
                  <a:cubicBezTo>
                    <a:pt x="3399" y="326"/>
                    <a:pt x="3399" y="326"/>
                    <a:pt x="3399" y="326"/>
                  </a:cubicBezTo>
                  <a:cubicBezTo>
                    <a:pt x="3397" y="325"/>
                    <a:pt x="3396" y="322"/>
                    <a:pt x="3396" y="320"/>
                  </a:cubicBezTo>
                  <a:cubicBezTo>
                    <a:pt x="3397" y="318"/>
                    <a:pt x="3400" y="317"/>
                    <a:pt x="3402" y="318"/>
                  </a:cubicBezTo>
                  <a:cubicBezTo>
                    <a:pt x="3696" y="448"/>
                    <a:pt x="3696" y="448"/>
                    <a:pt x="3696" y="448"/>
                  </a:cubicBezTo>
                  <a:cubicBezTo>
                    <a:pt x="3698" y="448"/>
                    <a:pt x="3699" y="451"/>
                    <a:pt x="3698" y="4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70" name="Freeform 25"/>
            <p:cNvSpPr>
              <a:spLocks/>
            </p:cNvSpPr>
            <p:nvPr userDrawn="1"/>
          </p:nvSpPr>
          <p:spPr bwMode="auto">
            <a:xfrm>
              <a:off x="6518275" y="5014913"/>
              <a:ext cx="6350" cy="3175"/>
            </a:xfrm>
            <a:custGeom>
              <a:avLst/>
              <a:gdLst>
                <a:gd name="T0" fmla="*/ 1 w 2"/>
                <a:gd name="T1" fmla="*/ 0 h 1"/>
                <a:gd name="T2" fmla="*/ 1 w 2"/>
                <a:gd name="T3" fmla="*/ 0 h 1"/>
              </a:gdLst>
              <a:ahLst/>
              <a:cxnLst>
                <a:cxn ang="0">
                  <a:pos x="T0" y="T1"/>
                </a:cxn>
                <a:cxn ang="0">
                  <a:pos x="T2" y="T3"/>
                </a:cxn>
              </a:cxnLst>
              <a:rect l="0" t="0" r="r" b="b"/>
              <a:pathLst>
                <a:path w="2" h="1">
                  <a:moveTo>
                    <a:pt x="1" y="0"/>
                  </a:moveTo>
                  <a:cubicBezTo>
                    <a:pt x="0" y="1"/>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grpSp>
      <p:grpSp>
        <p:nvGrpSpPr>
          <p:cNvPr id="58" name="组合 57"/>
          <p:cNvGrpSpPr/>
          <p:nvPr userDrawn="1"/>
        </p:nvGrpSpPr>
        <p:grpSpPr>
          <a:xfrm>
            <a:off x="0" y="3208340"/>
            <a:ext cx="12192000" cy="3673475"/>
            <a:chOff x="0" y="3208338"/>
            <a:chExt cx="12192000" cy="3673475"/>
          </a:xfrm>
          <a:solidFill>
            <a:schemeClr val="accent1"/>
          </a:solidFill>
        </p:grpSpPr>
        <p:sp>
          <p:nvSpPr>
            <p:cNvPr id="49" name="Freeform 17"/>
            <p:cNvSpPr>
              <a:spLocks noEditPoints="1"/>
            </p:cNvSpPr>
            <p:nvPr userDrawn="1"/>
          </p:nvSpPr>
          <p:spPr bwMode="auto">
            <a:xfrm>
              <a:off x="9093200" y="3208338"/>
              <a:ext cx="1489075" cy="1439863"/>
            </a:xfrm>
            <a:custGeom>
              <a:avLst/>
              <a:gdLst>
                <a:gd name="T0" fmla="*/ 178 w 469"/>
                <a:gd name="T1" fmla="*/ 32 h 453"/>
                <a:gd name="T2" fmla="*/ 405 w 469"/>
                <a:gd name="T3" fmla="*/ 160 h 453"/>
                <a:gd name="T4" fmla="*/ 401 w 469"/>
                <a:gd name="T5" fmla="*/ 134 h 453"/>
                <a:gd name="T6" fmla="*/ 420 w 469"/>
                <a:gd name="T7" fmla="*/ 163 h 453"/>
                <a:gd name="T8" fmla="*/ 424 w 469"/>
                <a:gd name="T9" fmla="*/ 217 h 453"/>
                <a:gd name="T10" fmla="*/ 413 w 469"/>
                <a:gd name="T11" fmla="*/ 298 h 453"/>
                <a:gd name="T12" fmla="*/ 397 w 469"/>
                <a:gd name="T13" fmla="*/ 352 h 453"/>
                <a:gd name="T14" fmla="*/ 385 w 469"/>
                <a:gd name="T15" fmla="*/ 353 h 453"/>
                <a:gd name="T16" fmla="*/ 383 w 469"/>
                <a:gd name="T17" fmla="*/ 322 h 453"/>
                <a:gd name="T18" fmla="*/ 354 w 469"/>
                <a:gd name="T19" fmla="*/ 285 h 453"/>
                <a:gd name="T20" fmla="*/ 337 w 469"/>
                <a:gd name="T21" fmla="*/ 251 h 453"/>
                <a:gd name="T22" fmla="*/ 353 w 469"/>
                <a:gd name="T23" fmla="*/ 222 h 453"/>
                <a:gd name="T24" fmla="*/ 366 w 469"/>
                <a:gd name="T25" fmla="*/ 201 h 453"/>
                <a:gd name="T26" fmla="*/ 379 w 469"/>
                <a:gd name="T27" fmla="*/ 177 h 453"/>
                <a:gd name="T28" fmla="*/ 390 w 469"/>
                <a:gd name="T29" fmla="*/ 155 h 453"/>
                <a:gd name="T30" fmla="*/ 387 w 469"/>
                <a:gd name="T31" fmla="*/ 105 h 453"/>
                <a:gd name="T32" fmla="*/ 388 w 469"/>
                <a:gd name="T33" fmla="*/ 121 h 453"/>
                <a:gd name="T34" fmla="*/ 384 w 469"/>
                <a:gd name="T35" fmla="*/ 133 h 453"/>
                <a:gd name="T36" fmla="*/ 373 w 469"/>
                <a:gd name="T37" fmla="*/ 135 h 453"/>
                <a:gd name="T38" fmla="*/ 384 w 469"/>
                <a:gd name="T39" fmla="*/ 122 h 453"/>
                <a:gd name="T40" fmla="*/ 377 w 469"/>
                <a:gd name="T41" fmla="*/ 109 h 453"/>
                <a:gd name="T42" fmla="*/ 359 w 469"/>
                <a:gd name="T43" fmla="*/ 90 h 453"/>
                <a:gd name="T44" fmla="*/ 333 w 469"/>
                <a:gd name="T45" fmla="*/ 78 h 453"/>
                <a:gd name="T46" fmla="*/ 316 w 469"/>
                <a:gd name="T47" fmla="*/ 71 h 453"/>
                <a:gd name="T48" fmla="*/ 307 w 469"/>
                <a:gd name="T49" fmla="*/ 67 h 453"/>
                <a:gd name="T50" fmla="*/ 292 w 469"/>
                <a:gd name="T51" fmla="*/ 65 h 453"/>
                <a:gd name="T52" fmla="*/ 285 w 469"/>
                <a:gd name="T53" fmla="*/ 69 h 453"/>
                <a:gd name="T54" fmla="*/ 278 w 469"/>
                <a:gd name="T55" fmla="*/ 56 h 453"/>
                <a:gd name="T56" fmla="*/ 264 w 469"/>
                <a:gd name="T57" fmla="*/ 421 h 453"/>
                <a:gd name="T58" fmla="*/ 279 w 469"/>
                <a:gd name="T59" fmla="*/ 411 h 453"/>
                <a:gd name="T60" fmla="*/ 305 w 469"/>
                <a:gd name="T61" fmla="*/ 400 h 453"/>
                <a:gd name="T62" fmla="*/ 334 w 469"/>
                <a:gd name="T63" fmla="*/ 391 h 453"/>
                <a:gd name="T64" fmla="*/ 288 w 469"/>
                <a:gd name="T65" fmla="*/ 434 h 453"/>
                <a:gd name="T66" fmla="*/ 234 w 469"/>
                <a:gd name="T67" fmla="*/ 427 h 453"/>
                <a:gd name="T68" fmla="*/ 258 w 469"/>
                <a:gd name="T69" fmla="*/ 417 h 453"/>
                <a:gd name="T70" fmla="*/ 177 w 469"/>
                <a:gd name="T71" fmla="*/ 48 h 453"/>
                <a:gd name="T72" fmla="*/ 217 w 469"/>
                <a:gd name="T73" fmla="*/ 63 h 453"/>
                <a:gd name="T74" fmla="*/ 179 w 469"/>
                <a:gd name="T75" fmla="*/ 93 h 453"/>
                <a:gd name="T76" fmla="*/ 183 w 469"/>
                <a:gd name="T77" fmla="*/ 118 h 453"/>
                <a:gd name="T78" fmla="*/ 138 w 469"/>
                <a:gd name="T79" fmla="*/ 125 h 453"/>
                <a:gd name="T80" fmla="*/ 103 w 469"/>
                <a:gd name="T81" fmla="*/ 122 h 453"/>
                <a:gd name="T82" fmla="*/ 120 w 469"/>
                <a:gd name="T83" fmla="*/ 143 h 453"/>
                <a:gd name="T84" fmla="*/ 96 w 469"/>
                <a:gd name="T85" fmla="*/ 166 h 453"/>
                <a:gd name="T86" fmla="*/ 135 w 469"/>
                <a:gd name="T87" fmla="*/ 161 h 453"/>
                <a:gd name="T88" fmla="*/ 159 w 469"/>
                <a:gd name="T89" fmla="*/ 136 h 453"/>
                <a:gd name="T90" fmla="*/ 188 w 469"/>
                <a:gd name="T91" fmla="*/ 130 h 453"/>
                <a:gd name="T92" fmla="*/ 228 w 469"/>
                <a:gd name="T93" fmla="*/ 143 h 453"/>
                <a:gd name="T94" fmla="*/ 254 w 469"/>
                <a:gd name="T95" fmla="*/ 192 h 453"/>
                <a:gd name="T96" fmla="*/ 241 w 469"/>
                <a:gd name="T97" fmla="*/ 224 h 453"/>
                <a:gd name="T98" fmla="*/ 191 w 469"/>
                <a:gd name="T99" fmla="*/ 240 h 453"/>
                <a:gd name="T100" fmla="*/ 184 w 469"/>
                <a:gd name="T101" fmla="*/ 274 h 453"/>
                <a:gd name="T102" fmla="*/ 185 w 469"/>
                <a:gd name="T103" fmla="*/ 310 h 453"/>
                <a:gd name="T104" fmla="*/ 189 w 469"/>
                <a:gd name="T105" fmla="*/ 350 h 453"/>
                <a:gd name="T106" fmla="*/ 174 w 469"/>
                <a:gd name="T107" fmla="*/ 374 h 453"/>
                <a:gd name="T108" fmla="*/ 132 w 469"/>
                <a:gd name="T109" fmla="*/ 346 h 453"/>
                <a:gd name="T110" fmla="*/ 103 w 469"/>
                <a:gd name="T111" fmla="*/ 321 h 453"/>
                <a:gd name="T112" fmla="*/ 79 w 469"/>
                <a:gd name="T113" fmla="*/ 280 h 453"/>
                <a:gd name="T114" fmla="*/ 73 w 469"/>
                <a:gd name="T115" fmla="*/ 244 h 453"/>
                <a:gd name="T116" fmla="*/ 88 w 469"/>
                <a:gd name="T117" fmla="*/ 220 h 453"/>
                <a:gd name="T118" fmla="*/ 85 w 469"/>
                <a:gd name="T119" fmla="*/ 201 h 453"/>
                <a:gd name="T120" fmla="*/ 59 w 469"/>
                <a:gd name="T121" fmla="*/ 234 h 453"/>
                <a:gd name="T122" fmla="*/ 50 w 469"/>
                <a:gd name="T123" fmla="*/ 197 h 453"/>
                <a:gd name="T124" fmla="*/ 34 w 469"/>
                <a:gd name="T125" fmla="*/ 223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9" h="453">
                  <a:moveTo>
                    <a:pt x="81" y="388"/>
                  </a:moveTo>
                  <a:cubicBezTo>
                    <a:pt x="116" y="423"/>
                    <a:pt x="154" y="439"/>
                    <a:pt x="187" y="445"/>
                  </a:cubicBezTo>
                  <a:cubicBezTo>
                    <a:pt x="220" y="453"/>
                    <a:pt x="256" y="453"/>
                    <a:pt x="291" y="444"/>
                  </a:cubicBezTo>
                  <a:cubicBezTo>
                    <a:pt x="403" y="412"/>
                    <a:pt x="469" y="294"/>
                    <a:pt x="437" y="180"/>
                  </a:cubicBezTo>
                  <a:cubicBezTo>
                    <a:pt x="407" y="67"/>
                    <a:pt x="290" y="0"/>
                    <a:pt x="178" y="32"/>
                  </a:cubicBezTo>
                  <a:cubicBezTo>
                    <a:pt x="118" y="49"/>
                    <a:pt x="71" y="91"/>
                    <a:pt x="46" y="144"/>
                  </a:cubicBezTo>
                  <a:cubicBezTo>
                    <a:pt x="0" y="225"/>
                    <a:pt x="15" y="322"/>
                    <a:pt x="81" y="388"/>
                  </a:cubicBezTo>
                  <a:close/>
                  <a:moveTo>
                    <a:pt x="398" y="153"/>
                  </a:moveTo>
                  <a:cubicBezTo>
                    <a:pt x="400" y="155"/>
                    <a:pt x="400" y="155"/>
                    <a:pt x="400" y="155"/>
                  </a:cubicBezTo>
                  <a:cubicBezTo>
                    <a:pt x="400" y="155"/>
                    <a:pt x="401" y="157"/>
                    <a:pt x="405" y="160"/>
                  </a:cubicBezTo>
                  <a:cubicBezTo>
                    <a:pt x="408" y="163"/>
                    <a:pt x="405" y="160"/>
                    <a:pt x="405" y="158"/>
                  </a:cubicBezTo>
                  <a:cubicBezTo>
                    <a:pt x="406" y="157"/>
                    <a:pt x="406" y="157"/>
                    <a:pt x="407" y="155"/>
                  </a:cubicBezTo>
                  <a:cubicBezTo>
                    <a:pt x="407" y="155"/>
                    <a:pt x="407" y="149"/>
                    <a:pt x="406" y="147"/>
                  </a:cubicBezTo>
                  <a:cubicBezTo>
                    <a:pt x="405" y="146"/>
                    <a:pt x="404" y="144"/>
                    <a:pt x="403" y="143"/>
                  </a:cubicBezTo>
                  <a:cubicBezTo>
                    <a:pt x="402" y="141"/>
                    <a:pt x="402" y="140"/>
                    <a:pt x="401" y="134"/>
                  </a:cubicBezTo>
                  <a:cubicBezTo>
                    <a:pt x="400" y="129"/>
                    <a:pt x="400" y="129"/>
                    <a:pt x="399" y="128"/>
                  </a:cubicBezTo>
                  <a:cubicBezTo>
                    <a:pt x="398" y="126"/>
                    <a:pt x="399" y="125"/>
                    <a:pt x="398" y="123"/>
                  </a:cubicBezTo>
                  <a:cubicBezTo>
                    <a:pt x="398" y="122"/>
                    <a:pt x="399" y="122"/>
                    <a:pt x="400" y="122"/>
                  </a:cubicBezTo>
                  <a:cubicBezTo>
                    <a:pt x="408" y="132"/>
                    <a:pt x="414" y="144"/>
                    <a:pt x="419" y="157"/>
                  </a:cubicBezTo>
                  <a:cubicBezTo>
                    <a:pt x="419" y="159"/>
                    <a:pt x="420" y="161"/>
                    <a:pt x="420" y="163"/>
                  </a:cubicBezTo>
                  <a:cubicBezTo>
                    <a:pt x="420" y="165"/>
                    <a:pt x="419" y="164"/>
                    <a:pt x="417" y="169"/>
                  </a:cubicBezTo>
                  <a:cubicBezTo>
                    <a:pt x="416" y="173"/>
                    <a:pt x="415" y="172"/>
                    <a:pt x="415" y="176"/>
                  </a:cubicBezTo>
                  <a:cubicBezTo>
                    <a:pt x="414" y="179"/>
                    <a:pt x="415" y="176"/>
                    <a:pt x="420" y="184"/>
                  </a:cubicBezTo>
                  <a:cubicBezTo>
                    <a:pt x="425" y="191"/>
                    <a:pt x="419" y="200"/>
                    <a:pt x="419" y="200"/>
                  </a:cubicBezTo>
                  <a:cubicBezTo>
                    <a:pt x="419" y="200"/>
                    <a:pt x="420" y="202"/>
                    <a:pt x="424" y="217"/>
                  </a:cubicBezTo>
                  <a:cubicBezTo>
                    <a:pt x="428" y="233"/>
                    <a:pt x="423" y="238"/>
                    <a:pt x="420" y="248"/>
                  </a:cubicBezTo>
                  <a:cubicBezTo>
                    <a:pt x="417" y="258"/>
                    <a:pt x="419" y="254"/>
                    <a:pt x="418" y="258"/>
                  </a:cubicBezTo>
                  <a:cubicBezTo>
                    <a:pt x="417" y="262"/>
                    <a:pt x="417" y="260"/>
                    <a:pt x="413" y="266"/>
                  </a:cubicBezTo>
                  <a:cubicBezTo>
                    <a:pt x="408" y="273"/>
                    <a:pt x="413" y="272"/>
                    <a:pt x="413" y="283"/>
                  </a:cubicBezTo>
                  <a:cubicBezTo>
                    <a:pt x="414" y="294"/>
                    <a:pt x="411" y="289"/>
                    <a:pt x="413" y="298"/>
                  </a:cubicBezTo>
                  <a:cubicBezTo>
                    <a:pt x="413" y="308"/>
                    <a:pt x="411" y="301"/>
                    <a:pt x="408" y="307"/>
                  </a:cubicBezTo>
                  <a:cubicBezTo>
                    <a:pt x="406" y="313"/>
                    <a:pt x="408" y="307"/>
                    <a:pt x="406" y="316"/>
                  </a:cubicBezTo>
                  <a:cubicBezTo>
                    <a:pt x="404" y="325"/>
                    <a:pt x="404" y="321"/>
                    <a:pt x="404" y="325"/>
                  </a:cubicBezTo>
                  <a:cubicBezTo>
                    <a:pt x="403" y="329"/>
                    <a:pt x="401" y="327"/>
                    <a:pt x="399" y="345"/>
                  </a:cubicBezTo>
                  <a:cubicBezTo>
                    <a:pt x="398" y="362"/>
                    <a:pt x="399" y="348"/>
                    <a:pt x="397" y="352"/>
                  </a:cubicBezTo>
                  <a:cubicBezTo>
                    <a:pt x="395" y="357"/>
                    <a:pt x="392" y="355"/>
                    <a:pt x="387" y="363"/>
                  </a:cubicBezTo>
                  <a:cubicBezTo>
                    <a:pt x="381" y="371"/>
                    <a:pt x="385" y="366"/>
                    <a:pt x="381" y="371"/>
                  </a:cubicBezTo>
                  <a:cubicBezTo>
                    <a:pt x="376" y="377"/>
                    <a:pt x="379" y="370"/>
                    <a:pt x="379" y="368"/>
                  </a:cubicBezTo>
                  <a:cubicBezTo>
                    <a:pt x="378" y="366"/>
                    <a:pt x="380" y="364"/>
                    <a:pt x="382" y="362"/>
                  </a:cubicBezTo>
                  <a:cubicBezTo>
                    <a:pt x="384" y="359"/>
                    <a:pt x="384" y="356"/>
                    <a:pt x="385" y="353"/>
                  </a:cubicBezTo>
                  <a:cubicBezTo>
                    <a:pt x="386" y="350"/>
                    <a:pt x="385" y="350"/>
                    <a:pt x="386" y="347"/>
                  </a:cubicBezTo>
                  <a:cubicBezTo>
                    <a:pt x="387" y="344"/>
                    <a:pt x="388" y="342"/>
                    <a:pt x="390" y="337"/>
                  </a:cubicBezTo>
                  <a:cubicBezTo>
                    <a:pt x="391" y="332"/>
                    <a:pt x="387" y="334"/>
                    <a:pt x="386" y="333"/>
                  </a:cubicBezTo>
                  <a:cubicBezTo>
                    <a:pt x="385" y="331"/>
                    <a:pt x="384" y="332"/>
                    <a:pt x="383" y="330"/>
                  </a:cubicBezTo>
                  <a:cubicBezTo>
                    <a:pt x="382" y="328"/>
                    <a:pt x="381" y="325"/>
                    <a:pt x="383" y="322"/>
                  </a:cubicBezTo>
                  <a:cubicBezTo>
                    <a:pt x="384" y="318"/>
                    <a:pt x="374" y="308"/>
                    <a:pt x="373" y="306"/>
                  </a:cubicBezTo>
                  <a:cubicBezTo>
                    <a:pt x="372" y="305"/>
                    <a:pt x="370" y="297"/>
                    <a:pt x="370" y="297"/>
                  </a:cubicBezTo>
                  <a:cubicBezTo>
                    <a:pt x="370" y="297"/>
                    <a:pt x="366" y="295"/>
                    <a:pt x="364" y="295"/>
                  </a:cubicBezTo>
                  <a:cubicBezTo>
                    <a:pt x="362" y="294"/>
                    <a:pt x="357" y="292"/>
                    <a:pt x="354" y="290"/>
                  </a:cubicBezTo>
                  <a:cubicBezTo>
                    <a:pt x="351" y="289"/>
                    <a:pt x="354" y="285"/>
                    <a:pt x="354" y="285"/>
                  </a:cubicBezTo>
                  <a:cubicBezTo>
                    <a:pt x="354" y="285"/>
                    <a:pt x="351" y="282"/>
                    <a:pt x="349" y="281"/>
                  </a:cubicBezTo>
                  <a:cubicBezTo>
                    <a:pt x="348" y="279"/>
                    <a:pt x="347" y="274"/>
                    <a:pt x="347" y="272"/>
                  </a:cubicBezTo>
                  <a:cubicBezTo>
                    <a:pt x="346" y="271"/>
                    <a:pt x="347" y="267"/>
                    <a:pt x="347" y="264"/>
                  </a:cubicBezTo>
                  <a:cubicBezTo>
                    <a:pt x="348" y="262"/>
                    <a:pt x="346" y="259"/>
                    <a:pt x="344" y="258"/>
                  </a:cubicBezTo>
                  <a:cubicBezTo>
                    <a:pt x="343" y="257"/>
                    <a:pt x="339" y="252"/>
                    <a:pt x="337" y="251"/>
                  </a:cubicBezTo>
                  <a:cubicBezTo>
                    <a:pt x="334" y="251"/>
                    <a:pt x="333" y="248"/>
                    <a:pt x="331" y="245"/>
                  </a:cubicBezTo>
                  <a:cubicBezTo>
                    <a:pt x="330" y="241"/>
                    <a:pt x="332" y="240"/>
                    <a:pt x="334" y="240"/>
                  </a:cubicBezTo>
                  <a:cubicBezTo>
                    <a:pt x="334" y="239"/>
                    <a:pt x="336" y="237"/>
                    <a:pt x="340" y="233"/>
                  </a:cubicBezTo>
                  <a:cubicBezTo>
                    <a:pt x="344" y="229"/>
                    <a:pt x="342" y="227"/>
                    <a:pt x="343" y="225"/>
                  </a:cubicBezTo>
                  <a:cubicBezTo>
                    <a:pt x="345" y="223"/>
                    <a:pt x="349" y="222"/>
                    <a:pt x="353" y="222"/>
                  </a:cubicBezTo>
                  <a:cubicBezTo>
                    <a:pt x="357" y="220"/>
                    <a:pt x="353" y="219"/>
                    <a:pt x="354" y="218"/>
                  </a:cubicBezTo>
                  <a:cubicBezTo>
                    <a:pt x="355" y="217"/>
                    <a:pt x="358" y="215"/>
                    <a:pt x="361" y="213"/>
                  </a:cubicBezTo>
                  <a:cubicBezTo>
                    <a:pt x="364" y="210"/>
                    <a:pt x="361" y="208"/>
                    <a:pt x="361" y="208"/>
                  </a:cubicBezTo>
                  <a:cubicBezTo>
                    <a:pt x="361" y="208"/>
                    <a:pt x="365" y="206"/>
                    <a:pt x="366" y="205"/>
                  </a:cubicBezTo>
                  <a:cubicBezTo>
                    <a:pt x="367" y="205"/>
                    <a:pt x="367" y="202"/>
                    <a:pt x="366" y="201"/>
                  </a:cubicBezTo>
                  <a:cubicBezTo>
                    <a:pt x="366" y="200"/>
                    <a:pt x="365" y="195"/>
                    <a:pt x="365" y="195"/>
                  </a:cubicBezTo>
                  <a:cubicBezTo>
                    <a:pt x="365" y="195"/>
                    <a:pt x="364" y="190"/>
                    <a:pt x="367" y="189"/>
                  </a:cubicBezTo>
                  <a:cubicBezTo>
                    <a:pt x="369" y="187"/>
                    <a:pt x="367" y="185"/>
                    <a:pt x="368" y="185"/>
                  </a:cubicBezTo>
                  <a:cubicBezTo>
                    <a:pt x="369" y="184"/>
                    <a:pt x="373" y="182"/>
                    <a:pt x="375" y="182"/>
                  </a:cubicBezTo>
                  <a:cubicBezTo>
                    <a:pt x="375" y="181"/>
                    <a:pt x="379" y="179"/>
                    <a:pt x="379" y="177"/>
                  </a:cubicBezTo>
                  <a:cubicBezTo>
                    <a:pt x="379" y="175"/>
                    <a:pt x="378" y="172"/>
                    <a:pt x="379" y="171"/>
                  </a:cubicBezTo>
                  <a:cubicBezTo>
                    <a:pt x="381" y="170"/>
                    <a:pt x="381" y="167"/>
                    <a:pt x="381" y="164"/>
                  </a:cubicBezTo>
                  <a:cubicBezTo>
                    <a:pt x="381" y="162"/>
                    <a:pt x="382" y="161"/>
                    <a:pt x="383" y="160"/>
                  </a:cubicBezTo>
                  <a:cubicBezTo>
                    <a:pt x="384" y="160"/>
                    <a:pt x="390" y="161"/>
                    <a:pt x="391" y="160"/>
                  </a:cubicBezTo>
                  <a:cubicBezTo>
                    <a:pt x="393" y="159"/>
                    <a:pt x="390" y="157"/>
                    <a:pt x="390" y="155"/>
                  </a:cubicBezTo>
                  <a:cubicBezTo>
                    <a:pt x="391" y="153"/>
                    <a:pt x="391" y="154"/>
                    <a:pt x="394" y="152"/>
                  </a:cubicBezTo>
                  <a:cubicBezTo>
                    <a:pt x="397" y="151"/>
                    <a:pt x="398" y="153"/>
                    <a:pt x="398" y="153"/>
                  </a:cubicBezTo>
                  <a:close/>
                  <a:moveTo>
                    <a:pt x="274" y="42"/>
                  </a:moveTo>
                  <a:cubicBezTo>
                    <a:pt x="279" y="40"/>
                    <a:pt x="287" y="41"/>
                    <a:pt x="295" y="43"/>
                  </a:cubicBezTo>
                  <a:cubicBezTo>
                    <a:pt x="331" y="55"/>
                    <a:pt x="363" y="76"/>
                    <a:pt x="387" y="105"/>
                  </a:cubicBezTo>
                  <a:cubicBezTo>
                    <a:pt x="388" y="106"/>
                    <a:pt x="388" y="108"/>
                    <a:pt x="388" y="108"/>
                  </a:cubicBezTo>
                  <a:cubicBezTo>
                    <a:pt x="389" y="109"/>
                    <a:pt x="390" y="111"/>
                    <a:pt x="390" y="112"/>
                  </a:cubicBezTo>
                  <a:cubicBezTo>
                    <a:pt x="391" y="113"/>
                    <a:pt x="392" y="115"/>
                    <a:pt x="393" y="117"/>
                  </a:cubicBezTo>
                  <a:cubicBezTo>
                    <a:pt x="393" y="118"/>
                    <a:pt x="392" y="118"/>
                    <a:pt x="391" y="118"/>
                  </a:cubicBezTo>
                  <a:cubicBezTo>
                    <a:pt x="390" y="118"/>
                    <a:pt x="390" y="119"/>
                    <a:pt x="388" y="121"/>
                  </a:cubicBezTo>
                  <a:cubicBezTo>
                    <a:pt x="388" y="123"/>
                    <a:pt x="388" y="121"/>
                    <a:pt x="388" y="122"/>
                  </a:cubicBezTo>
                  <a:cubicBezTo>
                    <a:pt x="387" y="122"/>
                    <a:pt x="386" y="124"/>
                    <a:pt x="386" y="125"/>
                  </a:cubicBezTo>
                  <a:cubicBezTo>
                    <a:pt x="385" y="126"/>
                    <a:pt x="387" y="127"/>
                    <a:pt x="388" y="129"/>
                  </a:cubicBezTo>
                  <a:cubicBezTo>
                    <a:pt x="388" y="131"/>
                    <a:pt x="388" y="129"/>
                    <a:pt x="387" y="131"/>
                  </a:cubicBezTo>
                  <a:cubicBezTo>
                    <a:pt x="386" y="132"/>
                    <a:pt x="385" y="132"/>
                    <a:pt x="384" y="133"/>
                  </a:cubicBezTo>
                  <a:cubicBezTo>
                    <a:pt x="384" y="134"/>
                    <a:pt x="381" y="132"/>
                    <a:pt x="380" y="134"/>
                  </a:cubicBezTo>
                  <a:cubicBezTo>
                    <a:pt x="378" y="134"/>
                    <a:pt x="379" y="135"/>
                    <a:pt x="379" y="137"/>
                  </a:cubicBezTo>
                  <a:cubicBezTo>
                    <a:pt x="378" y="138"/>
                    <a:pt x="379" y="138"/>
                    <a:pt x="378" y="139"/>
                  </a:cubicBezTo>
                  <a:cubicBezTo>
                    <a:pt x="378" y="140"/>
                    <a:pt x="376" y="138"/>
                    <a:pt x="375" y="137"/>
                  </a:cubicBezTo>
                  <a:cubicBezTo>
                    <a:pt x="375" y="137"/>
                    <a:pt x="373" y="135"/>
                    <a:pt x="373" y="135"/>
                  </a:cubicBezTo>
                  <a:cubicBezTo>
                    <a:pt x="375" y="133"/>
                    <a:pt x="375" y="133"/>
                    <a:pt x="375" y="133"/>
                  </a:cubicBezTo>
                  <a:cubicBezTo>
                    <a:pt x="378" y="130"/>
                    <a:pt x="378" y="130"/>
                    <a:pt x="378" y="130"/>
                  </a:cubicBezTo>
                  <a:cubicBezTo>
                    <a:pt x="381" y="128"/>
                    <a:pt x="381" y="128"/>
                    <a:pt x="381" y="128"/>
                  </a:cubicBezTo>
                  <a:cubicBezTo>
                    <a:pt x="381" y="128"/>
                    <a:pt x="383" y="127"/>
                    <a:pt x="385" y="126"/>
                  </a:cubicBezTo>
                  <a:cubicBezTo>
                    <a:pt x="386" y="126"/>
                    <a:pt x="384" y="123"/>
                    <a:pt x="384" y="122"/>
                  </a:cubicBezTo>
                  <a:cubicBezTo>
                    <a:pt x="383" y="122"/>
                    <a:pt x="382" y="118"/>
                    <a:pt x="382" y="118"/>
                  </a:cubicBezTo>
                  <a:cubicBezTo>
                    <a:pt x="382" y="118"/>
                    <a:pt x="384" y="116"/>
                    <a:pt x="385" y="116"/>
                  </a:cubicBezTo>
                  <a:cubicBezTo>
                    <a:pt x="386" y="116"/>
                    <a:pt x="387" y="114"/>
                    <a:pt x="387" y="113"/>
                  </a:cubicBezTo>
                  <a:cubicBezTo>
                    <a:pt x="387" y="112"/>
                    <a:pt x="385" y="110"/>
                    <a:pt x="384" y="109"/>
                  </a:cubicBezTo>
                  <a:cubicBezTo>
                    <a:pt x="382" y="109"/>
                    <a:pt x="378" y="109"/>
                    <a:pt x="377" y="109"/>
                  </a:cubicBezTo>
                  <a:cubicBezTo>
                    <a:pt x="376" y="109"/>
                    <a:pt x="375" y="108"/>
                    <a:pt x="373" y="107"/>
                  </a:cubicBezTo>
                  <a:cubicBezTo>
                    <a:pt x="372" y="107"/>
                    <a:pt x="370" y="105"/>
                    <a:pt x="370" y="103"/>
                  </a:cubicBezTo>
                  <a:cubicBezTo>
                    <a:pt x="369" y="101"/>
                    <a:pt x="367" y="99"/>
                    <a:pt x="366" y="98"/>
                  </a:cubicBezTo>
                  <a:cubicBezTo>
                    <a:pt x="366" y="97"/>
                    <a:pt x="365" y="94"/>
                    <a:pt x="364" y="93"/>
                  </a:cubicBezTo>
                  <a:cubicBezTo>
                    <a:pt x="363" y="91"/>
                    <a:pt x="360" y="90"/>
                    <a:pt x="359" y="90"/>
                  </a:cubicBezTo>
                  <a:cubicBezTo>
                    <a:pt x="358" y="90"/>
                    <a:pt x="352" y="87"/>
                    <a:pt x="351" y="85"/>
                  </a:cubicBezTo>
                  <a:cubicBezTo>
                    <a:pt x="348" y="84"/>
                    <a:pt x="345" y="83"/>
                    <a:pt x="345" y="83"/>
                  </a:cubicBezTo>
                  <a:cubicBezTo>
                    <a:pt x="343" y="80"/>
                    <a:pt x="343" y="80"/>
                    <a:pt x="343" y="80"/>
                  </a:cubicBezTo>
                  <a:cubicBezTo>
                    <a:pt x="343" y="80"/>
                    <a:pt x="342" y="79"/>
                    <a:pt x="338" y="79"/>
                  </a:cubicBezTo>
                  <a:cubicBezTo>
                    <a:pt x="335" y="79"/>
                    <a:pt x="333" y="78"/>
                    <a:pt x="333" y="78"/>
                  </a:cubicBezTo>
                  <a:cubicBezTo>
                    <a:pt x="333" y="78"/>
                    <a:pt x="331" y="75"/>
                    <a:pt x="331" y="74"/>
                  </a:cubicBezTo>
                  <a:cubicBezTo>
                    <a:pt x="331" y="73"/>
                    <a:pt x="329" y="73"/>
                    <a:pt x="329" y="73"/>
                  </a:cubicBezTo>
                  <a:cubicBezTo>
                    <a:pt x="329" y="73"/>
                    <a:pt x="323" y="71"/>
                    <a:pt x="323" y="71"/>
                  </a:cubicBezTo>
                  <a:cubicBezTo>
                    <a:pt x="322" y="70"/>
                    <a:pt x="322" y="70"/>
                    <a:pt x="320" y="70"/>
                  </a:cubicBezTo>
                  <a:cubicBezTo>
                    <a:pt x="319" y="70"/>
                    <a:pt x="317" y="71"/>
                    <a:pt x="316" y="71"/>
                  </a:cubicBezTo>
                  <a:cubicBezTo>
                    <a:pt x="315" y="73"/>
                    <a:pt x="313" y="73"/>
                    <a:pt x="311" y="74"/>
                  </a:cubicBezTo>
                  <a:cubicBezTo>
                    <a:pt x="308" y="76"/>
                    <a:pt x="307" y="75"/>
                    <a:pt x="307" y="75"/>
                  </a:cubicBezTo>
                  <a:cubicBezTo>
                    <a:pt x="307" y="75"/>
                    <a:pt x="305" y="73"/>
                    <a:pt x="305" y="71"/>
                  </a:cubicBezTo>
                  <a:cubicBezTo>
                    <a:pt x="305" y="70"/>
                    <a:pt x="305" y="69"/>
                    <a:pt x="305" y="69"/>
                  </a:cubicBezTo>
                  <a:cubicBezTo>
                    <a:pt x="305" y="69"/>
                    <a:pt x="307" y="67"/>
                    <a:pt x="307" y="67"/>
                  </a:cubicBezTo>
                  <a:cubicBezTo>
                    <a:pt x="308" y="67"/>
                    <a:pt x="305" y="63"/>
                    <a:pt x="305" y="63"/>
                  </a:cubicBezTo>
                  <a:cubicBezTo>
                    <a:pt x="301" y="62"/>
                    <a:pt x="301" y="62"/>
                    <a:pt x="301" y="62"/>
                  </a:cubicBezTo>
                  <a:cubicBezTo>
                    <a:pt x="301" y="62"/>
                    <a:pt x="297" y="60"/>
                    <a:pt x="295" y="60"/>
                  </a:cubicBezTo>
                  <a:cubicBezTo>
                    <a:pt x="293" y="60"/>
                    <a:pt x="293" y="62"/>
                    <a:pt x="293" y="64"/>
                  </a:cubicBezTo>
                  <a:cubicBezTo>
                    <a:pt x="291" y="64"/>
                    <a:pt x="292" y="65"/>
                    <a:pt x="292" y="65"/>
                  </a:cubicBezTo>
                  <a:cubicBezTo>
                    <a:pt x="297" y="67"/>
                    <a:pt x="297" y="67"/>
                    <a:pt x="297" y="67"/>
                  </a:cubicBezTo>
                  <a:cubicBezTo>
                    <a:pt x="297" y="67"/>
                    <a:pt x="297" y="70"/>
                    <a:pt x="296" y="71"/>
                  </a:cubicBezTo>
                  <a:cubicBezTo>
                    <a:pt x="294" y="71"/>
                    <a:pt x="291" y="72"/>
                    <a:pt x="291" y="72"/>
                  </a:cubicBezTo>
                  <a:cubicBezTo>
                    <a:pt x="287" y="71"/>
                    <a:pt x="287" y="71"/>
                    <a:pt x="287" y="71"/>
                  </a:cubicBezTo>
                  <a:cubicBezTo>
                    <a:pt x="285" y="69"/>
                    <a:pt x="285" y="69"/>
                    <a:pt x="285" y="69"/>
                  </a:cubicBezTo>
                  <a:cubicBezTo>
                    <a:pt x="285" y="65"/>
                    <a:pt x="285" y="65"/>
                    <a:pt x="285" y="65"/>
                  </a:cubicBezTo>
                  <a:cubicBezTo>
                    <a:pt x="285" y="65"/>
                    <a:pt x="285" y="62"/>
                    <a:pt x="284" y="61"/>
                  </a:cubicBezTo>
                  <a:cubicBezTo>
                    <a:pt x="284" y="59"/>
                    <a:pt x="283" y="59"/>
                    <a:pt x="282" y="59"/>
                  </a:cubicBezTo>
                  <a:cubicBezTo>
                    <a:pt x="281" y="58"/>
                    <a:pt x="279" y="58"/>
                    <a:pt x="279" y="58"/>
                  </a:cubicBezTo>
                  <a:cubicBezTo>
                    <a:pt x="278" y="56"/>
                    <a:pt x="278" y="56"/>
                    <a:pt x="278" y="56"/>
                  </a:cubicBezTo>
                  <a:cubicBezTo>
                    <a:pt x="278" y="56"/>
                    <a:pt x="277" y="53"/>
                    <a:pt x="276" y="52"/>
                  </a:cubicBezTo>
                  <a:cubicBezTo>
                    <a:pt x="276" y="51"/>
                    <a:pt x="272" y="48"/>
                    <a:pt x="272" y="47"/>
                  </a:cubicBezTo>
                  <a:cubicBezTo>
                    <a:pt x="271" y="47"/>
                    <a:pt x="270" y="46"/>
                    <a:pt x="270" y="46"/>
                  </a:cubicBezTo>
                  <a:cubicBezTo>
                    <a:pt x="274" y="42"/>
                    <a:pt x="274" y="42"/>
                    <a:pt x="274" y="42"/>
                  </a:cubicBezTo>
                  <a:close/>
                  <a:moveTo>
                    <a:pt x="264" y="421"/>
                  </a:moveTo>
                  <a:cubicBezTo>
                    <a:pt x="266" y="423"/>
                    <a:pt x="266" y="423"/>
                    <a:pt x="269" y="427"/>
                  </a:cubicBezTo>
                  <a:cubicBezTo>
                    <a:pt x="272" y="430"/>
                    <a:pt x="278" y="421"/>
                    <a:pt x="281" y="420"/>
                  </a:cubicBezTo>
                  <a:cubicBezTo>
                    <a:pt x="284" y="419"/>
                    <a:pt x="286" y="419"/>
                    <a:pt x="288" y="416"/>
                  </a:cubicBezTo>
                  <a:cubicBezTo>
                    <a:pt x="291" y="414"/>
                    <a:pt x="287" y="414"/>
                    <a:pt x="287" y="414"/>
                  </a:cubicBezTo>
                  <a:cubicBezTo>
                    <a:pt x="279" y="411"/>
                    <a:pt x="279" y="411"/>
                    <a:pt x="279" y="411"/>
                  </a:cubicBezTo>
                  <a:cubicBezTo>
                    <a:pt x="270" y="409"/>
                    <a:pt x="270" y="409"/>
                    <a:pt x="270" y="409"/>
                  </a:cubicBezTo>
                  <a:cubicBezTo>
                    <a:pt x="270" y="409"/>
                    <a:pt x="270" y="405"/>
                    <a:pt x="273" y="404"/>
                  </a:cubicBezTo>
                  <a:cubicBezTo>
                    <a:pt x="275" y="403"/>
                    <a:pt x="276" y="405"/>
                    <a:pt x="278" y="406"/>
                  </a:cubicBezTo>
                  <a:cubicBezTo>
                    <a:pt x="279" y="407"/>
                    <a:pt x="293" y="402"/>
                    <a:pt x="293" y="402"/>
                  </a:cubicBezTo>
                  <a:cubicBezTo>
                    <a:pt x="293" y="402"/>
                    <a:pt x="301" y="403"/>
                    <a:pt x="305" y="400"/>
                  </a:cubicBezTo>
                  <a:cubicBezTo>
                    <a:pt x="308" y="397"/>
                    <a:pt x="305" y="400"/>
                    <a:pt x="305" y="395"/>
                  </a:cubicBezTo>
                  <a:cubicBezTo>
                    <a:pt x="306" y="390"/>
                    <a:pt x="312" y="396"/>
                    <a:pt x="316" y="397"/>
                  </a:cubicBezTo>
                  <a:cubicBezTo>
                    <a:pt x="319" y="397"/>
                    <a:pt x="319" y="396"/>
                    <a:pt x="328" y="395"/>
                  </a:cubicBezTo>
                  <a:cubicBezTo>
                    <a:pt x="337" y="394"/>
                    <a:pt x="334" y="394"/>
                    <a:pt x="334" y="394"/>
                  </a:cubicBezTo>
                  <a:cubicBezTo>
                    <a:pt x="334" y="391"/>
                    <a:pt x="334" y="391"/>
                    <a:pt x="334" y="391"/>
                  </a:cubicBezTo>
                  <a:cubicBezTo>
                    <a:pt x="334" y="391"/>
                    <a:pt x="338" y="392"/>
                    <a:pt x="341" y="394"/>
                  </a:cubicBezTo>
                  <a:cubicBezTo>
                    <a:pt x="344" y="395"/>
                    <a:pt x="347" y="394"/>
                    <a:pt x="349" y="393"/>
                  </a:cubicBezTo>
                  <a:cubicBezTo>
                    <a:pt x="351" y="392"/>
                    <a:pt x="352" y="401"/>
                    <a:pt x="352" y="401"/>
                  </a:cubicBezTo>
                  <a:cubicBezTo>
                    <a:pt x="352" y="402"/>
                    <a:pt x="352" y="403"/>
                    <a:pt x="351" y="404"/>
                  </a:cubicBezTo>
                  <a:cubicBezTo>
                    <a:pt x="332" y="417"/>
                    <a:pt x="312" y="427"/>
                    <a:pt x="288" y="434"/>
                  </a:cubicBezTo>
                  <a:cubicBezTo>
                    <a:pt x="260" y="442"/>
                    <a:pt x="232" y="443"/>
                    <a:pt x="205" y="439"/>
                  </a:cubicBezTo>
                  <a:cubicBezTo>
                    <a:pt x="207" y="438"/>
                    <a:pt x="209" y="438"/>
                    <a:pt x="211" y="438"/>
                  </a:cubicBezTo>
                  <a:cubicBezTo>
                    <a:pt x="212" y="439"/>
                    <a:pt x="218" y="432"/>
                    <a:pt x="219" y="431"/>
                  </a:cubicBezTo>
                  <a:cubicBezTo>
                    <a:pt x="220" y="430"/>
                    <a:pt x="223" y="429"/>
                    <a:pt x="225" y="429"/>
                  </a:cubicBezTo>
                  <a:cubicBezTo>
                    <a:pt x="226" y="427"/>
                    <a:pt x="231" y="428"/>
                    <a:pt x="234" y="427"/>
                  </a:cubicBezTo>
                  <a:cubicBezTo>
                    <a:pt x="237" y="427"/>
                    <a:pt x="238" y="427"/>
                    <a:pt x="242" y="429"/>
                  </a:cubicBezTo>
                  <a:cubicBezTo>
                    <a:pt x="246" y="432"/>
                    <a:pt x="246" y="427"/>
                    <a:pt x="248" y="427"/>
                  </a:cubicBezTo>
                  <a:cubicBezTo>
                    <a:pt x="250" y="426"/>
                    <a:pt x="256" y="425"/>
                    <a:pt x="256" y="425"/>
                  </a:cubicBezTo>
                  <a:cubicBezTo>
                    <a:pt x="252" y="420"/>
                    <a:pt x="252" y="420"/>
                    <a:pt x="252" y="420"/>
                  </a:cubicBezTo>
                  <a:cubicBezTo>
                    <a:pt x="252" y="420"/>
                    <a:pt x="255" y="418"/>
                    <a:pt x="258" y="417"/>
                  </a:cubicBezTo>
                  <a:cubicBezTo>
                    <a:pt x="261" y="416"/>
                    <a:pt x="261" y="419"/>
                    <a:pt x="264" y="421"/>
                  </a:cubicBezTo>
                  <a:close/>
                  <a:moveTo>
                    <a:pt x="175" y="43"/>
                  </a:moveTo>
                  <a:cubicBezTo>
                    <a:pt x="174" y="43"/>
                    <a:pt x="174" y="43"/>
                    <a:pt x="174" y="43"/>
                  </a:cubicBezTo>
                  <a:cubicBezTo>
                    <a:pt x="174" y="43"/>
                    <a:pt x="177" y="46"/>
                    <a:pt x="178" y="47"/>
                  </a:cubicBezTo>
                  <a:cubicBezTo>
                    <a:pt x="180" y="48"/>
                    <a:pt x="177" y="48"/>
                    <a:pt x="177" y="48"/>
                  </a:cubicBezTo>
                  <a:cubicBezTo>
                    <a:pt x="177" y="48"/>
                    <a:pt x="170" y="55"/>
                    <a:pt x="170" y="56"/>
                  </a:cubicBezTo>
                  <a:cubicBezTo>
                    <a:pt x="170" y="58"/>
                    <a:pt x="174" y="58"/>
                    <a:pt x="181" y="55"/>
                  </a:cubicBezTo>
                  <a:cubicBezTo>
                    <a:pt x="188" y="53"/>
                    <a:pt x="185" y="55"/>
                    <a:pt x="193" y="48"/>
                  </a:cubicBezTo>
                  <a:cubicBezTo>
                    <a:pt x="201" y="41"/>
                    <a:pt x="203" y="53"/>
                    <a:pt x="208" y="55"/>
                  </a:cubicBezTo>
                  <a:cubicBezTo>
                    <a:pt x="213" y="58"/>
                    <a:pt x="214" y="58"/>
                    <a:pt x="217" y="63"/>
                  </a:cubicBezTo>
                  <a:cubicBezTo>
                    <a:pt x="222" y="68"/>
                    <a:pt x="217" y="63"/>
                    <a:pt x="212" y="69"/>
                  </a:cubicBezTo>
                  <a:cubicBezTo>
                    <a:pt x="208" y="74"/>
                    <a:pt x="211" y="70"/>
                    <a:pt x="207" y="71"/>
                  </a:cubicBezTo>
                  <a:cubicBezTo>
                    <a:pt x="203" y="71"/>
                    <a:pt x="195" y="71"/>
                    <a:pt x="192" y="72"/>
                  </a:cubicBezTo>
                  <a:cubicBezTo>
                    <a:pt x="189" y="72"/>
                    <a:pt x="188" y="73"/>
                    <a:pt x="191" y="82"/>
                  </a:cubicBezTo>
                  <a:cubicBezTo>
                    <a:pt x="193" y="91"/>
                    <a:pt x="191" y="82"/>
                    <a:pt x="179" y="93"/>
                  </a:cubicBezTo>
                  <a:cubicBezTo>
                    <a:pt x="167" y="103"/>
                    <a:pt x="183" y="99"/>
                    <a:pt x="173" y="103"/>
                  </a:cubicBezTo>
                  <a:cubicBezTo>
                    <a:pt x="164" y="109"/>
                    <a:pt x="176" y="106"/>
                    <a:pt x="184" y="107"/>
                  </a:cubicBezTo>
                  <a:cubicBezTo>
                    <a:pt x="193" y="108"/>
                    <a:pt x="188" y="106"/>
                    <a:pt x="196" y="111"/>
                  </a:cubicBezTo>
                  <a:cubicBezTo>
                    <a:pt x="202" y="116"/>
                    <a:pt x="196" y="115"/>
                    <a:pt x="193" y="117"/>
                  </a:cubicBezTo>
                  <a:cubicBezTo>
                    <a:pt x="191" y="119"/>
                    <a:pt x="185" y="119"/>
                    <a:pt x="183" y="118"/>
                  </a:cubicBezTo>
                  <a:cubicBezTo>
                    <a:pt x="180" y="117"/>
                    <a:pt x="178" y="118"/>
                    <a:pt x="178" y="118"/>
                  </a:cubicBezTo>
                  <a:cubicBezTo>
                    <a:pt x="178" y="118"/>
                    <a:pt x="171" y="114"/>
                    <a:pt x="167" y="119"/>
                  </a:cubicBezTo>
                  <a:cubicBezTo>
                    <a:pt x="162" y="124"/>
                    <a:pt x="167" y="119"/>
                    <a:pt x="165" y="119"/>
                  </a:cubicBezTo>
                  <a:cubicBezTo>
                    <a:pt x="163" y="117"/>
                    <a:pt x="161" y="119"/>
                    <a:pt x="158" y="117"/>
                  </a:cubicBezTo>
                  <a:cubicBezTo>
                    <a:pt x="156" y="116"/>
                    <a:pt x="150" y="115"/>
                    <a:pt x="138" y="125"/>
                  </a:cubicBezTo>
                  <a:cubicBezTo>
                    <a:pt x="126" y="134"/>
                    <a:pt x="139" y="129"/>
                    <a:pt x="134" y="134"/>
                  </a:cubicBezTo>
                  <a:cubicBezTo>
                    <a:pt x="128" y="138"/>
                    <a:pt x="132" y="136"/>
                    <a:pt x="130" y="132"/>
                  </a:cubicBezTo>
                  <a:cubicBezTo>
                    <a:pt x="129" y="129"/>
                    <a:pt x="127" y="123"/>
                    <a:pt x="125" y="123"/>
                  </a:cubicBezTo>
                  <a:cubicBezTo>
                    <a:pt x="123" y="123"/>
                    <a:pt x="122" y="125"/>
                    <a:pt x="120" y="127"/>
                  </a:cubicBezTo>
                  <a:cubicBezTo>
                    <a:pt x="117" y="130"/>
                    <a:pt x="108" y="117"/>
                    <a:pt x="103" y="122"/>
                  </a:cubicBezTo>
                  <a:cubicBezTo>
                    <a:pt x="97" y="126"/>
                    <a:pt x="101" y="123"/>
                    <a:pt x="96" y="129"/>
                  </a:cubicBezTo>
                  <a:cubicBezTo>
                    <a:pt x="91" y="135"/>
                    <a:pt x="98" y="135"/>
                    <a:pt x="102" y="138"/>
                  </a:cubicBezTo>
                  <a:cubicBezTo>
                    <a:pt x="106" y="140"/>
                    <a:pt x="103" y="135"/>
                    <a:pt x="108" y="132"/>
                  </a:cubicBezTo>
                  <a:cubicBezTo>
                    <a:pt x="113" y="129"/>
                    <a:pt x="111" y="133"/>
                    <a:pt x="120" y="138"/>
                  </a:cubicBezTo>
                  <a:cubicBezTo>
                    <a:pt x="130" y="143"/>
                    <a:pt x="120" y="138"/>
                    <a:pt x="120" y="143"/>
                  </a:cubicBezTo>
                  <a:cubicBezTo>
                    <a:pt x="120" y="147"/>
                    <a:pt x="114" y="143"/>
                    <a:pt x="110" y="146"/>
                  </a:cubicBezTo>
                  <a:cubicBezTo>
                    <a:pt x="106" y="148"/>
                    <a:pt x="108" y="148"/>
                    <a:pt x="102" y="150"/>
                  </a:cubicBezTo>
                  <a:cubicBezTo>
                    <a:pt x="97" y="153"/>
                    <a:pt x="102" y="150"/>
                    <a:pt x="102" y="154"/>
                  </a:cubicBezTo>
                  <a:cubicBezTo>
                    <a:pt x="102" y="158"/>
                    <a:pt x="99" y="155"/>
                    <a:pt x="94" y="160"/>
                  </a:cubicBezTo>
                  <a:cubicBezTo>
                    <a:pt x="90" y="164"/>
                    <a:pt x="93" y="162"/>
                    <a:pt x="96" y="166"/>
                  </a:cubicBezTo>
                  <a:cubicBezTo>
                    <a:pt x="99" y="169"/>
                    <a:pt x="98" y="165"/>
                    <a:pt x="100" y="164"/>
                  </a:cubicBezTo>
                  <a:cubicBezTo>
                    <a:pt x="101" y="162"/>
                    <a:pt x="102" y="162"/>
                    <a:pt x="107" y="163"/>
                  </a:cubicBezTo>
                  <a:cubicBezTo>
                    <a:pt x="112" y="164"/>
                    <a:pt x="112" y="162"/>
                    <a:pt x="114" y="163"/>
                  </a:cubicBezTo>
                  <a:cubicBezTo>
                    <a:pt x="117" y="163"/>
                    <a:pt x="117" y="160"/>
                    <a:pt x="127" y="157"/>
                  </a:cubicBezTo>
                  <a:cubicBezTo>
                    <a:pt x="138" y="152"/>
                    <a:pt x="127" y="157"/>
                    <a:pt x="135" y="161"/>
                  </a:cubicBezTo>
                  <a:cubicBezTo>
                    <a:pt x="143" y="165"/>
                    <a:pt x="135" y="161"/>
                    <a:pt x="140" y="160"/>
                  </a:cubicBezTo>
                  <a:cubicBezTo>
                    <a:pt x="144" y="158"/>
                    <a:pt x="144" y="156"/>
                    <a:pt x="147" y="154"/>
                  </a:cubicBezTo>
                  <a:cubicBezTo>
                    <a:pt x="149" y="152"/>
                    <a:pt x="148" y="151"/>
                    <a:pt x="153" y="149"/>
                  </a:cubicBezTo>
                  <a:cubicBezTo>
                    <a:pt x="159" y="148"/>
                    <a:pt x="153" y="149"/>
                    <a:pt x="159" y="147"/>
                  </a:cubicBezTo>
                  <a:cubicBezTo>
                    <a:pt x="164" y="146"/>
                    <a:pt x="160" y="143"/>
                    <a:pt x="159" y="136"/>
                  </a:cubicBezTo>
                  <a:cubicBezTo>
                    <a:pt x="157" y="129"/>
                    <a:pt x="159" y="136"/>
                    <a:pt x="162" y="134"/>
                  </a:cubicBezTo>
                  <a:cubicBezTo>
                    <a:pt x="165" y="133"/>
                    <a:pt x="164" y="133"/>
                    <a:pt x="165" y="132"/>
                  </a:cubicBezTo>
                  <a:cubicBezTo>
                    <a:pt x="167" y="132"/>
                    <a:pt x="165" y="132"/>
                    <a:pt x="174" y="132"/>
                  </a:cubicBezTo>
                  <a:cubicBezTo>
                    <a:pt x="182" y="131"/>
                    <a:pt x="176" y="131"/>
                    <a:pt x="179" y="131"/>
                  </a:cubicBezTo>
                  <a:cubicBezTo>
                    <a:pt x="182" y="130"/>
                    <a:pt x="183" y="130"/>
                    <a:pt x="188" y="130"/>
                  </a:cubicBezTo>
                  <a:cubicBezTo>
                    <a:pt x="192" y="129"/>
                    <a:pt x="191" y="129"/>
                    <a:pt x="193" y="129"/>
                  </a:cubicBezTo>
                  <a:cubicBezTo>
                    <a:pt x="195" y="129"/>
                    <a:pt x="200" y="132"/>
                    <a:pt x="203" y="134"/>
                  </a:cubicBezTo>
                  <a:cubicBezTo>
                    <a:pt x="207" y="136"/>
                    <a:pt x="212" y="137"/>
                    <a:pt x="216" y="135"/>
                  </a:cubicBezTo>
                  <a:cubicBezTo>
                    <a:pt x="220" y="133"/>
                    <a:pt x="219" y="135"/>
                    <a:pt x="222" y="136"/>
                  </a:cubicBezTo>
                  <a:cubicBezTo>
                    <a:pt x="223" y="137"/>
                    <a:pt x="227" y="141"/>
                    <a:pt x="228" y="143"/>
                  </a:cubicBezTo>
                  <a:cubicBezTo>
                    <a:pt x="229" y="144"/>
                    <a:pt x="237" y="146"/>
                    <a:pt x="243" y="152"/>
                  </a:cubicBezTo>
                  <a:cubicBezTo>
                    <a:pt x="250" y="160"/>
                    <a:pt x="249" y="158"/>
                    <a:pt x="247" y="170"/>
                  </a:cubicBezTo>
                  <a:cubicBezTo>
                    <a:pt x="245" y="183"/>
                    <a:pt x="251" y="173"/>
                    <a:pt x="253" y="178"/>
                  </a:cubicBezTo>
                  <a:cubicBezTo>
                    <a:pt x="254" y="184"/>
                    <a:pt x="255" y="181"/>
                    <a:pt x="258" y="185"/>
                  </a:cubicBezTo>
                  <a:cubicBezTo>
                    <a:pt x="261" y="189"/>
                    <a:pt x="258" y="185"/>
                    <a:pt x="254" y="192"/>
                  </a:cubicBezTo>
                  <a:cubicBezTo>
                    <a:pt x="251" y="199"/>
                    <a:pt x="254" y="192"/>
                    <a:pt x="252" y="197"/>
                  </a:cubicBezTo>
                  <a:cubicBezTo>
                    <a:pt x="250" y="202"/>
                    <a:pt x="252" y="200"/>
                    <a:pt x="253" y="204"/>
                  </a:cubicBezTo>
                  <a:cubicBezTo>
                    <a:pt x="253" y="209"/>
                    <a:pt x="252" y="207"/>
                    <a:pt x="249" y="211"/>
                  </a:cubicBezTo>
                  <a:cubicBezTo>
                    <a:pt x="245" y="214"/>
                    <a:pt x="247" y="213"/>
                    <a:pt x="246" y="219"/>
                  </a:cubicBezTo>
                  <a:cubicBezTo>
                    <a:pt x="246" y="223"/>
                    <a:pt x="244" y="220"/>
                    <a:pt x="241" y="224"/>
                  </a:cubicBezTo>
                  <a:cubicBezTo>
                    <a:pt x="237" y="228"/>
                    <a:pt x="230" y="228"/>
                    <a:pt x="225" y="229"/>
                  </a:cubicBezTo>
                  <a:cubicBezTo>
                    <a:pt x="219" y="231"/>
                    <a:pt x="217" y="231"/>
                    <a:pt x="213" y="231"/>
                  </a:cubicBezTo>
                  <a:cubicBezTo>
                    <a:pt x="208" y="230"/>
                    <a:pt x="203" y="232"/>
                    <a:pt x="200" y="231"/>
                  </a:cubicBezTo>
                  <a:cubicBezTo>
                    <a:pt x="197" y="229"/>
                    <a:pt x="194" y="231"/>
                    <a:pt x="193" y="232"/>
                  </a:cubicBezTo>
                  <a:cubicBezTo>
                    <a:pt x="193" y="233"/>
                    <a:pt x="194" y="235"/>
                    <a:pt x="191" y="240"/>
                  </a:cubicBezTo>
                  <a:cubicBezTo>
                    <a:pt x="187" y="244"/>
                    <a:pt x="187" y="240"/>
                    <a:pt x="184" y="240"/>
                  </a:cubicBezTo>
                  <a:cubicBezTo>
                    <a:pt x="181" y="240"/>
                    <a:pt x="175" y="247"/>
                    <a:pt x="175" y="247"/>
                  </a:cubicBezTo>
                  <a:cubicBezTo>
                    <a:pt x="175" y="247"/>
                    <a:pt x="177" y="251"/>
                    <a:pt x="180" y="257"/>
                  </a:cubicBezTo>
                  <a:cubicBezTo>
                    <a:pt x="183" y="262"/>
                    <a:pt x="180" y="257"/>
                    <a:pt x="181" y="260"/>
                  </a:cubicBezTo>
                  <a:cubicBezTo>
                    <a:pt x="182" y="264"/>
                    <a:pt x="184" y="274"/>
                    <a:pt x="184" y="274"/>
                  </a:cubicBezTo>
                  <a:cubicBezTo>
                    <a:pt x="184" y="274"/>
                    <a:pt x="182" y="277"/>
                    <a:pt x="181" y="282"/>
                  </a:cubicBezTo>
                  <a:cubicBezTo>
                    <a:pt x="179" y="287"/>
                    <a:pt x="179" y="286"/>
                    <a:pt x="179" y="288"/>
                  </a:cubicBezTo>
                  <a:cubicBezTo>
                    <a:pt x="179" y="289"/>
                    <a:pt x="176" y="294"/>
                    <a:pt x="176" y="297"/>
                  </a:cubicBezTo>
                  <a:cubicBezTo>
                    <a:pt x="176" y="299"/>
                    <a:pt x="176" y="301"/>
                    <a:pt x="176" y="305"/>
                  </a:cubicBezTo>
                  <a:cubicBezTo>
                    <a:pt x="177" y="309"/>
                    <a:pt x="181" y="308"/>
                    <a:pt x="185" y="310"/>
                  </a:cubicBezTo>
                  <a:cubicBezTo>
                    <a:pt x="190" y="312"/>
                    <a:pt x="188" y="313"/>
                    <a:pt x="191" y="319"/>
                  </a:cubicBezTo>
                  <a:cubicBezTo>
                    <a:pt x="194" y="325"/>
                    <a:pt x="191" y="319"/>
                    <a:pt x="195" y="324"/>
                  </a:cubicBezTo>
                  <a:cubicBezTo>
                    <a:pt x="199" y="330"/>
                    <a:pt x="195" y="327"/>
                    <a:pt x="193" y="332"/>
                  </a:cubicBezTo>
                  <a:cubicBezTo>
                    <a:pt x="190" y="337"/>
                    <a:pt x="190" y="334"/>
                    <a:pt x="188" y="342"/>
                  </a:cubicBezTo>
                  <a:cubicBezTo>
                    <a:pt x="187" y="348"/>
                    <a:pt x="188" y="344"/>
                    <a:pt x="189" y="350"/>
                  </a:cubicBezTo>
                  <a:cubicBezTo>
                    <a:pt x="190" y="355"/>
                    <a:pt x="189" y="350"/>
                    <a:pt x="191" y="355"/>
                  </a:cubicBezTo>
                  <a:cubicBezTo>
                    <a:pt x="193" y="361"/>
                    <a:pt x="191" y="355"/>
                    <a:pt x="190" y="363"/>
                  </a:cubicBezTo>
                  <a:cubicBezTo>
                    <a:pt x="188" y="372"/>
                    <a:pt x="190" y="367"/>
                    <a:pt x="188" y="375"/>
                  </a:cubicBezTo>
                  <a:cubicBezTo>
                    <a:pt x="186" y="382"/>
                    <a:pt x="188" y="375"/>
                    <a:pt x="186" y="375"/>
                  </a:cubicBezTo>
                  <a:cubicBezTo>
                    <a:pt x="184" y="376"/>
                    <a:pt x="176" y="375"/>
                    <a:pt x="174" y="374"/>
                  </a:cubicBezTo>
                  <a:cubicBezTo>
                    <a:pt x="172" y="372"/>
                    <a:pt x="162" y="371"/>
                    <a:pt x="159" y="372"/>
                  </a:cubicBezTo>
                  <a:cubicBezTo>
                    <a:pt x="156" y="372"/>
                    <a:pt x="155" y="366"/>
                    <a:pt x="155" y="366"/>
                  </a:cubicBezTo>
                  <a:cubicBezTo>
                    <a:pt x="144" y="362"/>
                    <a:pt x="144" y="362"/>
                    <a:pt x="144" y="362"/>
                  </a:cubicBezTo>
                  <a:cubicBezTo>
                    <a:pt x="134" y="353"/>
                    <a:pt x="134" y="353"/>
                    <a:pt x="134" y="353"/>
                  </a:cubicBezTo>
                  <a:cubicBezTo>
                    <a:pt x="134" y="353"/>
                    <a:pt x="132" y="347"/>
                    <a:pt x="132" y="346"/>
                  </a:cubicBezTo>
                  <a:cubicBezTo>
                    <a:pt x="132" y="344"/>
                    <a:pt x="127" y="345"/>
                    <a:pt x="125" y="345"/>
                  </a:cubicBezTo>
                  <a:cubicBezTo>
                    <a:pt x="123" y="345"/>
                    <a:pt x="122" y="342"/>
                    <a:pt x="121" y="341"/>
                  </a:cubicBezTo>
                  <a:cubicBezTo>
                    <a:pt x="120" y="340"/>
                    <a:pt x="114" y="336"/>
                    <a:pt x="110" y="336"/>
                  </a:cubicBezTo>
                  <a:cubicBezTo>
                    <a:pt x="106" y="336"/>
                    <a:pt x="111" y="327"/>
                    <a:pt x="111" y="327"/>
                  </a:cubicBezTo>
                  <a:cubicBezTo>
                    <a:pt x="111" y="327"/>
                    <a:pt x="105" y="325"/>
                    <a:pt x="103" y="321"/>
                  </a:cubicBezTo>
                  <a:cubicBezTo>
                    <a:pt x="102" y="318"/>
                    <a:pt x="100" y="310"/>
                    <a:pt x="100" y="308"/>
                  </a:cubicBezTo>
                  <a:cubicBezTo>
                    <a:pt x="100" y="306"/>
                    <a:pt x="98" y="299"/>
                    <a:pt x="98" y="299"/>
                  </a:cubicBezTo>
                  <a:cubicBezTo>
                    <a:pt x="92" y="295"/>
                    <a:pt x="92" y="295"/>
                    <a:pt x="92" y="295"/>
                  </a:cubicBezTo>
                  <a:cubicBezTo>
                    <a:pt x="92" y="295"/>
                    <a:pt x="89" y="286"/>
                    <a:pt x="87" y="285"/>
                  </a:cubicBezTo>
                  <a:cubicBezTo>
                    <a:pt x="86" y="284"/>
                    <a:pt x="81" y="279"/>
                    <a:pt x="79" y="280"/>
                  </a:cubicBezTo>
                  <a:cubicBezTo>
                    <a:pt x="76" y="281"/>
                    <a:pt x="73" y="266"/>
                    <a:pt x="73" y="266"/>
                  </a:cubicBezTo>
                  <a:cubicBezTo>
                    <a:pt x="67" y="260"/>
                    <a:pt x="67" y="260"/>
                    <a:pt x="67" y="260"/>
                  </a:cubicBezTo>
                  <a:cubicBezTo>
                    <a:pt x="67" y="260"/>
                    <a:pt x="63" y="252"/>
                    <a:pt x="63" y="251"/>
                  </a:cubicBezTo>
                  <a:cubicBezTo>
                    <a:pt x="62" y="249"/>
                    <a:pt x="65" y="245"/>
                    <a:pt x="65" y="245"/>
                  </a:cubicBezTo>
                  <a:cubicBezTo>
                    <a:pt x="65" y="245"/>
                    <a:pt x="70" y="243"/>
                    <a:pt x="73" y="244"/>
                  </a:cubicBezTo>
                  <a:cubicBezTo>
                    <a:pt x="77" y="245"/>
                    <a:pt x="76" y="244"/>
                    <a:pt x="77" y="243"/>
                  </a:cubicBezTo>
                  <a:cubicBezTo>
                    <a:pt x="79" y="243"/>
                    <a:pt x="79" y="242"/>
                    <a:pt x="82" y="240"/>
                  </a:cubicBezTo>
                  <a:cubicBezTo>
                    <a:pt x="85" y="239"/>
                    <a:pt x="82" y="236"/>
                    <a:pt x="80" y="234"/>
                  </a:cubicBezTo>
                  <a:cubicBezTo>
                    <a:pt x="80" y="231"/>
                    <a:pt x="85" y="230"/>
                    <a:pt x="86" y="229"/>
                  </a:cubicBezTo>
                  <a:cubicBezTo>
                    <a:pt x="88" y="228"/>
                    <a:pt x="87" y="222"/>
                    <a:pt x="88" y="220"/>
                  </a:cubicBezTo>
                  <a:cubicBezTo>
                    <a:pt x="89" y="219"/>
                    <a:pt x="89" y="216"/>
                    <a:pt x="90" y="212"/>
                  </a:cubicBezTo>
                  <a:cubicBezTo>
                    <a:pt x="91" y="207"/>
                    <a:pt x="93" y="208"/>
                    <a:pt x="94" y="207"/>
                  </a:cubicBezTo>
                  <a:cubicBezTo>
                    <a:pt x="97" y="206"/>
                    <a:pt x="92" y="202"/>
                    <a:pt x="94" y="196"/>
                  </a:cubicBezTo>
                  <a:cubicBezTo>
                    <a:pt x="95" y="191"/>
                    <a:pt x="88" y="196"/>
                    <a:pt x="88" y="196"/>
                  </a:cubicBezTo>
                  <a:cubicBezTo>
                    <a:pt x="88" y="196"/>
                    <a:pt x="88" y="196"/>
                    <a:pt x="85" y="201"/>
                  </a:cubicBezTo>
                  <a:cubicBezTo>
                    <a:pt x="82" y="205"/>
                    <a:pt x="84" y="203"/>
                    <a:pt x="83" y="208"/>
                  </a:cubicBezTo>
                  <a:cubicBezTo>
                    <a:pt x="81" y="212"/>
                    <a:pt x="84" y="214"/>
                    <a:pt x="83" y="216"/>
                  </a:cubicBezTo>
                  <a:cubicBezTo>
                    <a:pt x="83" y="217"/>
                    <a:pt x="77" y="220"/>
                    <a:pt x="76" y="224"/>
                  </a:cubicBezTo>
                  <a:cubicBezTo>
                    <a:pt x="75" y="228"/>
                    <a:pt x="73" y="233"/>
                    <a:pt x="73" y="233"/>
                  </a:cubicBezTo>
                  <a:cubicBezTo>
                    <a:pt x="73" y="233"/>
                    <a:pt x="62" y="234"/>
                    <a:pt x="59" y="234"/>
                  </a:cubicBezTo>
                  <a:cubicBezTo>
                    <a:pt x="58" y="233"/>
                    <a:pt x="55" y="228"/>
                    <a:pt x="55" y="228"/>
                  </a:cubicBezTo>
                  <a:cubicBezTo>
                    <a:pt x="55" y="228"/>
                    <a:pt x="52" y="223"/>
                    <a:pt x="51" y="221"/>
                  </a:cubicBezTo>
                  <a:cubicBezTo>
                    <a:pt x="50" y="219"/>
                    <a:pt x="51" y="211"/>
                    <a:pt x="51" y="211"/>
                  </a:cubicBezTo>
                  <a:cubicBezTo>
                    <a:pt x="49" y="204"/>
                    <a:pt x="49" y="204"/>
                    <a:pt x="49" y="204"/>
                  </a:cubicBezTo>
                  <a:cubicBezTo>
                    <a:pt x="49" y="204"/>
                    <a:pt x="52" y="199"/>
                    <a:pt x="50" y="197"/>
                  </a:cubicBezTo>
                  <a:cubicBezTo>
                    <a:pt x="49" y="195"/>
                    <a:pt x="50" y="197"/>
                    <a:pt x="49" y="198"/>
                  </a:cubicBezTo>
                  <a:cubicBezTo>
                    <a:pt x="47" y="199"/>
                    <a:pt x="42" y="201"/>
                    <a:pt x="42" y="203"/>
                  </a:cubicBezTo>
                  <a:cubicBezTo>
                    <a:pt x="41" y="205"/>
                    <a:pt x="41" y="212"/>
                    <a:pt x="39" y="214"/>
                  </a:cubicBezTo>
                  <a:cubicBezTo>
                    <a:pt x="38" y="217"/>
                    <a:pt x="37" y="216"/>
                    <a:pt x="36" y="220"/>
                  </a:cubicBezTo>
                  <a:cubicBezTo>
                    <a:pt x="35" y="223"/>
                    <a:pt x="35" y="223"/>
                    <a:pt x="34" y="223"/>
                  </a:cubicBezTo>
                  <a:cubicBezTo>
                    <a:pt x="39" y="141"/>
                    <a:pt x="94" y="68"/>
                    <a:pt x="175"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50" name="Freeform 18"/>
            <p:cNvSpPr>
              <a:spLocks noEditPoints="1"/>
            </p:cNvSpPr>
            <p:nvPr userDrawn="1"/>
          </p:nvSpPr>
          <p:spPr bwMode="auto">
            <a:xfrm>
              <a:off x="4559300" y="4606926"/>
              <a:ext cx="1425575" cy="1390650"/>
            </a:xfrm>
            <a:custGeom>
              <a:avLst/>
              <a:gdLst>
                <a:gd name="T0" fmla="*/ 443 w 449"/>
                <a:gd name="T1" fmla="*/ 209 h 437"/>
                <a:gd name="T2" fmla="*/ 419 w 449"/>
                <a:gd name="T3" fmla="*/ 170 h 437"/>
                <a:gd name="T4" fmla="*/ 418 w 449"/>
                <a:gd name="T5" fmla="*/ 143 h 437"/>
                <a:gd name="T6" fmla="*/ 424 w 449"/>
                <a:gd name="T7" fmla="*/ 208 h 437"/>
                <a:gd name="T8" fmla="*/ 400 w 449"/>
                <a:gd name="T9" fmla="*/ 288 h 437"/>
                <a:gd name="T10" fmla="*/ 379 w 449"/>
                <a:gd name="T11" fmla="*/ 343 h 437"/>
                <a:gd name="T12" fmla="*/ 346 w 449"/>
                <a:gd name="T13" fmla="*/ 380 h 437"/>
                <a:gd name="T14" fmla="*/ 360 w 449"/>
                <a:gd name="T15" fmla="*/ 347 h 437"/>
                <a:gd name="T16" fmla="*/ 346 w 449"/>
                <a:gd name="T17" fmla="*/ 305 h 437"/>
                <a:gd name="T18" fmla="*/ 337 w 449"/>
                <a:gd name="T19" fmla="*/ 272 h 437"/>
                <a:gd name="T20" fmla="*/ 336 w 449"/>
                <a:gd name="T21" fmla="*/ 240 h 437"/>
                <a:gd name="T22" fmla="*/ 362 w 449"/>
                <a:gd name="T23" fmla="*/ 219 h 437"/>
                <a:gd name="T24" fmla="*/ 374 w 449"/>
                <a:gd name="T25" fmla="*/ 198 h 437"/>
                <a:gd name="T26" fmla="*/ 393 w 449"/>
                <a:gd name="T27" fmla="*/ 178 h 437"/>
                <a:gd name="T28" fmla="*/ 411 w 449"/>
                <a:gd name="T29" fmla="*/ 176 h 437"/>
                <a:gd name="T30" fmla="*/ 409 w 449"/>
                <a:gd name="T31" fmla="*/ 124 h 437"/>
                <a:gd name="T32" fmla="*/ 407 w 449"/>
                <a:gd name="T33" fmla="*/ 140 h 437"/>
                <a:gd name="T34" fmla="*/ 400 w 449"/>
                <a:gd name="T35" fmla="*/ 151 h 437"/>
                <a:gd name="T36" fmla="*/ 390 w 449"/>
                <a:gd name="T37" fmla="*/ 151 h 437"/>
                <a:gd name="T38" fmla="*/ 400 w 449"/>
                <a:gd name="T39" fmla="*/ 140 h 437"/>
                <a:gd name="T40" fmla="*/ 398 w 449"/>
                <a:gd name="T41" fmla="*/ 126 h 437"/>
                <a:gd name="T42" fmla="*/ 385 w 449"/>
                <a:gd name="T43" fmla="*/ 103 h 437"/>
                <a:gd name="T44" fmla="*/ 362 w 449"/>
                <a:gd name="T45" fmla="*/ 87 h 437"/>
                <a:gd name="T46" fmla="*/ 346 w 449"/>
                <a:gd name="T47" fmla="*/ 76 h 437"/>
                <a:gd name="T48" fmla="*/ 339 w 449"/>
                <a:gd name="T49" fmla="*/ 70 h 437"/>
                <a:gd name="T50" fmla="*/ 325 w 449"/>
                <a:gd name="T51" fmla="*/ 65 h 437"/>
                <a:gd name="T52" fmla="*/ 316 w 449"/>
                <a:gd name="T53" fmla="*/ 67 h 437"/>
                <a:gd name="T54" fmla="*/ 312 w 449"/>
                <a:gd name="T55" fmla="*/ 53 h 437"/>
                <a:gd name="T56" fmla="*/ 269 w 449"/>
                <a:gd name="T57" fmla="*/ 391 h 437"/>
                <a:gd name="T58" fmla="*/ 303 w 449"/>
                <a:gd name="T59" fmla="*/ 397 h 437"/>
                <a:gd name="T60" fmla="*/ 161 w 449"/>
                <a:gd name="T61" fmla="*/ 412 h 437"/>
                <a:gd name="T62" fmla="*/ 200 w 449"/>
                <a:gd name="T63" fmla="*/ 411 h 437"/>
                <a:gd name="T64" fmla="*/ 222 w 449"/>
                <a:gd name="T65" fmla="*/ 407 h 437"/>
                <a:gd name="T66" fmla="*/ 239 w 449"/>
                <a:gd name="T67" fmla="*/ 400 h 437"/>
                <a:gd name="T68" fmla="*/ 267 w 449"/>
                <a:gd name="T69" fmla="*/ 395 h 437"/>
                <a:gd name="T70" fmla="*/ 218 w 449"/>
                <a:gd name="T71" fmla="*/ 22 h 437"/>
                <a:gd name="T72" fmla="*/ 245 w 449"/>
                <a:gd name="T73" fmla="*/ 37 h 437"/>
                <a:gd name="T74" fmla="*/ 222 w 449"/>
                <a:gd name="T75" fmla="*/ 60 h 437"/>
                <a:gd name="T76" fmla="*/ 217 w 449"/>
                <a:gd name="T77" fmla="*/ 95 h 437"/>
                <a:gd name="T78" fmla="*/ 183 w 449"/>
                <a:gd name="T79" fmla="*/ 87 h 437"/>
                <a:gd name="T80" fmla="*/ 144 w 449"/>
                <a:gd name="T81" fmla="*/ 88 h 437"/>
                <a:gd name="T82" fmla="*/ 142 w 449"/>
                <a:gd name="T83" fmla="*/ 99 h 437"/>
                <a:gd name="T84" fmla="*/ 112 w 449"/>
                <a:gd name="T85" fmla="*/ 115 h 437"/>
                <a:gd name="T86" fmla="*/ 145 w 449"/>
                <a:gd name="T87" fmla="*/ 119 h 437"/>
                <a:gd name="T88" fmla="*/ 177 w 449"/>
                <a:gd name="T89" fmla="*/ 116 h 437"/>
                <a:gd name="T90" fmla="*/ 201 w 449"/>
                <a:gd name="T91" fmla="*/ 104 h 437"/>
                <a:gd name="T92" fmla="*/ 240 w 449"/>
                <a:gd name="T93" fmla="*/ 119 h 437"/>
                <a:gd name="T94" fmla="*/ 266 w 449"/>
                <a:gd name="T95" fmla="*/ 175 h 437"/>
                <a:gd name="T96" fmla="*/ 248 w 449"/>
                <a:gd name="T97" fmla="*/ 205 h 437"/>
                <a:gd name="T98" fmla="*/ 193 w 449"/>
                <a:gd name="T99" fmla="*/ 206 h 437"/>
                <a:gd name="T100" fmla="*/ 175 w 449"/>
                <a:gd name="T101" fmla="*/ 232 h 437"/>
                <a:gd name="T102" fmla="*/ 162 w 449"/>
                <a:gd name="T103" fmla="*/ 274 h 437"/>
                <a:gd name="T104" fmla="*/ 166 w 449"/>
                <a:gd name="T105" fmla="*/ 313 h 437"/>
                <a:gd name="T106" fmla="*/ 156 w 449"/>
                <a:gd name="T107" fmla="*/ 345 h 437"/>
                <a:gd name="T108" fmla="*/ 108 w 449"/>
                <a:gd name="T109" fmla="*/ 312 h 437"/>
                <a:gd name="T110" fmla="*/ 93 w 449"/>
                <a:gd name="T111" fmla="*/ 282 h 437"/>
                <a:gd name="T112" fmla="*/ 78 w 449"/>
                <a:gd name="T113" fmla="*/ 236 h 437"/>
                <a:gd name="T114" fmla="*/ 66 w 449"/>
                <a:gd name="T115" fmla="*/ 191 h 437"/>
                <a:gd name="T116" fmla="*/ 89 w 449"/>
                <a:gd name="T117" fmla="*/ 181 h 437"/>
                <a:gd name="T118" fmla="*/ 97 w 449"/>
                <a:gd name="T119" fmla="*/ 149 h 437"/>
                <a:gd name="T120" fmla="*/ 75 w 449"/>
                <a:gd name="T121" fmla="*/ 182 h 437"/>
                <a:gd name="T122" fmla="*/ 58 w 449"/>
                <a:gd name="T123" fmla="*/ 148 h 437"/>
                <a:gd name="T124" fmla="*/ 42 w 449"/>
                <a:gd name="T125" fmla="*/ 161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9" h="437">
                  <a:moveTo>
                    <a:pt x="67" y="89"/>
                  </a:moveTo>
                  <a:cubicBezTo>
                    <a:pt x="6" y="159"/>
                    <a:pt x="0" y="257"/>
                    <a:pt x="51" y="335"/>
                  </a:cubicBezTo>
                  <a:cubicBezTo>
                    <a:pt x="78" y="377"/>
                    <a:pt x="111" y="401"/>
                    <a:pt x="142" y="414"/>
                  </a:cubicBezTo>
                  <a:cubicBezTo>
                    <a:pt x="173" y="429"/>
                    <a:pt x="208" y="437"/>
                    <a:pt x="244" y="435"/>
                  </a:cubicBezTo>
                  <a:cubicBezTo>
                    <a:pt x="360" y="428"/>
                    <a:pt x="449" y="327"/>
                    <a:pt x="443" y="209"/>
                  </a:cubicBezTo>
                  <a:cubicBezTo>
                    <a:pt x="436" y="91"/>
                    <a:pt x="336" y="0"/>
                    <a:pt x="221" y="7"/>
                  </a:cubicBezTo>
                  <a:cubicBezTo>
                    <a:pt x="158" y="11"/>
                    <a:pt x="103" y="42"/>
                    <a:pt x="67" y="89"/>
                  </a:cubicBezTo>
                  <a:close/>
                  <a:moveTo>
                    <a:pt x="416" y="180"/>
                  </a:moveTo>
                  <a:cubicBezTo>
                    <a:pt x="416" y="179"/>
                    <a:pt x="416" y="179"/>
                    <a:pt x="417" y="178"/>
                  </a:cubicBezTo>
                  <a:cubicBezTo>
                    <a:pt x="418" y="177"/>
                    <a:pt x="419" y="172"/>
                    <a:pt x="419" y="170"/>
                  </a:cubicBezTo>
                  <a:cubicBezTo>
                    <a:pt x="418" y="168"/>
                    <a:pt x="417" y="166"/>
                    <a:pt x="416" y="164"/>
                  </a:cubicBezTo>
                  <a:cubicBezTo>
                    <a:pt x="416" y="163"/>
                    <a:pt x="417" y="161"/>
                    <a:pt x="416" y="156"/>
                  </a:cubicBezTo>
                  <a:cubicBezTo>
                    <a:pt x="416" y="151"/>
                    <a:pt x="416" y="151"/>
                    <a:pt x="416" y="150"/>
                  </a:cubicBezTo>
                  <a:cubicBezTo>
                    <a:pt x="416" y="148"/>
                    <a:pt x="416" y="147"/>
                    <a:pt x="416" y="145"/>
                  </a:cubicBezTo>
                  <a:cubicBezTo>
                    <a:pt x="416" y="144"/>
                    <a:pt x="418" y="144"/>
                    <a:pt x="418" y="143"/>
                  </a:cubicBezTo>
                  <a:cubicBezTo>
                    <a:pt x="423" y="156"/>
                    <a:pt x="427" y="169"/>
                    <a:pt x="430" y="182"/>
                  </a:cubicBezTo>
                  <a:cubicBezTo>
                    <a:pt x="430" y="184"/>
                    <a:pt x="429" y="186"/>
                    <a:pt x="428" y="188"/>
                  </a:cubicBezTo>
                  <a:cubicBezTo>
                    <a:pt x="428" y="190"/>
                    <a:pt x="428" y="189"/>
                    <a:pt x="425" y="193"/>
                  </a:cubicBezTo>
                  <a:cubicBezTo>
                    <a:pt x="423" y="197"/>
                    <a:pt x="422" y="197"/>
                    <a:pt x="421" y="199"/>
                  </a:cubicBezTo>
                  <a:cubicBezTo>
                    <a:pt x="421" y="202"/>
                    <a:pt x="421" y="199"/>
                    <a:pt x="424" y="208"/>
                  </a:cubicBezTo>
                  <a:cubicBezTo>
                    <a:pt x="427" y="217"/>
                    <a:pt x="420" y="224"/>
                    <a:pt x="420" y="224"/>
                  </a:cubicBezTo>
                  <a:cubicBezTo>
                    <a:pt x="420" y="224"/>
                    <a:pt x="421" y="227"/>
                    <a:pt x="421" y="243"/>
                  </a:cubicBezTo>
                  <a:cubicBezTo>
                    <a:pt x="422" y="258"/>
                    <a:pt x="416" y="262"/>
                    <a:pt x="411" y="272"/>
                  </a:cubicBezTo>
                  <a:cubicBezTo>
                    <a:pt x="407" y="281"/>
                    <a:pt x="409" y="278"/>
                    <a:pt x="407" y="281"/>
                  </a:cubicBezTo>
                  <a:cubicBezTo>
                    <a:pt x="405" y="285"/>
                    <a:pt x="405" y="282"/>
                    <a:pt x="400" y="288"/>
                  </a:cubicBezTo>
                  <a:cubicBezTo>
                    <a:pt x="395" y="293"/>
                    <a:pt x="399" y="293"/>
                    <a:pt x="397" y="304"/>
                  </a:cubicBezTo>
                  <a:cubicBezTo>
                    <a:pt x="395" y="315"/>
                    <a:pt x="395" y="309"/>
                    <a:pt x="393" y="319"/>
                  </a:cubicBezTo>
                  <a:cubicBezTo>
                    <a:pt x="392" y="328"/>
                    <a:pt x="391" y="321"/>
                    <a:pt x="387" y="327"/>
                  </a:cubicBezTo>
                  <a:cubicBezTo>
                    <a:pt x="384" y="332"/>
                    <a:pt x="387" y="327"/>
                    <a:pt x="383" y="335"/>
                  </a:cubicBezTo>
                  <a:cubicBezTo>
                    <a:pt x="380" y="343"/>
                    <a:pt x="380" y="339"/>
                    <a:pt x="379" y="343"/>
                  </a:cubicBezTo>
                  <a:cubicBezTo>
                    <a:pt x="378" y="347"/>
                    <a:pt x="376" y="345"/>
                    <a:pt x="371" y="362"/>
                  </a:cubicBezTo>
                  <a:cubicBezTo>
                    <a:pt x="366" y="379"/>
                    <a:pt x="369" y="364"/>
                    <a:pt x="367" y="368"/>
                  </a:cubicBezTo>
                  <a:cubicBezTo>
                    <a:pt x="364" y="372"/>
                    <a:pt x="362" y="370"/>
                    <a:pt x="354" y="377"/>
                  </a:cubicBezTo>
                  <a:cubicBezTo>
                    <a:pt x="348" y="383"/>
                    <a:pt x="352" y="379"/>
                    <a:pt x="347" y="383"/>
                  </a:cubicBezTo>
                  <a:cubicBezTo>
                    <a:pt x="341" y="388"/>
                    <a:pt x="346" y="382"/>
                    <a:pt x="346" y="380"/>
                  </a:cubicBezTo>
                  <a:cubicBezTo>
                    <a:pt x="346" y="378"/>
                    <a:pt x="348" y="376"/>
                    <a:pt x="350" y="374"/>
                  </a:cubicBezTo>
                  <a:cubicBezTo>
                    <a:pt x="352" y="372"/>
                    <a:pt x="353" y="369"/>
                    <a:pt x="355" y="367"/>
                  </a:cubicBezTo>
                  <a:cubicBezTo>
                    <a:pt x="357" y="364"/>
                    <a:pt x="356" y="363"/>
                    <a:pt x="357" y="360"/>
                  </a:cubicBezTo>
                  <a:cubicBezTo>
                    <a:pt x="359" y="358"/>
                    <a:pt x="360" y="357"/>
                    <a:pt x="363" y="352"/>
                  </a:cubicBezTo>
                  <a:cubicBezTo>
                    <a:pt x="366" y="347"/>
                    <a:pt x="361" y="349"/>
                    <a:pt x="360" y="347"/>
                  </a:cubicBezTo>
                  <a:cubicBezTo>
                    <a:pt x="359" y="345"/>
                    <a:pt x="359" y="346"/>
                    <a:pt x="357" y="344"/>
                  </a:cubicBezTo>
                  <a:cubicBezTo>
                    <a:pt x="357" y="342"/>
                    <a:pt x="357" y="339"/>
                    <a:pt x="359" y="336"/>
                  </a:cubicBezTo>
                  <a:cubicBezTo>
                    <a:pt x="362" y="333"/>
                    <a:pt x="354" y="320"/>
                    <a:pt x="353" y="318"/>
                  </a:cubicBezTo>
                  <a:cubicBezTo>
                    <a:pt x="353" y="317"/>
                    <a:pt x="352" y="308"/>
                    <a:pt x="352" y="308"/>
                  </a:cubicBezTo>
                  <a:cubicBezTo>
                    <a:pt x="352" y="308"/>
                    <a:pt x="349" y="305"/>
                    <a:pt x="346" y="305"/>
                  </a:cubicBezTo>
                  <a:cubicBezTo>
                    <a:pt x="345" y="304"/>
                    <a:pt x="340" y="301"/>
                    <a:pt x="338" y="299"/>
                  </a:cubicBezTo>
                  <a:cubicBezTo>
                    <a:pt x="335" y="296"/>
                    <a:pt x="339" y="293"/>
                    <a:pt x="339" y="293"/>
                  </a:cubicBezTo>
                  <a:cubicBezTo>
                    <a:pt x="339" y="293"/>
                    <a:pt x="336" y="290"/>
                    <a:pt x="336" y="288"/>
                  </a:cubicBezTo>
                  <a:cubicBezTo>
                    <a:pt x="334" y="286"/>
                    <a:pt x="334" y="281"/>
                    <a:pt x="334" y="279"/>
                  </a:cubicBezTo>
                  <a:cubicBezTo>
                    <a:pt x="334" y="278"/>
                    <a:pt x="336" y="275"/>
                    <a:pt x="337" y="272"/>
                  </a:cubicBezTo>
                  <a:cubicBezTo>
                    <a:pt x="338" y="269"/>
                    <a:pt x="337" y="267"/>
                    <a:pt x="336" y="265"/>
                  </a:cubicBezTo>
                  <a:cubicBezTo>
                    <a:pt x="334" y="264"/>
                    <a:pt x="331" y="258"/>
                    <a:pt x="329" y="257"/>
                  </a:cubicBezTo>
                  <a:cubicBezTo>
                    <a:pt x="327" y="255"/>
                    <a:pt x="327" y="253"/>
                    <a:pt x="325" y="249"/>
                  </a:cubicBezTo>
                  <a:cubicBezTo>
                    <a:pt x="325" y="245"/>
                    <a:pt x="327" y="245"/>
                    <a:pt x="328" y="244"/>
                  </a:cubicBezTo>
                  <a:cubicBezTo>
                    <a:pt x="330" y="244"/>
                    <a:pt x="331" y="243"/>
                    <a:pt x="336" y="240"/>
                  </a:cubicBezTo>
                  <a:cubicBezTo>
                    <a:pt x="341" y="236"/>
                    <a:pt x="339" y="234"/>
                    <a:pt x="341" y="232"/>
                  </a:cubicBezTo>
                  <a:cubicBezTo>
                    <a:pt x="343" y="231"/>
                    <a:pt x="347" y="231"/>
                    <a:pt x="351" y="231"/>
                  </a:cubicBezTo>
                  <a:cubicBezTo>
                    <a:pt x="356" y="231"/>
                    <a:pt x="352" y="228"/>
                    <a:pt x="353" y="227"/>
                  </a:cubicBezTo>
                  <a:cubicBezTo>
                    <a:pt x="354" y="227"/>
                    <a:pt x="357" y="226"/>
                    <a:pt x="361" y="224"/>
                  </a:cubicBezTo>
                  <a:cubicBezTo>
                    <a:pt x="365" y="222"/>
                    <a:pt x="362" y="219"/>
                    <a:pt x="362" y="219"/>
                  </a:cubicBezTo>
                  <a:cubicBezTo>
                    <a:pt x="362" y="219"/>
                    <a:pt x="366" y="218"/>
                    <a:pt x="368" y="218"/>
                  </a:cubicBezTo>
                  <a:cubicBezTo>
                    <a:pt x="369" y="217"/>
                    <a:pt x="369" y="215"/>
                    <a:pt x="369" y="214"/>
                  </a:cubicBezTo>
                  <a:cubicBezTo>
                    <a:pt x="368" y="212"/>
                    <a:pt x="369" y="208"/>
                    <a:pt x="369" y="208"/>
                  </a:cubicBezTo>
                  <a:cubicBezTo>
                    <a:pt x="369" y="208"/>
                    <a:pt x="369" y="203"/>
                    <a:pt x="372" y="202"/>
                  </a:cubicBezTo>
                  <a:cubicBezTo>
                    <a:pt x="374" y="201"/>
                    <a:pt x="372" y="199"/>
                    <a:pt x="374" y="198"/>
                  </a:cubicBezTo>
                  <a:cubicBezTo>
                    <a:pt x="375" y="197"/>
                    <a:pt x="380" y="197"/>
                    <a:pt x="381" y="197"/>
                  </a:cubicBezTo>
                  <a:cubicBezTo>
                    <a:pt x="381" y="197"/>
                    <a:pt x="386" y="195"/>
                    <a:pt x="386" y="193"/>
                  </a:cubicBezTo>
                  <a:cubicBezTo>
                    <a:pt x="387" y="191"/>
                    <a:pt x="386" y="188"/>
                    <a:pt x="388" y="187"/>
                  </a:cubicBezTo>
                  <a:cubicBezTo>
                    <a:pt x="389" y="186"/>
                    <a:pt x="390" y="183"/>
                    <a:pt x="390" y="181"/>
                  </a:cubicBezTo>
                  <a:cubicBezTo>
                    <a:pt x="391" y="179"/>
                    <a:pt x="392" y="178"/>
                    <a:pt x="393" y="178"/>
                  </a:cubicBezTo>
                  <a:cubicBezTo>
                    <a:pt x="395" y="177"/>
                    <a:pt x="400" y="179"/>
                    <a:pt x="401" y="179"/>
                  </a:cubicBezTo>
                  <a:cubicBezTo>
                    <a:pt x="403" y="179"/>
                    <a:pt x="401" y="176"/>
                    <a:pt x="401" y="174"/>
                  </a:cubicBezTo>
                  <a:cubicBezTo>
                    <a:pt x="402" y="173"/>
                    <a:pt x="402" y="173"/>
                    <a:pt x="406" y="173"/>
                  </a:cubicBezTo>
                  <a:cubicBezTo>
                    <a:pt x="409" y="171"/>
                    <a:pt x="409" y="174"/>
                    <a:pt x="409" y="174"/>
                  </a:cubicBezTo>
                  <a:cubicBezTo>
                    <a:pt x="411" y="176"/>
                    <a:pt x="411" y="176"/>
                    <a:pt x="411" y="176"/>
                  </a:cubicBezTo>
                  <a:cubicBezTo>
                    <a:pt x="411" y="176"/>
                    <a:pt x="412" y="178"/>
                    <a:pt x="415" y="182"/>
                  </a:cubicBezTo>
                  <a:cubicBezTo>
                    <a:pt x="418" y="185"/>
                    <a:pt x="415" y="182"/>
                    <a:pt x="416" y="180"/>
                  </a:cubicBezTo>
                  <a:close/>
                  <a:moveTo>
                    <a:pt x="312" y="38"/>
                  </a:moveTo>
                  <a:cubicBezTo>
                    <a:pt x="318" y="38"/>
                    <a:pt x="324" y="40"/>
                    <a:pt x="331" y="43"/>
                  </a:cubicBezTo>
                  <a:cubicBezTo>
                    <a:pt x="364" y="62"/>
                    <a:pt x="391" y="90"/>
                    <a:pt x="409" y="124"/>
                  </a:cubicBezTo>
                  <a:cubicBezTo>
                    <a:pt x="410" y="126"/>
                    <a:pt x="410" y="127"/>
                    <a:pt x="410" y="128"/>
                  </a:cubicBezTo>
                  <a:cubicBezTo>
                    <a:pt x="410" y="129"/>
                    <a:pt x="411" y="131"/>
                    <a:pt x="411" y="132"/>
                  </a:cubicBezTo>
                  <a:cubicBezTo>
                    <a:pt x="411" y="133"/>
                    <a:pt x="412" y="136"/>
                    <a:pt x="412" y="137"/>
                  </a:cubicBezTo>
                  <a:cubicBezTo>
                    <a:pt x="412" y="138"/>
                    <a:pt x="411" y="138"/>
                    <a:pt x="410" y="137"/>
                  </a:cubicBezTo>
                  <a:cubicBezTo>
                    <a:pt x="410" y="137"/>
                    <a:pt x="409" y="138"/>
                    <a:pt x="407" y="140"/>
                  </a:cubicBezTo>
                  <a:cubicBezTo>
                    <a:pt x="406" y="142"/>
                    <a:pt x="407" y="140"/>
                    <a:pt x="406" y="140"/>
                  </a:cubicBezTo>
                  <a:cubicBezTo>
                    <a:pt x="405" y="140"/>
                    <a:pt x="404" y="143"/>
                    <a:pt x="404" y="144"/>
                  </a:cubicBezTo>
                  <a:cubicBezTo>
                    <a:pt x="403" y="145"/>
                    <a:pt x="404" y="146"/>
                    <a:pt x="404" y="148"/>
                  </a:cubicBezTo>
                  <a:cubicBezTo>
                    <a:pt x="405" y="150"/>
                    <a:pt x="404" y="148"/>
                    <a:pt x="403" y="149"/>
                  </a:cubicBezTo>
                  <a:cubicBezTo>
                    <a:pt x="402" y="150"/>
                    <a:pt x="401" y="151"/>
                    <a:pt x="400" y="151"/>
                  </a:cubicBezTo>
                  <a:cubicBezTo>
                    <a:pt x="399" y="151"/>
                    <a:pt x="398" y="150"/>
                    <a:pt x="396" y="151"/>
                  </a:cubicBezTo>
                  <a:cubicBezTo>
                    <a:pt x="395" y="151"/>
                    <a:pt x="395" y="152"/>
                    <a:pt x="394" y="154"/>
                  </a:cubicBezTo>
                  <a:cubicBezTo>
                    <a:pt x="393" y="156"/>
                    <a:pt x="394" y="156"/>
                    <a:pt x="393" y="156"/>
                  </a:cubicBezTo>
                  <a:cubicBezTo>
                    <a:pt x="392" y="156"/>
                    <a:pt x="391" y="154"/>
                    <a:pt x="391" y="154"/>
                  </a:cubicBezTo>
                  <a:cubicBezTo>
                    <a:pt x="390" y="153"/>
                    <a:pt x="390" y="151"/>
                    <a:pt x="390" y="151"/>
                  </a:cubicBezTo>
                  <a:cubicBezTo>
                    <a:pt x="392" y="149"/>
                    <a:pt x="392" y="149"/>
                    <a:pt x="392" y="149"/>
                  </a:cubicBezTo>
                  <a:cubicBezTo>
                    <a:pt x="395" y="147"/>
                    <a:pt x="395" y="147"/>
                    <a:pt x="395" y="147"/>
                  </a:cubicBezTo>
                  <a:cubicBezTo>
                    <a:pt x="398" y="145"/>
                    <a:pt x="397" y="145"/>
                    <a:pt x="397" y="145"/>
                  </a:cubicBezTo>
                  <a:cubicBezTo>
                    <a:pt x="400" y="145"/>
                    <a:pt x="400" y="145"/>
                    <a:pt x="400" y="145"/>
                  </a:cubicBezTo>
                  <a:cubicBezTo>
                    <a:pt x="404" y="145"/>
                    <a:pt x="400" y="141"/>
                    <a:pt x="400" y="140"/>
                  </a:cubicBezTo>
                  <a:cubicBezTo>
                    <a:pt x="400" y="140"/>
                    <a:pt x="400" y="136"/>
                    <a:pt x="400" y="136"/>
                  </a:cubicBezTo>
                  <a:cubicBezTo>
                    <a:pt x="400" y="136"/>
                    <a:pt x="403" y="135"/>
                    <a:pt x="404" y="135"/>
                  </a:cubicBezTo>
                  <a:cubicBezTo>
                    <a:pt x="405" y="135"/>
                    <a:pt x="407" y="133"/>
                    <a:pt x="407" y="132"/>
                  </a:cubicBezTo>
                  <a:cubicBezTo>
                    <a:pt x="407" y="131"/>
                    <a:pt x="406" y="129"/>
                    <a:pt x="405" y="128"/>
                  </a:cubicBezTo>
                  <a:cubicBezTo>
                    <a:pt x="403" y="127"/>
                    <a:pt x="399" y="126"/>
                    <a:pt x="398" y="126"/>
                  </a:cubicBezTo>
                  <a:cubicBezTo>
                    <a:pt x="398" y="125"/>
                    <a:pt x="396" y="124"/>
                    <a:pt x="395" y="124"/>
                  </a:cubicBezTo>
                  <a:cubicBezTo>
                    <a:pt x="394" y="123"/>
                    <a:pt x="393" y="121"/>
                    <a:pt x="392" y="119"/>
                  </a:cubicBezTo>
                  <a:cubicBezTo>
                    <a:pt x="392" y="117"/>
                    <a:pt x="391" y="114"/>
                    <a:pt x="390" y="113"/>
                  </a:cubicBezTo>
                  <a:cubicBezTo>
                    <a:pt x="389" y="112"/>
                    <a:pt x="389" y="109"/>
                    <a:pt x="389" y="107"/>
                  </a:cubicBezTo>
                  <a:cubicBezTo>
                    <a:pt x="388" y="105"/>
                    <a:pt x="386" y="103"/>
                    <a:pt x="385" y="103"/>
                  </a:cubicBezTo>
                  <a:cubicBezTo>
                    <a:pt x="384" y="103"/>
                    <a:pt x="379" y="99"/>
                    <a:pt x="377" y="98"/>
                  </a:cubicBezTo>
                  <a:cubicBezTo>
                    <a:pt x="375" y="95"/>
                    <a:pt x="373" y="94"/>
                    <a:pt x="373" y="94"/>
                  </a:cubicBezTo>
                  <a:cubicBezTo>
                    <a:pt x="371" y="90"/>
                    <a:pt x="371" y="90"/>
                    <a:pt x="371" y="90"/>
                  </a:cubicBezTo>
                  <a:cubicBezTo>
                    <a:pt x="371" y="90"/>
                    <a:pt x="370" y="89"/>
                    <a:pt x="367" y="89"/>
                  </a:cubicBezTo>
                  <a:cubicBezTo>
                    <a:pt x="364" y="88"/>
                    <a:pt x="362" y="87"/>
                    <a:pt x="362" y="87"/>
                  </a:cubicBezTo>
                  <a:cubicBezTo>
                    <a:pt x="362" y="87"/>
                    <a:pt x="360" y="83"/>
                    <a:pt x="360" y="82"/>
                  </a:cubicBezTo>
                  <a:cubicBezTo>
                    <a:pt x="360" y="81"/>
                    <a:pt x="359" y="80"/>
                    <a:pt x="359" y="80"/>
                  </a:cubicBezTo>
                  <a:cubicBezTo>
                    <a:pt x="359" y="80"/>
                    <a:pt x="354" y="78"/>
                    <a:pt x="353" y="77"/>
                  </a:cubicBezTo>
                  <a:cubicBezTo>
                    <a:pt x="353" y="76"/>
                    <a:pt x="352" y="76"/>
                    <a:pt x="351" y="75"/>
                  </a:cubicBezTo>
                  <a:cubicBezTo>
                    <a:pt x="349" y="75"/>
                    <a:pt x="348" y="76"/>
                    <a:pt x="346" y="76"/>
                  </a:cubicBezTo>
                  <a:cubicBezTo>
                    <a:pt x="345" y="77"/>
                    <a:pt x="343" y="78"/>
                    <a:pt x="340" y="78"/>
                  </a:cubicBezTo>
                  <a:cubicBezTo>
                    <a:pt x="338" y="79"/>
                    <a:pt x="337" y="78"/>
                    <a:pt x="337" y="78"/>
                  </a:cubicBezTo>
                  <a:cubicBezTo>
                    <a:pt x="337" y="78"/>
                    <a:pt x="336" y="75"/>
                    <a:pt x="336" y="74"/>
                  </a:cubicBezTo>
                  <a:cubicBezTo>
                    <a:pt x="336" y="73"/>
                    <a:pt x="336" y="72"/>
                    <a:pt x="336" y="72"/>
                  </a:cubicBezTo>
                  <a:cubicBezTo>
                    <a:pt x="336" y="72"/>
                    <a:pt x="338" y="70"/>
                    <a:pt x="339" y="70"/>
                  </a:cubicBezTo>
                  <a:cubicBezTo>
                    <a:pt x="340" y="70"/>
                    <a:pt x="338" y="66"/>
                    <a:pt x="338" y="66"/>
                  </a:cubicBezTo>
                  <a:cubicBezTo>
                    <a:pt x="334" y="64"/>
                    <a:pt x="334" y="64"/>
                    <a:pt x="334" y="64"/>
                  </a:cubicBezTo>
                  <a:cubicBezTo>
                    <a:pt x="334" y="64"/>
                    <a:pt x="330" y="61"/>
                    <a:pt x="328" y="60"/>
                  </a:cubicBezTo>
                  <a:cubicBezTo>
                    <a:pt x="326" y="60"/>
                    <a:pt x="327" y="63"/>
                    <a:pt x="325" y="63"/>
                  </a:cubicBezTo>
                  <a:cubicBezTo>
                    <a:pt x="324" y="64"/>
                    <a:pt x="325" y="65"/>
                    <a:pt x="325" y="65"/>
                  </a:cubicBezTo>
                  <a:cubicBezTo>
                    <a:pt x="329" y="67"/>
                    <a:pt x="329" y="67"/>
                    <a:pt x="329" y="67"/>
                  </a:cubicBezTo>
                  <a:cubicBezTo>
                    <a:pt x="329" y="67"/>
                    <a:pt x="328" y="70"/>
                    <a:pt x="327" y="71"/>
                  </a:cubicBezTo>
                  <a:cubicBezTo>
                    <a:pt x="326" y="72"/>
                    <a:pt x="322" y="71"/>
                    <a:pt x="322" y="71"/>
                  </a:cubicBezTo>
                  <a:cubicBezTo>
                    <a:pt x="319" y="70"/>
                    <a:pt x="318" y="70"/>
                    <a:pt x="318" y="70"/>
                  </a:cubicBezTo>
                  <a:cubicBezTo>
                    <a:pt x="317" y="67"/>
                    <a:pt x="316" y="67"/>
                    <a:pt x="316" y="67"/>
                  </a:cubicBezTo>
                  <a:cubicBezTo>
                    <a:pt x="316" y="63"/>
                    <a:pt x="316" y="63"/>
                    <a:pt x="316" y="63"/>
                  </a:cubicBezTo>
                  <a:cubicBezTo>
                    <a:pt x="316" y="63"/>
                    <a:pt x="317" y="61"/>
                    <a:pt x="317" y="59"/>
                  </a:cubicBezTo>
                  <a:cubicBezTo>
                    <a:pt x="317" y="57"/>
                    <a:pt x="317" y="57"/>
                    <a:pt x="316" y="57"/>
                  </a:cubicBezTo>
                  <a:cubicBezTo>
                    <a:pt x="315" y="56"/>
                    <a:pt x="314" y="55"/>
                    <a:pt x="314" y="55"/>
                  </a:cubicBezTo>
                  <a:cubicBezTo>
                    <a:pt x="312" y="53"/>
                    <a:pt x="312" y="53"/>
                    <a:pt x="312" y="53"/>
                  </a:cubicBezTo>
                  <a:cubicBezTo>
                    <a:pt x="312" y="53"/>
                    <a:pt x="312" y="49"/>
                    <a:pt x="312" y="49"/>
                  </a:cubicBezTo>
                  <a:cubicBezTo>
                    <a:pt x="312" y="47"/>
                    <a:pt x="309" y="44"/>
                    <a:pt x="308" y="43"/>
                  </a:cubicBezTo>
                  <a:cubicBezTo>
                    <a:pt x="307" y="43"/>
                    <a:pt x="307" y="40"/>
                    <a:pt x="307" y="40"/>
                  </a:cubicBezTo>
                  <a:cubicBezTo>
                    <a:pt x="312" y="38"/>
                    <a:pt x="312" y="38"/>
                    <a:pt x="312" y="38"/>
                  </a:cubicBezTo>
                  <a:close/>
                  <a:moveTo>
                    <a:pt x="269" y="391"/>
                  </a:moveTo>
                  <a:cubicBezTo>
                    <a:pt x="270" y="386"/>
                    <a:pt x="274" y="393"/>
                    <a:pt x="278" y="394"/>
                  </a:cubicBezTo>
                  <a:cubicBezTo>
                    <a:pt x="281" y="395"/>
                    <a:pt x="281" y="395"/>
                    <a:pt x="290" y="395"/>
                  </a:cubicBezTo>
                  <a:cubicBezTo>
                    <a:pt x="299" y="397"/>
                    <a:pt x="296" y="396"/>
                    <a:pt x="296" y="396"/>
                  </a:cubicBezTo>
                  <a:cubicBezTo>
                    <a:pt x="296" y="392"/>
                    <a:pt x="296" y="392"/>
                    <a:pt x="296" y="392"/>
                  </a:cubicBezTo>
                  <a:cubicBezTo>
                    <a:pt x="296" y="392"/>
                    <a:pt x="300" y="395"/>
                    <a:pt x="303" y="397"/>
                  </a:cubicBezTo>
                  <a:cubicBezTo>
                    <a:pt x="306" y="400"/>
                    <a:pt x="309" y="398"/>
                    <a:pt x="311" y="398"/>
                  </a:cubicBezTo>
                  <a:cubicBezTo>
                    <a:pt x="313" y="398"/>
                    <a:pt x="313" y="406"/>
                    <a:pt x="313" y="406"/>
                  </a:cubicBezTo>
                  <a:cubicBezTo>
                    <a:pt x="313" y="408"/>
                    <a:pt x="312" y="408"/>
                    <a:pt x="311" y="409"/>
                  </a:cubicBezTo>
                  <a:cubicBezTo>
                    <a:pt x="290" y="418"/>
                    <a:pt x="268" y="423"/>
                    <a:pt x="244" y="425"/>
                  </a:cubicBezTo>
                  <a:cubicBezTo>
                    <a:pt x="215" y="426"/>
                    <a:pt x="187" y="422"/>
                    <a:pt x="161" y="412"/>
                  </a:cubicBezTo>
                  <a:cubicBezTo>
                    <a:pt x="163" y="412"/>
                    <a:pt x="166" y="412"/>
                    <a:pt x="167" y="412"/>
                  </a:cubicBezTo>
                  <a:cubicBezTo>
                    <a:pt x="168" y="413"/>
                    <a:pt x="175" y="407"/>
                    <a:pt x="177" y="407"/>
                  </a:cubicBezTo>
                  <a:cubicBezTo>
                    <a:pt x="178" y="407"/>
                    <a:pt x="181" y="406"/>
                    <a:pt x="183" y="406"/>
                  </a:cubicBezTo>
                  <a:cubicBezTo>
                    <a:pt x="184" y="405"/>
                    <a:pt x="189" y="406"/>
                    <a:pt x="192" y="407"/>
                  </a:cubicBezTo>
                  <a:cubicBezTo>
                    <a:pt x="195" y="407"/>
                    <a:pt x="196" y="408"/>
                    <a:pt x="200" y="411"/>
                  </a:cubicBezTo>
                  <a:cubicBezTo>
                    <a:pt x="203" y="414"/>
                    <a:pt x="203" y="411"/>
                    <a:pt x="206" y="411"/>
                  </a:cubicBezTo>
                  <a:cubicBezTo>
                    <a:pt x="208" y="411"/>
                    <a:pt x="214" y="411"/>
                    <a:pt x="214" y="411"/>
                  </a:cubicBezTo>
                  <a:cubicBezTo>
                    <a:pt x="211" y="403"/>
                    <a:pt x="211" y="404"/>
                    <a:pt x="211" y="404"/>
                  </a:cubicBezTo>
                  <a:cubicBezTo>
                    <a:pt x="211" y="404"/>
                    <a:pt x="214" y="403"/>
                    <a:pt x="218" y="402"/>
                  </a:cubicBezTo>
                  <a:cubicBezTo>
                    <a:pt x="221" y="402"/>
                    <a:pt x="221" y="405"/>
                    <a:pt x="222" y="407"/>
                  </a:cubicBezTo>
                  <a:cubicBezTo>
                    <a:pt x="224" y="410"/>
                    <a:pt x="224" y="410"/>
                    <a:pt x="226" y="414"/>
                  </a:cubicBezTo>
                  <a:cubicBezTo>
                    <a:pt x="228" y="417"/>
                    <a:pt x="236" y="411"/>
                    <a:pt x="240" y="410"/>
                  </a:cubicBezTo>
                  <a:cubicBezTo>
                    <a:pt x="243" y="409"/>
                    <a:pt x="245" y="409"/>
                    <a:pt x="247" y="408"/>
                  </a:cubicBezTo>
                  <a:cubicBezTo>
                    <a:pt x="250" y="406"/>
                    <a:pt x="246" y="406"/>
                    <a:pt x="246" y="406"/>
                  </a:cubicBezTo>
                  <a:cubicBezTo>
                    <a:pt x="239" y="400"/>
                    <a:pt x="239" y="400"/>
                    <a:pt x="239" y="400"/>
                  </a:cubicBezTo>
                  <a:cubicBezTo>
                    <a:pt x="231" y="397"/>
                    <a:pt x="231" y="397"/>
                    <a:pt x="231" y="397"/>
                  </a:cubicBezTo>
                  <a:cubicBezTo>
                    <a:pt x="231" y="397"/>
                    <a:pt x="233" y="392"/>
                    <a:pt x="234" y="392"/>
                  </a:cubicBezTo>
                  <a:cubicBezTo>
                    <a:pt x="237" y="391"/>
                    <a:pt x="237" y="394"/>
                    <a:pt x="239" y="395"/>
                  </a:cubicBezTo>
                  <a:cubicBezTo>
                    <a:pt x="240" y="397"/>
                    <a:pt x="254" y="395"/>
                    <a:pt x="254" y="395"/>
                  </a:cubicBezTo>
                  <a:cubicBezTo>
                    <a:pt x="254" y="395"/>
                    <a:pt x="263" y="397"/>
                    <a:pt x="267" y="395"/>
                  </a:cubicBezTo>
                  <a:cubicBezTo>
                    <a:pt x="271" y="393"/>
                    <a:pt x="267" y="395"/>
                    <a:pt x="269" y="391"/>
                  </a:cubicBezTo>
                  <a:close/>
                  <a:moveTo>
                    <a:pt x="214" y="19"/>
                  </a:moveTo>
                  <a:cubicBezTo>
                    <a:pt x="214" y="19"/>
                    <a:pt x="214" y="19"/>
                    <a:pt x="215" y="19"/>
                  </a:cubicBezTo>
                  <a:cubicBezTo>
                    <a:pt x="214" y="19"/>
                    <a:pt x="214" y="18"/>
                    <a:pt x="214" y="18"/>
                  </a:cubicBezTo>
                  <a:cubicBezTo>
                    <a:pt x="214" y="19"/>
                    <a:pt x="216" y="21"/>
                    <a:pt x="218" y="22"/>
                  </a:cubicBezTo>
                  <a:cubicBezTo>
                    <a:pt x="218" y="24"/>
                    <a:pt x="216" y="23"/>
                    <a:pt x="216" y="23"/>
                  </a:cubicBezTo>
                  <a:cubicBezTo>
                    <a:pt x="216" y="23"/>
                    <a:pt x="207" y="28"/>
                    <a:pt x="207" y="29"/>
                  </a:cubicBezTo>
                  <a:cubicBezTo>
                    <a:pt x="207" y="31"/>
                    <a:pt x="211" y="32"/>
                    <a:pt x="218" y="31"/>
                  </a:cubicBezTo>
                  <a:cubicBezTo>
                    <a:pt x="226" y="30"/>
                    <a:pt x="222" y="32"/>
                    <a:pt x="231" y="26"/>
                  </a:cubicBezTo>
                  <a:cubicBezTo>
                    <a:pt x="241" y="21"/>
                    <a:pt x="240" y="34"/>
                    <a:pt x="245" y="37"/>
                  </a:cubicBezTo>
                  <a:cubicBezTo>
                    <a:pt x="249" y="40"/>
                    <a:pt x="250" y="41"/>
                    <a:pt x="252" y="47"/>
                  </a:cubicBezTo>
                  <a:cubicBezTo>
                    <a:pt x="255" y="53"/>
                    <a:pt x="252" y="47"/>
                    <a:pt x="246" y="51"/>
                  </a:cubicBezTo>
                  <a:cubicBezTo>
                    <a:pt x="240" y="55"/>
                    <a:pt x="243" y="52"/>
                    <a:pt x="240" y="52"/>
                  </a:cubicBezTo>
                  <a:cubicBezTo>
                    <a:pt x="237" y="52"/>
                    <a:pt x="228" y="50"/>
                    <a:pt x="225" y="50"/>
                  </a:cubicBezTo>
                  <a:cubicBezTo>
                    <a:pt x="222" y="50"/>
                    <a:pt x="221" y="50"/>
                    <a:pt x="222" y="60"/>
                  </a:cubicBezTo>
                  <a:cubicBezTo>
                    <a:pt x="223" y="69"/>
                    <a:pt x="222" y="60"/>
                    <a:pt x="209" y="67"/>
                  </a:cubicBezTo>
                  <a:cubicBezTo>
                    <a:pt x="195" y="75"/>
                    <a:pt x="211" y="74"/>
                    <a:pt x="201" y="77"/>
                  </a:cubicBezTo>
                  <a:cubicBezTo>
                    <a:pt x="190" y="80"/>
                    <a:pt x="203" y="79"/>
                    <a:pt x="210" y="82"/>
                  </a:cubicBezTo>
                  <a:cubicBezTo>
                    <a:pt x="219" y="86"/>
                    <a:pt x="215" y="82"/>
                    <a:pt x="221" y="89"/>
                  </a:cubicBezTo>
                  <a:cubicBezTo>
                    <a:pt x="226" y="95"/>
                    <a:pt x="220" y="93"/>
                    <a:pt x="217" y="95"/>
                  </a:cubicBezTo>
                  <a:cubicBezTo>
                    <a:pt x="215" y="96"/>
                    <a:pt x="209" y="95"/>
                    <a:pt x="207" y="93"/>
                  </a:cubicBezTo>
                  <a:cubicBezTo>
                    <a:pt x="204" y="91"/>
                    <a:pt x="203" y="92"/>
                    <a:pt x="203" y="92"/>
                  </a:cubicBezTo>
                  <a:cubicBezTo>
                    <a:pt x="203" y="92"/>
                    <a:pt x="197" y="87"/>
                    <a:pt x="190" y="91"/>
                  </a:cubicBezTo>
                  <a:cubicBezTo>
                    <a:pt x="185" y="95"/>
                    <a:pt x="190" y="91"/>
                    <a:pt x="189" y="89"/>
                  </a:cubicBezTo>
                  <a:cubicBezTo>
                    <a:pt x="187" y="88"/>
                    <a:pt x="185" y="89"/>
                    <a:pt x="183" y="87"/>
                  </a:cubicBezTo>
                  <a:cubicBezTo>
                    <a:pt x="181" y="85"/>
                    <a:pt x="176" y="84"/>
                    <a:pt x="162" y="90"/>
                  </a:cubicBezTo>
                  <a:cubicBezTo>
                    <a:pt x="148" y="96"/>
                    <a:pt x="162" y="94"/>
                    <a:pt x="156" y="97"/>
                  </a:cubicBezTo>
                  <a:cubicBezTo>
                    <a:pt x="150" y="101"/>
                    <a:pt x="153" y="99"/>
                    <a:pt x="153" y="95"/>
                  </a:cubicBezTo>
                  <a:cubicBezTo>
                    <a:pt x="152" y="92"/>
                    <a:pt x="151" y="86"/>
                    <a:pt x="150" y="86"/>
                  </a:cubicBezTo>
                  <a:cubicBezTo>
                    <a:pt x="147" y="84"/>
                    <a:pt x="146" y="86"/>
                    <a:pt x="144" y="88"/>
                  </a:cubicBezTo>
                  <a:cubicBezTo>
                    <a:pt x="140" y="90"/>
                    <a:pt x="134" y="76"/>
                    <a:pt x="128" y="79"/>
                  </a:cubicBezTo>
                  <a:cubicBezTo>
                    <a:pt x="122" y="83"/>
                    <a:pt x="126" y="81"/>
                    <a:pt x="120" y="86"/>
                  </a:cubicBezTo>
                  <a:cubicBezTo>
                    <a:pt x="114" y="90"/>
                    <a:pt x="120" y="92"/>
                    <a:pt x="124" y="95"/>
                  </a:cubicBezTo>
                  <a:cubicBezTo>
                    <a:pt x="127" y="98"/>
                    <a:pt x="125" y="93"/>
                    <a:pt x="131" y="91"/>
                  </a:cubicBezTo>
                  <a:cubicBezTo>
                    <a:pt x="136" y="89"/>
                    <a:pt x="133" y="92"/>
                    <a:pt x="142" y="99"/>
                  </a:cubicBezTo>
                  <a:cubicBezTo>
                    <a:pt x="150" y="106"/>
                    <a:pt x="142" y="99"/>
                    <a:pt x="140" y="104"/>
                  </a:cubicBezTo>
                  <a:cubicBezTo>
                    <a:pt x="139" y="108"/>
                    <a:pt x="134" y="102"/>
                    <a:pt x="130" y="104"/>
                  </a:cubicBezTo>
                  <a:cubicBezTo>
                    <a:pt x="126" y="106"/>
                    <a:pt x="127" y="105"/>
                    <a:pt x="121" y="107"/>
                  </a:cubicBezTo>
                  <a:cubicBezTo>
                    <a:pt x="115" y="108"/>
                    <a:pt x="121" y="107"/>
                    <a:pt x="121" y="111"/>
                  </a:cubicBezTo>
                  <a:cubicBezTo>
                    <a:pt x="119" y="115"/>
                    <a:pt x="118" y="111"/>
                    <a:pt x="112" y="115"/>
                  </a:cubicBezTo>
                  <a:cubicBezTo>
                    <a:pt x="106" y="118"/>
                    <a:pt x="110" y="116"/>
                    <a:pt x="112" y="121"/>
                  </a:cubicBezTo>
                  <a:cubicBezTo>
                    <a:pt x="115" y="125"/>
                    <a:pt x="114" y="121"/>
                    <a:pt x="116" y="119"/>
                  </a:cubicBezTo>
                  <a:cubicBezTo>
                    <a:pt x="118" y="119"/>
                    <a:pt x="118" y="119"/>
                    <a:pt x="124" y="121"/>
                  </a:cubicBezTo>
                  <a:cubicBezTo>
                    <a:pt x="128" y="123"/>
                    <a:pt x="128" y="121"/>
                    <a:pt x="131" y="122"/>
                  </a:cubicBezTo>
                  <a:cubicBezTo>
                    <a:pt x="133" y="122"/>
                    <a:pt x="134" y="120"/>
                    <a:pt x="145" y="119"/>
                  </a:cubicBezTo>
                  <a:cubicBezTo>
                    <a:pt x="156" y="117"/>
                    <a:pt x="145" y="119"/>
                    <a:pt x="151" y="124"/>
                  </a:cubicBezTo>
                  <a:cubicBezTo>
                    <a:pt x="158" y="130"/>
                    <a:pt x="151" y="124"/>
                    <a:pt x="156" y="124"/>
                  </a:cubicBezTo>
                  <a:cubicBezTo>
                    <a:pt x="160" y="124"/>
                    <a:pt x="162" y="122"/>
                    <a:pt x="165" y="121"/>
                  </a:cubicBezTo>
                  <a:cubicBezTo>
                    <a:pt x="167" y="119"/>
                    <a:pt x="166" y="118"/>
                    <a:pt x="171" y="118"/>
                  </a:cubicBezTo>
                  <a:cubicBezTo>
                    <a:pt x="177" y="117"/>
                    <a:pt x="171" y="118"/>
                    <a:pt x="177" y="116"/>
                  </a:cubicBezTo>
                  <a:cubicBezTo>
                    <a:pt x="183" y="116"/>
                    <a:pt x="180" y="113"/>
                    <a:pt x="180" y="105"/>
                  </a:cubicBezTo>
                  <a:cubicBezTo>
                    <a:pt x="180" y="98"/>
                    <a:pt x="180" y="105"/>
                    <a:pt x="183" y="104"/>
                  </a:cubicBezTo>
                  <a:cubicBezTo>
                    <a:pt x="186" y="104"/>
                    <a:pt x="185" y="103"/>
                    <a:pt x="187" y="103"/>
                  </a:cubicBezTo>
                  <a:cubicBezTo>
                    <a:pt x="189" y="103"/>
                    <a:pt x="187" y="103"/>
                    <a:pt x="195" y="104"/>
                  </a:cubicBezTo>
                  <a:cubicBezTo>
                    <a:pt x="204" y="105"/>
                    <a:pt x="198" y="105"/>
                    <a:pt x="201" y="104"/>
                  </a:cubicBezTo>
                  <a:cubicBezTo>
                    <a:pt x="204" y="104"/>
                    <a:pt x="204" y="105"/>
                    <a:pt x="209" y="105"/>
                  </a:cubicBezTo>
                  <a:cubicBezTo>
                    <a:pt x="213" y="106"/>
                    <a:pt x="212" y="105"/>
                    <a:pt x="215" y="105"/>
                  </a:cubicBezTo>
                  <a:cubicBezTo>
                    <a:pt x="216" y="106"/>
                    <a:pt x="221" y="110"/>
                    <a:pt x="224" y="113"/>
                  </a:cubicBezTo>
                  <a:cubicBezTo>
                    <a:pt x="227" y="116"/>
                    <a:pt x="231" y="118"/>
                    <a:pt x="236" y="116"/>
                  </a:cubicBezTo>
                  <a:cubicBezTo>
                    <a:pt x="240" y="116"/>
                    <a:pt x="239" y="118"/>
                    <a:pt x="240" y="119"/>
                  </a:cubicBezTo>
                  <a:cubicBezTo>
                    <a:pt x="243" y="120"/>
                    <a:pt x="245" y="125"/>
                    <a:pt x="246" y="127"/>
                  </a:cubicBezTo>
                  <a:cubicBezTo>
                    <a:pt x="247" y="129"/>
                    <a:pt x="254" y="131"/>
                    <a:pt x="259" y="140"/>
                  </a:cubicBezTo>
                  <a:cubicBezTo>
                    <a:pt x="264" y="148"/>
                    <a:pt x="263" y="146"/>
                    <a:pt x="259" y="158"/>
                  </a:cubicBezTo>
                  <a:cubicBezTo>
                    <a:pt x="254" y="170"/>
                    <a:pt x="262" y="161"/>
                    <a:pt x="262" y="167"/>
                  </a:cubicBezTo>
                  <a:cubicBezTo>
                    <a:pt x="263" y="173"/>
                    <a:pt x="264" y="170"/>
                    <a:pt x="266" y="175"/>
                  </a:cubicBezTo>
                  <a:cubicBezTo>
                    <a:pt x="268" y="180"/>
                    <a:pt x="266" y="175"/>
                    <a:pt x="261" y="181"/>
                  </a:cubicBezTo>
                  <a:cubicBezTo>
                    <a:pt x="256" y="187"/>
                    <a:pt x="261" y="181"/>
                    <a:pt x="258" y="185"/>
                  </a:cubicBezTo>
                  <a:cubicBezTo>
                    <a:pt x="255" y="189"/>
                    <a:pt x="257" y="188"/>
                    <a:pt x="257" y="192"/>
                  </a:cubicBezTo>
                  <a:cubicBezTo>
                    <a:pt x="257" y="197"/>
                    <a:pt x="256" y="195"/>
                    <a:pt x="251" y="198"/>
                  </a:cubicBezTo>
                  <a:cubicBezTo>
                    <a:pt x="247" y="200"/>
                    <a:pt x="249" y="200"/>
                    <a:pt x="248" y="205"/>
                  </a:cubicBezTo>
                  <a:cubicBezTo>
                    <a:pt x="246" y="210"/>
                    <a:pt x="245" y="206"/>
                    <a:pt x="241" y="209"/>
                  </a:cubicBezTo>
                  <a:cubicBezTo>
                    <a:pt x="237" y="212"/>
                    <a:pt x="230" y="211"/>
                    <a:pt x="224" y="211"/>
                  </a:cubicBezTo>
                  <a:cubicBezTo>
                    <a:pt x="218" y="211"/>
                    <a:pt x="217" y="212"/>
                    <a:pt x="213" y="210"/>
                  </a:cubicBezTo>
                  <a:cubicBezTo>
                    <a:pt x="208" y="208"/>
                    <a:pt x="203" y="209"/>
                    <a:pt x="200" y="207"/>
                  </a:cubicBezTo>
                  <a:cubicBezTo>
                    <a:pt x="198" y="205"/>
                    <a:pt x="195" y="206"/>
                    <a:pt x="193" y="206"/>
                  </a:cubicBezTo>
                  <a:cubicBezTo>
                    <a:pt x="192" y="208"/>
                    <a:pt x="193" y="210"/>
                    <a:pt x="189" y="214"/>
                  </a:cubicBezTo>
                  <a:cubicBezTo>
                    <a:pt x="185" y="217"/>
                    <a:pt x="185" y="213"/>
                    <a:pt x="182" y="212"/>
                  </a:cubicBezTo>
                  <a:cubicBezTo>
                    <a:pt x="179" y="212"/>
                    <a:pt x="172" y="218"/>
                    <a:pt x="172" y="218"/>
                  </a:cubicBezTo>
                  <a:cubicBezTo>
                    <a:pt x="172" y="218"/>
                    <a:pt x="173" y="221"/>
                    <a:pt x="175" y="228"/>
                  </a:cubicBezTo>
                  <a:cubicBezTo>
                    <a:pt x="177" y="234"/>
                    <a:pt x="175" y="228"/>
                    <a:pt x="175" y="232"/>
                  </a:cubicBezTo>
                  <a:cubicBezTo>
                    <a:pt x="175" y="235"/>
                    <a:pt x="175" y="246"/>
                    <a:pt x="175" y="246"/>
                  </a:cubicBezTo>
                  <a:cubicBezTo>
                    <a:pt x="175" y="246"/>
                    <a:pt x="173" y="249"/>
                    <a:pt x="171" y="253"/>
                  </a:cubicBezTo>
                  <a:cubicBezTo>
                    <a:pt x="168" y="258"/>
                    <a:pt x="168" y="256"/>
                    <a:pt x="168" y="258"/>
                  </a:cubicBezTo>
                  <a:cubicBezTo>
                    <a:pt x="167" y="260"/>
                    <a:pt x="163" y="264"/>
                    <a:pt x="162" y="266"/>
                  </a:cubicBezTo>
                  <a:cubicBezTo>
                    <a:pt x="162" y="269"/>
                    <a:pt x="162" y="270"/>
                    <a:pt x="162" y="274"/>
                  </a:cubicBezTo>
                  <a:cubicBezTo>
                    <a:pt x="161" y="278"/>
                    <a:pt x="165" y="278"/>
                    <a:pt x="169" y="281"/>
                  </a:cubicBezTo>
                  <a:cubicBezTo>
                    <a:pt x="172" y="284"/>
                    <a:pt x="171" y="285"/>
                    <a:pt x="172" y="292"/>
                  </a:cubicBezTo>
                  <a:cubicBezTo>
                    <a:pt x="174" y="298"/>
                    <a:pt x="172" y="292"/>
                    <a:pt x="175" y="298"/>
                  </a:cubicBezTo>
                  <a:cubicBezTo>
                    <a:pt x="178" y="304"/>
                    <a:pt x="175" y="300"/>
                    <a:pt x="171" y="304"/>
                  </a:cubicBezTo>
                  <a:cubicBezTo>
                    <a:pt x="168" y="308"/>
                    <a:pt x="168" y="306"/>
                    <a:pt x="166" y="313"/>
                  </a:cubicBezTo>
                  <a:cubicBezTo>
                    <a:pt x="163" y="319"/>
                    <a:pt x="165" y="315"/>
                    <a:pt x="165" y="321"/>
                  </a:cubicBezTo>
                  <a:cubicBezTo>
                    <a:pt x="165" y="326"/>
                    <a:pt x="165" y="321"/>
                    <a:pt x="165" y="327"/>
                  </a:cubicBezTo>
                  <a:cubicBezTo>
                    <a:pt x="165" y="333"/>
                    <a:pt x="165" y="327"/>
                    <a:pt x="162" y="334"/>
                  </a:cubicBezTo>
                  <a:cubicBezTo>
                    <a:pt x="159" y="343"/>
                    <a:pt x="162" y="338"/>
                    <a:pt x="158" y="345"/>
                  </a:cubicBezTo>
                  <a:cubicBezTo>
                    <a:pt x="155" y="353"/>
                    <a:pt x="158" y="345"/>
                    <a:pt x="156" y="345"/>
                  </a:cubicBezTo>
                  <a:cubicBezTo>
                    <a:pt x="153" y="345"/>
                    <a:pt x="146" y="342"/>
                    <a:pt x="145" y="341"/>
                  </a:cubicBezTo>
                  <a:cubicBezTo>
                    <a:pt x="143" y="340"/>
                    <a:pt x="133" y="336"/>
                    <a:pt x="130" y="336"/>
                  </a:cubicBezTo>
                  <a:cubicBezTo>
                    <a:pt x="127" y="336"/>
                    <a:pt x="128" y="330"/>
                    <a:pt x="128" y="330"/>
                  </a:cubicBezTo>
                  <a:cubicBezTo>
                    <a:pt x="118" y="323"/>
                    <a:pt x="117" y="323"/>
                    <a:pt x="117" y="323"/>
                  </a:cubicBezTo>
                  <a:cubicBezTo>
                    <a:pt x="109" y="312"/>
                    <a:pt x="108" y="312"/>
                    <a:pt x="108" y="312"/>
                  </a:cubicBezTo>
                  <a:cubicBezTo>
                    <a:pt x="108" y="312"/>
                    <a:pt x="108" y="306"/>
                    <a:pt x="108" y="305"/>
                  </a:cubicBezTo>
                  <a:cubicBezTo>
                    <a:pt x="108" y="304"/>
                    <a:pt x="104" y="303"/>
                    <a:pt x="102" y="303"/>
                  </a:cubicBezTo>
                  <a:cubicBezTo>
                    <a:pt x="99" y="302"/>
                    <a:pt x="100" y="299"/>
                    <a:pt x="99" y="298"/>
                  </a:cubicBezTo>
                  <a:cubicBezTo>
                    <a:pt x="98" y="296"/>
                    <a:pt x="94" y="291"/>
                    <a:pt x="90" y="290"/>
                  </a:cubicBezTo>
                  <a:cubicBezTo>
                    <a:pt x="86" y="290"/>
                    <a:pt x="93" y="282"/>
                    <a:pt x="93" y="282"/>
                  </a:cubicBezTo>
                  <a:cubicBezTo>
                    <a:pt x="93" y="282"/>
                    <a:pt x="87" y="279"/>
                    <a:pt x="86" y="275"/>
                  </a:cubicBezTo>
                  <a:cubicBezTo>
                    <a:pt x="85" y="271"/>
                    <a:pt x="86" y="263"/>
                    <a:pt x="86" y="261"/>
                  </a:cubicBezTo>
                  <a:cubicBezTo>
                    <a:pt x="87" y="259"/>
                    <a:pt x="86" y="252"/>
                    <a:pt x="86" y="252"/>
                  </a:cubicBezTo>
                  <a:cubicBezTo>
                    <a:pt x="81" y="246"/>
                    <a:pt x="81" y="246"/>
                    <a:pt x="81" y="246"/>
                  </a:cubicBezTo>
                  <a:cubicBezTo>
                    <a:pt x="81" y="246"/>
                    <a:pt x="80" y="237"/>
                    <a:pt x="78" y="236"/>
                  </a:cubicBezTo>
                  <a:cubicBezTo>
                    <a:pt x="77" y="235"/>
                    <a:pt x="74" y="229"/>
                    <a:pt x="71" y="229"/>
                  </a:cubicBezTo>
                  <a:cubicBezTo>
                    <a:pt x="69" y="229"/>
                    <a:pt x="69" y="214"/>
                    <a:pt x="69" y="214"/>
                  </a:cubicBezTo>
                  <a:cubicBezTo>
                    <a:pt x="64" y="206"/>
                    <a:pt x="64" y="206"/>
                    <a:pt x="64" y="206"/>
                  </a:cubicBezTo>
                  <a:cubicBezTo>
                    <a:pt x="64" y="206"/>
                    <a:pt x="62" y="198"/>
                    <a:pt x="62" y="197"/>
                  </a:cubicBezTo>
                  <a:cubicBezTo>
                    <a:pt x="62" y="195"/>
                    <a:pt x="66" y="191"/>
                    <a:pt x="66" y="191"/>
                  </a:cubicBezTo>
                  <a:cubicBezTo>
                    <a:pt x="66" y="191"/>
                    <a:pt x="70" y="191"/>
                    <a:pt x="73" y="192"/>
                  </a:cubicBezTo>
                  <a:cubicBezTo>
                    <a:pt x="77" y="194"/>
                    <a:pt x="75" y="192"/>
                    <a:pt x="78" y="193"/>
                  </a:cubicBezTo>
                  <a:cubicBezTo>
                    <a:pt x="80" y="194"/>
                    <a:pt x="80" y="192"/>
                    <a:pt x="83" y="191"/>
                  </a:cubicBezTo>
                  <a:cubicBezTo>
                    <a:pt x="87" y="189"/>
                    <a:pt x="83" y="186"/>
                    <a:pt x="83" y="184"/>
                  </a:cubicBezTo>
                  <a:cubicBezTo>
                    <a:pt x="82" y="182"/>
                    <a:pt x="88" y="182"/>
                    <a:pt x="89" y="181"/>
                  </a:cubicBezTo>
                  <a:cubicBezTo>
                    <a:pt x="92" y="180"/>
                    <a:pt x="92" y="174"/>
                    <a:pt x="93" y="173"/>
                  </a:cubicBezTo>
                  <a:cubicBezTo>
                    <a:pt x="94" y="171"/>
                    <a:pt x="95" y="169"/>
                    <a:pt x="97" y="165"/>
                  </a:cubicBezTo>
                  <a:cubicBezTo>
                    <a:pt x="98" y="160"/>
                    <a:pt x="100" y="162"/>
                    <a:pt x="102" y="161"/>
                  </a:cubicBezTo>
                  <a:cubicBezTo>
                    <a:pt x="104" y="160"/>
                    <a:pt x="101" y="156"/>
                    <a:pt x="103" y="150"/>
                  </a:cubicBezTo>
                  <a:cubicBezTo>
                    <a:pt x="106" y="145"/>
                    <a:pt x="97" y="149"/>
                    <a:pt x="97" y="149"/>
                  </a:cubicBezTo>
                  <a:cubicBezTo>
                    <a:pt x="97" y="149"/>
                    <a:pt x="97" y="149"/>
                    <a:pt x="94" y="153"/>
                  </a:cubicBezTo>
                  <a:cubicBezTo>
                    <a:pt x="90" y="156"/>
                    <a:pt x="93" y="155"/>
                    <a:pt x="91" y="159"/>
                  </a:cubicBezTo>
                  <a:cubicBezTo>
                    <a:pt x="88" y="163"/>
                    <a:pt x="90" y="166"/>
                    <a:pt x="89" y="168"/>
                  </a:cubicBezTo>
                  <a:cubicBezTo>
                    <a:pt x="88" y="169"/>
                    <a:pt x="82" y="170"/>
                    <a:pt x="80" y="174"/>
                  </a:cubicBezTo>
                  <a:cubicBezTo>
                    <a:pt x="78" y="177"/>
                    <a:pt x="75" y="182"/>
                    <a:pt x="75" y="182"/>
                  </a:cubicBezTo>
                  <a:cubicBezTo>
                    <a:pt x="75" y="182"/>
                    <a:pt x="65" y="180"/>
                    <a:pt x="62" y="179"/>
                  </a:cubicBezTo>
                  <a:cubicBezTo>
                    <a:pt x="60" y="179"/>
                    <a:pt x="59" y="173"/>
                    <a:pt x="59" y="173"/>
                  </a:cubicBezTo>
                  <a:cubicBezTo>
                    <a:pt x="59" y="173"/>
                    <a:pt x="56" y="167"/>
                    <a:pt x="56" y="165"/>
                  </a:cubicBezTo>
                  <a:cubicBezTo>
                    <a:pt x="56" y="163"/>
                    <a:pt x="59" y="156"/>
                    <a:pt x="59" y="156"/>
                  </a:cubicBezTo>
                  <a:cubicBezTo>
                    <a:pt x="58" y="148"/>
                    <a:pt x="58" y="148"/>
                    <a:pt x="58" y="148"/>
                  </a:cubicBezTo>
                  <a:cubicBezTo>
                    <a:pt x="58" y="148"/>
                    <a:pt x="62" y="144"/>
                    <a:pt x="61" y="142"/>
                  </a:cubicBezTo>
                  <a:cubicBezTo>
                    <a:pt x="60" y="139"/>
                    <a:pt x="61" y="142"/>
                    <a:pt x="59" y="142"/>
                  </a:cubicBezTo>
                  <a:cubicBezTo>
                    <a:pt x="57" y="143"/>
                    <a:pt x="53" y="144"/>
                    <a:pt x="51" y="145"/>
                  </a:cubicBezTo>
                  <a:cubicBezTo>
                    <a:pt x="50" y="148"/>
                    <a:pt x="48" y="154"/>
                    <a:pt x="47" y="156"/>
                  </a:cubicBezTo>
                  <a:cubicBezTo>
                    <a:pt x="45" y="158"/>
                    <a:pt x="44" y="157"/>
                    <a:pt x="42" y="161"/>
                  </a:cubicBezTo>
                  <a:cubicBezTo>
                    <a:pt x="41" y="164"/>
                    <a:pt x="40" y="163"/>
                    <a:pt x="39" y="164"/>
                  </a:cubicBezTo>
                  <a:cubicBezTo>
                    <a:pt x="62" y="85"/>
                    <a:pt x="130" y="26"/>
                    <a:pt x="214" y="18"/>
                  </a:cubicBezTo>
                  <a:cubicBezTo>
                    <a:pt x="214" y="18"/>
                    <a:pt x="214" y="19"/>
                    <a:pt x="21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51" name="Freeform 19"/>
            <p:cNvSpPr>
              <a:spLocks noEditPoints="1"/>
            </p:cNvSpPr>
            <p:nvPr userDrawn="1"/>
          </p:nvSpPr>
          <p:spPr bwMode="auto">
            <a:xfrm>
              <a:off x="41275" y="3959226"/>
              <a:ext cx="1997075" cy="1141413"/>
            </a:xfrm>
            <a:custGeom>
              <a:avLst/>
              <a:gdLst>
                <a:gd name="T0" fmla="*/ 29 w 629"/>
                <a:gd name="T1" fmla="*/ 145 h 359"/>
                <a:gd name="T2" fmla="*/ 81 w 629"/>
                <a:gd name="T3" fmla="*/ 125 h 359"/>
                <a:gd name="T4" fmla="*/ 139 w 629"/>
                <a:gd name="T5" fmla="*/ 191 h 359"/>
                <a:gd name="T6" fmla="*/ 318 w 629"/>
                <a:gd name="T7" fmla="*/ 133 h 359"/>
                <a:gd name="T8" fmla="*/ 326 w 629"/>
                <a:gd name="T9" fmla="*/ 127 h 359"/>
                <a:gd name="T10" fmla="*/ 346 w 629"/>
                <a:gd name="T11" fmla="*/ 133 h 359"/>
                <a:gd name="T12" fmla="*/ 365 w 629"/>
                <a:gd name="T13" fmla="*/ 140 h 359"/>
                <a:gd name="T14" fmla="*/ 367 w 629"/>
                <a:gd name="T15" fmla="*/ 151 h 359"/>
                <a:gd name="T16" fmla="*/ 471 w 629"/>
                <a:gd name="T17" fmla="*/ 310 h 359"/>
                <a:gd name="T18" fmla="*/ 556 w 629"/>
                <a:gd name="T19" fmla="*/ 297 h 359"/>
                <a:gd name="T20" fmla="*/ 583 w 629"/>
                <a:gd name="T21" fmla="*/ 344 h 359"/>
                <a:gd name="T22" fmla="*/ 614 w 629"/>
                <a:gd name="T23" fmla="*/ 347 h 359"/>
                <a:gd name="T24" fmla="*/ 601 w 629"/>
                <a:gd name="T25" fmla="*/ 298 h 359"/>
                <a:gd name="T26" fmla="*/ 580 w 629"/>
                <a:gd name="T27" fmla="*/ 270 h 359"/>
                <a:gd name="T28" fmla="*/ 614 w 629"/>
                <a:gd name="T29" fmla="*/ 239 h 359"/>
                <a:gd name="T30" fmla="*/ 629 w 629"/>
                <a:gd name="T31" fmla="*/ 194 h 359"/>
                <a:gd name="T32" fmla="*/ 559 w 629"/>
                <a:gd name="T33" fmla="*/ 152 h 359"/>
                <a:gd name="T34" fmla="*/ 419 w 629"/>
                <a:gd name="T35" fmla="*/ 102 h 359"/>
                <a:gd name="T36" fmla="*/ 360 w 629"/>
                <a:gd name="T37" fmla="*/ 92 h 359"/>
                <a:gd name="T38" fmla="*/ 308 w 629"/>
                <a:gd name="T39" fmla="*/ 63 h 359"/>
                <a:gd name="T40" fmla="*/ 169 w 629"/>
                <a:gd name="T41" fmla="*/ 12 h 359"/>
                <a:gd name="T42" fmla="*/ 88 w 629"/>
                <a:gd name="T43" fmla="*/ 0 h 359"/>
                <a:gd name="T44" fmla="*/ 72 w 629"/>
                <a:gd name="T45" fmla="*/ 45 h 359"/>
                <a:gd name="T46" fmla="*/ 79 w 629"/>
                <a:gd name="T47" fmla="*/ 90 h 359"/>
                <a:gd name="T48" fmla="*/ 44 w 629"/>
                <a:gd name="T49" fmla="*/ 98 h 359"/>
                <a:gd name="T50" fmla="*/ 4 w 629"/>
                <a:gd name="T51" fmla="*/ 128 h 359"/>
                <a:gd name="T52" fmla="*/ 29 w 629"/>
                <a:gd name="T53" fmla="*/ 145 h 359"/>
                <a:gd name="T54" fmla="*/ 565 w 629"/>
                <a:gd name="T55" fmla="*/ 251 h 359"/>
                <a:gd name="T56" fmla="*/ 531 w 629"/>
                <a:gd name="T57" fmla="*/ 206 h 359"/>
                <a:gd name="T58" fmla="*/ 574 w 629"/>
                <a:gd name="T59" fmla="*/ 223 h 359"/>
                <a:gd name="T60" fmla="*/ 565 w 629"/>
                <a:gd name="T61" fmla="*/ 251 h 359"/>
                <a:gd name="T62" fmla="*/ 470 w 629"/>
                <a:gd name="T63" fmla="*/ 131 h 359"/>
                <a:gd name="T64" fmla="*/ 568 w 629"/>
                <a:gd name="T65" fmla="*/ 180 h 359"/>
                <a:gd name="T66" fmla="*/ 416 w 629"/>
                <a:gd name="T67" fmla="*/ 131 h 359"/>
                <a:gd name="T68" fmla="*/ 470 w 629"/>
                <a:gd name="T69" fmla="*/ 131 h 359"/>
                <a:gd name="T70" fmla="*/ 393 w 629"/>
                <a:gd name="T71" fmla="*/ 151 h 359"/>
                <a:gd name="T72" fmla="*/ 497 w 629"/>
                <a:gd name="T73" fmla="*/ 193 h 359"/>
                <a:gd name="T74" fmla="*/ 548 w 629"/>
                <a:gd name="T75" fmla="*/ 282 h 359"/>
                <a:gd name="T76" fmla="*/ 537 w 629"/>
                <a:gd name="T77" fmla="*/ 293 h 359"/>
                <a:gd name="T78" fmla="*/ 442 w 629"/>
                <a:gd name="T79" fmla="*/ 286 h 359"/>
                <a:gd name="T80" fmla="*/ 393 w 629"/>
                <a:gd name="T81" fmla="*/ 151 h 359"/>
                <a:gd name="T82" fmla="*/ 251 w 629"/>
                <a:gd name="T83" fmla="*/ 52 h 359"/>
                <a:gd name="T84" fmla="*/ 293 w 629"/>
                <a:gd name="T85" fmla="*/ 87 h 359"/>
                <a:gd name="T86" fmla="*/ 144 w 629"/>
                <a:gd name="T87" fmla="*/ 27 h 359"/>
                <a:gd name="T88" fmla="*/ 251 w 629"/>
                <a:gd name="T89" fmla="*/ 52 h 359"/>
                <a:gd name="T90" fmla="*/ 113 w 629"/>
                <a:gd name="T91" fmla="*/ 58 h 359"/>
                <a:gd name="T92" fmla="*/ 156 w 629"/>
                <a:gd name="T93" fmla="*/ 72 h 359"/>
                <a:gd name="T94" fmla="*/ 103 w 629"/>
                <a:gd name="T95" fmla="*/ 84 h 359"/>
                <a:gd name="T96" fmla="*/ 113 w 629"/>
                <a:gd name="T97" fmla="*/ 58 h 359"/>
                <a:gd name="T98" fmla="*/ 96 w 629"/>
                <a:gd name="T99" fmla="*/ 119 h 359"/>
                <a:gd name="T100" fmla="*/ 191 w 629"/>
                <a:gd name="T101" fmla="*/ 82 h 359"/>
                <a:gd name="T102" fmla="*/ 298 w 629"/>
                <a:gd name="T103" fmla="*/ 117 h 359"/>
                <a:gd name="T104" fmla="*/ 176 w 629"/>
                <a:gd name="T105" fmla="*/ 191 h 359"/>
                <a:gd name="T106" fmla="*/ 98 w 629"/>
                <a:gd name="T107" fmla="*/ 136 h 359"/>
                <a:gd name="T108" fmla="*/ 96 w 629"/>
                <a:gd name="T109" fmla="*/ 119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359">
                  <a:moveTo>
                    <a:pt x="29" y="145"/>
                  </a:moveTo>
                  <a:cubicBezTo>
                    <a:pt x="36" y="144"/>
                    <a:pt x="57" y="136"/>
                    <a:pt x="81" y="125"/>
                  </a:cubicBezTo>
                  <a:cubicBezTo>
                    <a:pt x="84" y="148"/>
                    <a:pt x="95" y="170"/>
                    <a:pt x="139" y="191"/>
                  </a:cubicBezTo>
                  <a:cubicBezTo>
                    <a:pt x="203" y="221"/>
                    <a:pt x="270" y="235"/>
                    <a:pt x="318" y="133"/>
                  </a:cubicBezTo>
                  <a:cubicBezTo>
                    <a:pt x="318" y="133"/>
                    <a:pt x="321" y="130"/>
                    <a:pt x="326" y="127"/>
                  </a:cubicBezTo>
                  <a:cubicBezTo>
                    <a:pt x="333" y="129"/>
                    <a:pt x="339" y="131"/>
                    <a:pt x="346" y="133"/>
                  </a:cubicBezTo>
                  <a:cubicBezTo>
                    <a:pt x="352" y="136"/>
                    <a:pt x="358" y="138"/>
                    <a:pt x="365" y="140"/>
                  </a:cubicBezTo>
                  <a:cubicBezTo>
                    <a:pt x="367" y="146"/>
                    <a:pt x="367" y="151"/>
                    <a:pt x="367" y="151"/>
                  </a:cubicBezTo>
                  <a:cubicBezTo>
                    <a:pt x="341" y="260"/>
                    <a:pt x="403" y="292"/>
                    <a:pt x="471" y="310"/>
                  </a:cubicBezTo>
                  <a:cubicBezTo>
                    <a:pt x="518" y="322"/>
                    <a:pt x="540" y="312"/>
                    <a:pt x="556" y="297"/>
                  </a:cubicBezTo>
                  <a:cubicBezTo>
                    <a:pt x="568" y="320"/>
                    <a:pt x="579" y="339"/>
                    <a:pt x="583" y="344"/>
                  </a:cubicBezTo>
                  <a:cubicBezTo>
                    <a:pt x="597" y="359"/>
                    <a:pt x="614" y="347"/>
                    <a:pt x="614" y="347"/>
                  </a:cubicBezTo>
                  <a:cubicBezTo>
                    <a:pt x="628" y="335"/>
                    <a:pt x="623" y="324"/>
                    <a:pt x="601" y="298"/>
                  </a:cubicBezTo>
                  <a:cubicBezTo>
                    <a:pt x="595" y="291"/>
                    <a:pt x="588" y="282"/>
                    <a:pt x="580" y="270"/>
                  </a:cubicBezTo>
                  <a:cubicBezTo>
                    <a:pt x="599" y="249"/>
                    <a:pt x="614" y="239"/>
                    <a:pt x="614" y="239"/>
                  </a:cubicBezTo>
                  <a:cubicBezTo>
                    <a:pt x="629" y="194"/>
                    <a:pt x="629" y="194"/>
                    <a:pt x="629" y="194"/>
                  </a:cubicBezTo>
                  <a:cubicBezTo>
                    <a:pt x="629" y="194"/>
                    <a:pt x="605" y="181"/>
                    <a:pt x="559" y="152"/>
                  </a:cubicBezTo>
                  <a:cubicBezTo>
                    <a:pt x="512" y="124"/>
                    <a:pt x="451" y="104"/>
                    <a:pt x="419" y="102"/>
                  </a:cubicBezTo>
                  <a:cubicBezTo>
                    <a:pt x="393" y="101"/>
                    <a:pt x="369" y="95"/>
                    <a:pt x="360" y="92"/>
                  </a:cubicBezTo>
                  <a:cubicBezTo>
                    <a:pt x="352" y="89"/>
                    <a:pt x="329" y="78"/>
                    <a:pt x="308" y="63"/>
                  </a:cubicBezTo>
                  <a:cubicBezTo>
                    <a:pt x="282" y="43"/>
                    <a:pt x="223" y="19"/>
                    <a:pt x="169" y="12"/>
                  </a:cubicBezTo>
                  <a:cubicBezTo>
                    <a:pt x="115" y="5"/>
                    <a:pt x="88" y="0"/>
                    <a:pt x="88" y="0"/>
                  </a:cubicBezTo>
                  <a:cubicBezTo>
                    <a:pt x="72" y="45"/>
                    <a:pt x="72" y="45"/>
                    <a:pt x="72" y="45"/>
                  </a:cubicBezTo>
                  <a:cubicBezTo>
                    <a:pt x="72" y="45"/>
                    <a:pt x="77" y="61"/>
                    <a:pt x="79" y="90"/>
                  </a:cubicBezTo>
                  <a:cubicBezTo>
                    <a:pt x="65" y="93"/>
                    <a:pt x="53" y="96"/>
                    <a:pt x="44" y="98"/>
                  </a:cubicBezTo>
                  <a:cubicBezTo>
                    <a:pt x="11" y="104"/>
                    <a:pt x="0" y="109"/>
                    <a:pt x="4" y="128"/>
                  </a:cubicBezTo>
                  <a:cubicBezTo>
                    <a:pt x="4" y="128"/>
                    <a:pt x="10" y="149"/>
                    <a:pt x="29" y="145"/>
                  </a:cubicBezTo>
                  <a:close/>
                  <a:moveTo>
                    <a:pt x="565" y="251"/>
                  </a:moveTo>
                  <a:cubicBezTo>
                    <a:pt x="554" y="236"/>
                    <a:pt x="542" y="219"/>
                    <a:pt x="531" y="206"/>
                  </a:cubicBezTo>
                  <a:cubicBezTo>
                    <a:pt x="547" y="213"/>
                    <a:pt x="562" y="218"/>
                    <a:pt x="574" y="223"/>
                  </a:cubicBezTo>
                  <a:cubicBezTo>
                    <a:pt x="572" y="232"/>
                    <a:pt x="568" y="242"/>
                    <a:pt x="565" y="251"/>
                  </a:cubicBezTo>
                  <a:close/>
                  <a:moveTo>
                    <a:pt x="470" y="131"/>
                  </a:moveTo>
                  <a:cubicBezTo>
                    <a:pt x="507" y="142"/>
                    <a:pt x="550" y="158"/>
                    <a:pt x="568" y="180"/>
                  </a:cubicBezTo>
                  <a:cubicBezTo>
                    <a:pt x="416" y="131"/>
                    <a:pt x="416" y="131"/>
                    <a:pt x="416" y="131"/>
                  </a:cubicBezTo>
                  <a:cubicBezTo>
                    <a:pt x="428" y="126"/>
                    <a:pt x="445" y="124"/>
                    <a:pt x="470" y="131"/>
                  </a:cubicBezTo>
                  <a:close/>
                  <a:moveTo>
                    <a:pt x="393" y="151"/>
                  </a:moveTo>
                  <a:cubicBezTo>
                    <a:pt x="428" y="166"/>
                    <a:pt x="465" y="180"/>
                    <a:pt x="497" y="193"/>
                  </a:cubicBezTo>
                  <a:cubicBezTo>
                    <a:pt x="509" y="209"/>
                    <a:pt x="530" y="247"/>
                    <a:pt x="548" y="282"/>
                  </a:cubicBezTo>
                  <a:cubicBezTo>
                    <a:pt x="544" y="287"/>
                    <a:pt x="541" y="291"/>
                    <a:pt x="537" y="293"/>
                  </a:cubicBezTo>
                  <a:cubicBezTo>
                    <a:pt x="521" y="303"/>
                    <a:pt x="481" y="303"/>
                    <a:pt x="442" y="286"/>
                  </a:cubicBezTo>
                  <a:cubicBezTo>
                    <a:pt x="403" y="270"/>
                    <a:pt x="349" y="228"/>
                    <a:pt x="393" y="151"/>
                  </a:cubicBezTo>
                  <a:close/>
                  <a:moveTo>
                    <a:pt x="251" y="52"/>
                  </a:moveTo>
                  <a:cubicBezTo>
                    <a:pt x="274" y="62"/>
                    <a:pt x="286" y="76"/>
                    <a:pt x="293" y="87"/>
                  </a:cubicBezTo>
                  <a:cubicBezTo>
                    <a:pt x="144" y="27"/>
                    <a:pt x="144" y="27"/>
                    <a:pt x="144" y="27"/>
                  </a:cubicBezTo>
                  <a:cubicBezTo>
                    <a:pt x="171" y="22"/>
                    <a:pt x="215" y="37"/>
                    <a:pt x="251" y="52"/>
                  </a:cubicBezTo>
                  <a:close/>
                  <a:moveTo>
                    <a:pt x="113" y="58"/>
                  </a:moveTo>
                  <a:cubicBezTo>
                    <a:pt x="125" y="61"/>
                    <a:pt x="139" y="66"/>
                    <a:pt x="156" y="72"/>
                  </a:cubicBezTo>
                  <a:cubicBezTo>
                    <a:pt x="139" y="75"/>
                    <a:pt x="121" y="79"/>
                    <a:pt x="103" y="84"/>
                  </a:cubicBezTo>
                  <a:cubicBezTo>
                    <a:pt x="105" y="75"/>
                    <a:pt x="108" y="66"/>
                    <a:pt x="113" y="58"/>
                  </a:cubicBezTo>
                  <a:close/>
                  <a:moveTo>
                    <a:pt x="96" y="119"/>
                  </a:moveTo>
                  <a:cubicBezTo>
                    <a:pt x="131" y="104"/>
                    <a:pt x="171" y="87"/>
                    <a:pt x="191" y="82"/>
                  </a:cubicBezTo>
                  <a:cubicBezTo>
                    <a:pt x="224" y="93"/>
                    <a:pt x="261" y="105"/>
                    <a:pt x="298" y="117"/>
                  </a:cubicBezTo>
                  <a:cubicBezTo>
                    <a:pt x="283" y="205"/>
                    <a:pt x="216" y="203"/>
                    <a:pt x="176" y="191"/>
                  </a:cubicBezTo>
                  <a:cubicBezTo>
                    <a:pt x="134" y="178"/>
                    <a:pt x="104" y="154"/>
                    <a:pt x="98" y="136"/>
                  </a:cubicBezTo>
                  <a:cubicBezTo>
                    <a:pt x="96" y="131"/>
                    <a:pt x="96" y="125"/>
                    <a:pt x="96"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52" name="Freeform 20"/>
            <p:cNvSpPr>
              <a:spLocks/>
            </p:cNvSpPr>
            <p:nvPr userDrawn="1"/>
          </p:nvSpPr>
          <p:spPr bwMode="auto">
            <a:xfrm>
              <a:off x="2489200" y="4916488"/>
              <a:ext cx="1828800" cy="1103313"/>
            </a:xfrm>
            <a:custGeom>
              <a:avLst/>
              <a:gdLst>
                <a:gd name="T0" fmla="*/ 352 w 1152"/>
                <a:gd name="T1" fmla="*/ 236 h 695"/>
                <a:gd name="T2" fmla="*/ 646 w 1152"/>
                <a:gd name="T3" fmla="*/ 461 h 695"/>
                <a:gd name="T4" fmla="*/ 788 w 1152"/>
                <a:gd name="T5" fmla="*/ 386 h 695"/>
                <a:gd name="T6" fmla="*/ 1152 w 1152"/>
                <a:gd name="T7" fmla="*/ 695 h 695"/>
                <a:gd name="T8" fmla="*/ 1152 w 1152"/>
                <a:gd name="T9" fmla="*/ 601 h 695"/>
                <a:gd name="T10" fmla="*/ 798 w 1152"/>
                <a:gd name="T11" fmla="*/ 302 h 695"/>
                <a:gd name="T12" fmla="*/ 654 w 1152"/>
                <a:gd name="T13" fmla="*/ 374 h 695"/>
                <a:gd name="T14" fmla="*/ 376 w 1152"/>
                <a:gd name="T15" fmla="*/ 164 h 695"/>
                <a:gd name="T16" fmla="*/ 162 w 1152"/>
                <a:gd name="T17" fmla="*/ 164 h 695"/>
                <a:gd name="T18" fmla="*/ 0 w 1152"/>
                <a:gd name="T19" fmla="*/ 0 h 695"/>
                <a:gd name="T20" fmla="*/ 0 w 1152"/>
                <a:gd name="T21" fmla="*/ 104 h 695"/>
                <a:gd name="T22" fmla="*/ 132 w 1152"/>
                <a:gd name="T23" fmla="*/ 236 h 695"/>
                <a:gd name="T24" fmla="*/ 352 w 1152"/>
                <a:gd name="T25" fmla="*/ 236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2" h="695">
                  <a:moveTo>
                    <a:pt x="352" y="236"/>
                  </a:moveTo>
                  <a:lnTo>
                    <a:pt x="646" y="461"/>
                  </a:lnTo>
                  <a:lnTo>
                    <a:pt x="788" y="386"/>
                  </a:lnTo>
                  <a:lnTo>
                    <a:pt x="1152" y="695"/>
                  </a:lnTo>
                  <a:lnTo>
                    <a:pt x="1152" y="601"/>
                  </a:lnTo>
                  <a:lnTo>
                    <a:pt x="798" y="302"/>
                  </a:lnTo>
                  <a:lnTo>
                    <a:pt x="654" y="374"/>
                  </a:lnTo>
                  <a:lnTo>
                    <a:pt x="376" y="164"/>
                  </a:lnTo>
                  <a:lnTo>
                    <a:pt x="162" y="164"/>
                  </a:lnTo>
                  <a:lnTo>
                    <a:pt x="0" y="0"/>
                  </a:lnTo>
                  <a:lnTo>
                    <a:pt x="0" y="104"/>
                  </a:lnTo>
                  <a:lnTo>
                    <a:pt x="132" y="236"/>
                  </a:lnTo>
                  <a:lnTo>
                    <a:pt x="352" y="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53" name="Freeform 21"/>
            <p:cNvSpPr>
              <a:spLocks/>
            </p:cNvSpPr>
            <p:nvPr userDrawn="1"/>
          </p:nvSpPr>
          <p:spPr bwMode="auto">
            <a:xfrm>
              <a:off x="7940675" y="4970463"/>
              <a:ext cx="231775" cy="225425"/>
            </a:xfrm>
            <a:custGeom>
              <a:avLst/>
              <a:gdLst>
                <a:gd name="T0" fmla="*/ 112 w 146"/>
                <a:gd name="T1" fmla="*/ 142 h 142"/>
                <a:gd name="T2" fmla="*/ 146 w 146"/>
                <a:gd name="T3" fmla="*/ 34 h 142"/>
                <a:gd name="T4" fmla="*/ 30 w 146"/>
                <a:gd name="T5" fmla="*/ 0 h 142"/>
                <a:gd name="T6" fmla="*/ 0 w 146"/>
                <a:gd name="T7" fmla="*/ 110 h 142"/>
                <a:gd name="T8" fmla="*/ 112 w 146"/>
                <a:gd name="T9" fmla="*/ 142 h 142"/>
              </a:gdLst>
              <a:ahLst/>
              <a:cxnLst>
                <a:cxn ang="0">
                  <a:pos x="T0" y="T1"/>
                </a:cxn>
                <a:cxn ang="0">
                  <a:pos x="T2" y="T3"/>
                </a:cxn>
                <a:cxn ang="0">
                  <a:pos x="T4" y="T5"/>
                </a:cxn>
                <a:cxn ang="0">
                  <a:pos x="T6" y="T7"/>
                </a:cxn>
                <a:cxn ang="0">
                  <a:pos x="T8" y="T9"/>
                </a:cxn>
              </a:cxnLst>
              <a:rect l="0" t="0" r="r" b="b"/>
              <a:pathLst>
                <a:path w="146" h="142">
                  <a:moveTo>
                    <a:pt x="112" y="142"/>
                  </a:moveTo>
                  <a:lnTo>
                    <a:pt x="146" y="34"/>
                  </a:lnTo>
                  <a:lnTo>
                    <a:pt x="30" y="0"/>
                  </a:lnTo>
                  <a:lnTo>
                    <a:pt x="0" y="110"/>
                  </a:lnTo>
                  <a:lnTo>
                    <a:pt x="112" y="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54" name="Freeform 22"/>
            <p:cNvSpPr>
              <a:spLocks/>
            </p:cNvSpPr>
            <p:nvPr userDrawn="1"/>
          </p:nvSpPr>
          <p:spPr bwMode="auto">
            <a:xfrm>
              <a:off x="7658100" y="4824413"/>
              <a:ext cx="304800" cy="374650"/>
            </a:xfrm>
            <a:custGeom>
              <a:avLst/>
              <a:gdLst>
                <a:gd name="T0" fmla="*/ 134 w 192"/>
                <a:gd name="T1" fmla="*/ 236 h 236"/>
                <a:gd name="T2" fmla="*/ 192 w 192"/>
                <a:gd name="T3" fmla="*/ 40 h 236"/>
                <a:gd name="T4" fmla="*/ 56 w 192"/>
                <a:gd name="T5" fmla="*/ 0 h 236"/>
                <a:gd name="T6" fmla="*/ 0 w 192"/>
                <a:gd name="T7" fmla="*/ 196 h 236"/>
                <a:gd name="T8" fmla="*/ 134 w 192"/>
                <a:gd name="T9" fmla="*/ 236 h 236"/>
              </a:gdLst>
              <a:ahLst/>
              <a:cxnLst>
                <a:cxn ang="0">
                  <a:pos x="T0" y="T1"/>
                </a:cxn>
                <a:cxn ang="0">
                  <a:pos x="T2" y="T3"/>
                </a:cxn>
                <a:cxn ang="0">
                  <a:pos x="T4" y="T5"/>
                </a:cxn>
                <a:cxn ang="0">
                  <a:pos x="T6" y="T7"/>
                </a:cxn>
                <a:cxn ang="0">
                  <a:pos x="T8" y="T9"/>
                </a:cxn>
              </a:cxnLst>
              <a:rect l="0" t="0" r="r" b="b"/>
              <a:pathLst>
                <a:path w="192" h="236">
                  <a:moveTo>
                    <a:pt x="134" y="236"/>
                  </a:moveTo>
                  <a:lnTo>
                    <a:pt x="192" y="40"/>
                  </a:lnTo>
                  <a:lnTo>
                    <a:pt x="56" y="0"/>
                  </a:lnTo>
                  <a:lnTo>
                    <a:pt x="0" y="196"/>
                  </a:lnTo>
                  <a:lnTo>
                    <a:pt x="134" y="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55" name="Freeform 23"/>
            <p:cNvSpPr>
              <a:spLocks/>
            </p:cNvSpPr>
            <p:nvPr userDrawn="1"/>
          </p:nvSpPr>
          <p:spPr bwMode="auto">
            <a:xfrm>
              <a:off x="7038975" y="4518026"/>
              <a:ext cx="409575" cy="661988"/>
            </a:xfrm>
            <a:custGeom>
              <a:avLst/>
              <a:gdLst>
                <a:gd name="T0" fmla="*/ 258 w 258"/>
                <a:gd name="T1" fmla="*/ 44 h 417"/>
                <a:gd name="T2" fmla="*/ 108 w 258"/>
                <a:gd name="T3" fmla="*/ 0 h 417"/>
                <a:gd name="T4" fmla="*/ 0 w 258"/>
                <a:gd name="T5" fmla="*/ 373 h 417"/>
                <a:gd name="T6" fmla="*/ 150 w 258"/>
                <a:gd name="T7" fmla="*/ 417 h 417"/>
                <a:gd name="T8" fmla="*/ 258 w 258"/>
                <a:gd name="T9" fmla="*/ 44 h 417"/>
              </a:gdLst>
              <a:ahLst/>
              <a:cxnLst>
                <a:cxn ang="0">
                  <a:pos x="T0" y="T1"/>
                </a:cxn>
                <a:cxn ang="0">
                  <a:pos x="T2" y="T3"/>
                </a:cxn>
                <a:cxn ang="0">
                  <a:pos x="T4" y="T5"/>
                </a:cxn>
                <a:cxn ang="0">
                  <a:pos x="T6" y="T7"/>
                </a:cxn>
                <a:cxn ang="0">
                  <a:pos x="T8" y="T9"/>
                </a:cxn>
              </a:cxnLst>
              <a:rect l="0" t="0" r="r" b="b"/>
              <a:pathLst>
                <a:path w="258" h="417">
                  <a:moveTo>
                    <a:pt x="258" y="44"/>
                  </a:moveTo>
                  <a:lnTo>
                    <a:pt x="108" y="0"/>
                  </a:lnTo>
                  <a:lnTo>
                    <a:pt x="0" y="373"/>
                  </a:lnTo>
                  <a:lnTo>
                    <a:pt x="150" y="417"/>
                  </a:lnTo>
                  <a:lnTo>
                    <a:pt x="258"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56" name="Freeform 24"/>
            <p:cNvSpPr>
              <a:spLocks noEditPoints="1"/>
            </p:cNvSpPr>
            <p:nvPr userDrawn="1"/>
          </p:nvSpPr>
          <p:spPr bwMode="auto">
            <a:xfrm>
              <a:off x="0" y="3411538"/>
              <a:ext cx="12192000" cy="3470275"/>
            </a:xfrm>
            <a:custGeom>
              <a:avLst/>
              <a:gdLst>
                <a:gd name="T0" fmla="*/ 3764 w 3840"/>
                <a:gd name="T1" fmla="*/ 249 h 1091"/>
                <a:gd name="T2" fmla="*/ 3710 w 3840"/>
                <a:gd name="T3" fmla="*/ 226 h 1091"/>
                <a:gd name="T4" fmla="*/ 3657 w 3840"/>
                <a:gd name="T5" fmla="*/ 202 h 1091"/>
                <a:gd name="T6" fmla="*/ 3604 w 3840"/>
                <a:gd name="T7" fmla="*/ 179 h 1091"/>
                <a:gd name="T8" fmla="*/ 3550 w 3840"/>
                <a:gd name="T9" fmla="*/ 154 h 1091"/>
                <a:gd name="T10" fmla="*/ 3497 w 3840"/>
                <a:gd name="T11" fmla="*/ 131 h 1091"/>
                <a:gd name="T12" fmla="*/ 3382 w 3840"/>
                <a:gd name="T13" fmla="*/ 421 h 1091"/>
                <a:gd name="T14" fmla="*/ 3184 w 3840"/>
                <a:gd name="T15" fmla="*/ 424 h 1091"/>
                <a:gd name="T16" fmla="*/ 2915 w 3840"/>
                <a:gd name="T17" fmla="*/ 20 h 1091"/>
                <a:gd name="T18" fmla="*/ 3118 w 3840"/>
                <a:gd name="T19" fmla="*/ 521 h 1091"/>
                <a:gd name="T20" fmla="*/ 2876 w 3840"/>
                <a:gd name="T21" fmla="*/ 490 h 1091"/>
                <a:gd name="T22" fmla="*/ 2824 w 3840"/>
                <a:gd name="T23" fmla="*/ 360 h 1091"/>
                <a:gd name="T24" fmla="*/ 2711 w 3840"/>
                <a:gd name="T25" fmla="*/ 370 h 1091"/>
                <a:gd name="T26" fmla="*/ 2636 w 3840"/>
                <a:gd name="T27" fmla="*/ 447 h 1091"/>
                <a:gd name="T28" fmla="*/ 2627 w 3840"/>
                <a:gd name="T29" fmla="*/ 563 h 1091"/>
                <a:gd name="T30" fmla="*/ 2554 w 3840"/>
                <a:gd name="T31" fmla="*/ 663 h 1091"/>
                <a:gd name="T32" fmla="*/ 2426 w 3840"/>
                <a:gd name="T33" fmla="*/ 421 h 1091"/>
                <a:gd name="T34" fmla="*/ 2286 w 3840"/>
                <a:gd name="T35" fmla="*/ 745 h 1091"/>
                <a:gd name="T36" fmla="*/ 2058 w 3840"/>
                <a:gd name="T37" fmla="*/ 503 h 1091"/>
                <a:gd name="T38" fmla="*/ 2050 w 3840"/>
                <a:gd name="T39" fmla="*/ 761 h 1091"/>
                <a:gd name="T40" fmla="*/ 1892 w 3840"/>
                <a:gd name="T41" fmla="*/ 743 h 1091"/>
                <a:gd name="T42" fmla="*/ 1502 w 3840"/>
                <a:gd name="T43" fmla="*/ 384 h 1091"/>
                <a:gd name="T44" fmla="*/ 1596 w 3840"/>
                <a:gd name="T45" fmla="*/ 949 h 1091"/>
                <a:gd name="T46" fmla="*/ 1523 w 3840"/>
                <a:gd name="T47" fmla="*/ 915 h 1091"/>
                <a:gd name="T48" fmla="*/ 1416 w 3840"/>
                <a:gd name="T49" fmla="*/ 915 h 1091"/>
                <a:gd name="T50" fmla="*/ 1324 w 3840"/>
                <a:gd name="T51" fmla="*/ 977 h 1091"/>
                <a:gd name="T52" fmla="*/ 1180 w 3840"/>
                <a:gd name="T53" fmla="*/ 819 h 1091"/>
                <a:gd name="T54" fmla="*/ 928 w 3840"/>
                <a:gd name="T55" fmla="*/ 747 h 1091"/>
                <a:gd name="T56" fmla="*/ 784 w 3840"/>
                <a:gd name="T57" fmla="*/ 981 h 1091"/>
                <a:gd name="T58" fmla="*/ 524 w 3840"/>
                <a:gd name="T59" fmla="*/ 874 h 1091"/>
                <a:gd name="T60" fmla="*/ 362 w 3840"/>
                <a:gd name="T61" fmla="*/ 578 h 1091"/>
                <a:gd name="T62" fmla="*/ 160 w 3840"/>
                <a:gd name="T63" fmla="*/ 618 h 1091"/>
                <a:gd name="T64" fmla="*/ 92 w 3840"/>
                <a:gd name="T65" fmla="*/ 891 h 1091"/>
                <a:gd name="T66" fmla="*/ 3708 w 3840"/>
                <a:gd name="T67" fmla="*/ 484 h 1091"/>
                <a:gd name="T68" fmla="*/ 166 w 3840"/>
                <a:gd name="T69" fmla="*/ 906 h 1091"/>
                <a:gd name="T70" fmla="*/ 308 w 3840"/>
                <a:gd name="T71" fmla="*/ 828 h 1091"/>
                <a:gd name="T72" fmla="*/ 281 w 3840"/>
                <a:gd name="T73" fmla="*/ 726 h 1091"/>
                <a:gd name="T74" fmla="*/ 290 w 3840"/>
                <a:gd name="T75" fmla="*/ 706 h 1091"/>
                <a:gd name="T76" fmla="*/ 308 w 3840"/>
                <a:gd name="T77" fmla="*/ 614 h 1091"/>
                <a:gd name="T78" fmla="*/ 472 w 3840"/>
                <a:gd name="T79" fmla="*/ 641 h 1091"/>
                <a:gd name="T80" fmla="*/ 328 w 3840"/>
                <a:gd name="T81" fmla="*/ 803 h 1091"/>
                <a:gd name="T82" fmla="*/ 500 w 3840"/>
                <a:gd name="T83" fmla="*/ 681 h 1091"/>
                <a:gd name="T84" fmla="*/ 328 w 3840"/>
                <a:gd name="T85" fmla="*/ 934 h 1091"/>
                <a:gd name="T86" fmla="*/ 328 w 3840"/>
                <a:gd name="T87" fmla="*/ 934 h 1091"/>
                <a:gd name="T88" fmla="*/ 2667 w 3840"/>
                <a:gd name="T89" fmla="*/ 475 h 1091"/>
                <a:gd name="T90" fmla="*/ 2758 w 3840"/>
                <a:gd name="T91" fmla="*/ 599 h 1091"/>
                <a:gd name="T92" fmla="*/ 3453 w 3840"/>
                <a:gd name="T93" fmla="*/ 188 h 1091"/>
                <a:gd name="T94" fmla="*/ 3455 w 3840"/>
                <a:gd name="T95" fmla="*/ 194 h 1091"/>
                <a:gd name="T96" fmla="*/ 3736 w 3840"/>
                <a:gd name="T97" fmla="*/ 366 h 1091"/>
                <a:gd name="T98" fmla="*/ 3421 w 3840"/>
                <a:gd name="T99" fmla="*/ 274 h 1091"/>
                <a:gd name="T100" fmla="*/ 3415 w 3840"/>
                <a:gd name="T101" fmla="*/ 276 h 1091"/>
                <a:gd name="T102" fmla="*/ 3402 w 3840"/>
                <a:gd name="T103" fmla="*/ 31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0" h="1091">
                  <a:moveTo>
                    <a:pt x="3708" y="484"/>
                  </a:moveTo>
                  <a:cubicBezTo>
                    <a:pt x="3815" y="235"/>
                    <a:pt x="3814" y="235"/>
                    <a:pt x="3814" y="235"/>
                  </a:cubicBezTo>
                  <a:cubicBezTo>
                    <a:pt x="3790" y="224"/>
                    <a:pt x="3790" y="224"/>
                    <a:pt x="3790" y="224"/>
                  </a:cubicBezTo>
                  <a:cubicBezTo>
                    <a:pt x="3791" y="229"/>
                    <a:pt x="3791" y="234"/>
                    <a:pt x="3789" y="239"/>
                  </a:cubicBezTo>
                  <a:cubicBezTo>
                    <a:pt x="3785" y="249"/>
                    <a:pt x="3774" y="253"/>
                    <a:pt x="3764" y="249"/>
                  </a:cubicBezTo>
                  <a:cubicBezTo>
                    <a:pt x="3754" y="245"/>
                    <a:pt x="3750" y="233"/>
                    <a:pt x="3754" y="224"/>
                  </a:cubicBezTo>
                  <a:cubicBezTo>
                    <a:pt x="3756" y="218"/>
                    <a:pt x="3760" y="215"/>
                    <a:pt x="3764" y="214"/>
                  </a:cubicBezTo>
                  <a:cubicBezTo>
                    <a:pt x="3736" y="201"/>
                    <a:pt x="3736" y="201"/>
                    <a:pt x="3736" y="201"/>
                  </a:cubicBezTo>
                  <a:cubicBezTo>
                    <a:pt x="3738" y="205"/>
                    <a:pt x="3738" y="210"/>
                    <a:pt x="3736" y="215"/>
                  </a:cubicBezTo>
                  <a:cubicBezTo>
                    <a:pt x="3732" y="225"/>
                    <a:pt x="3720" y="230"/>
                    <a:pt x="3710" y="226"/>
                  </a:cubicBezTo>
                  <a:cubicBezTo>
                    <a:pt x="3701" y="221"/>
                    <a:pt x="3697" y="210"/>
                    <a:pt x="3701" y="200"/>
                  </a:cubicBezTo>
                  <a:cubicBezTo>
                    <a:pt x="3703" y="195"/>
                    <a:pt x="3707" y="191"/>
                    <a:pt x="3711" y="189"/>
                  </a:cubicBezTo>
                  <a:cubicBezTo>
                    <a:pt x="3683" y="177"/>
                    <a:pt x="3683" y="177"/>
                    <a:pt x="3683" y="177"/>
                  </a:cubicBezTo>
                  <a:cubicBezTo>
                    <a:pt x="3684" y="182"/>
                    <a:pt x="3684" y="187"/>
                    <a:pt x="3682" y="192"/>
                  </a:cubicBezTo>
                  <a:cubicBezTo>
                    <a:pt x="3678" y="201"/>
                    <a:pt x="3667" y="206"/>
                    <a:pt x="3657" y="202"/>
                  </a:cubicBezTo>
                  <a:cubicBezTo>
                    <a:pt x="3648" y="198"/>
                    <a:pt x="3643" y="186"/>
                    <a:pt x="3647" y="176"/>
                  </a:cubicBezTo>
                  <a:cubicBezTo>
                    <a:pt x="3650" y="171"/>
                    <a:pt x="3653" y="168"/>
                    <a:pt x="3658" y="166"/>
                  </a:cubicBezTo>
                  <a:cubicBezTo>
                    <a:pt x="3629" y="153"/>
                    <a:pt x="3629" y="153"/>
                    <a:pt x="3629" y="153"/>
                  </a:cubicBezTo>
                  <a:cubicBezTo>
                    <a:pt x="3631" y="158"/>
                    <a:pt x="3631" y="163"/>
                    <a:pt x="3629" y="168"/>
                  </a:cubicBezTo>
                  <a:cubicBezTo>
                    <a:pt x="3625" y="178"/>
                    <a:pt x="3613" y="183"/>
                    <a:pt x="3604" y="179"/>
                  </a:cubicBezTo>
                  <a:cubicBezTo>
                    <a:pt x="3594" y="174"/>
                    <a:pt x="3590" y="163"/>
                    <a:pt x="3594" y="153"/>
                  </a:cubicBezTo>
                  <a:cubicBezTo>
                    <a:pt x="3596" y="148"/>
                    <a:pt x="3600" y="144"/>
                    <a:pt x="3604" y="142"/>
                  </a:cubicBezTo>
                  <a:cubicBezTo>
                    <a:pt x="3575" y="130"/>
                    <a:pt x="3575" y="130"/>
                    <a:pt x="3575" y="130"/>
                  </a:cubicBezTo>
                  <a:cubicBezTo>
                    <a:pt x="3577" y="134"/>
                    <a:pt x="3577" y="140"/>
                    <a:pt x="3575" y="145"/>
                  </a:cubicBezTo>
                  <a:cubicBezTo>
                    <a:pt x="3571" y="154"/>
                    <a:pt x="3560" y="159"/>
                    <a:pt x="3550" y="154"/>
                  </a:cubicBezTo>
                  <a:cubicBezTo>
                    <a:pt x="3540" y="150"/>
                    <a:pt x="3536" y="139"/>
                    <a:pt x="3540" y="129"/>
                  </a:cubicBezTo>
                  <a:cubicBezTo>
                    <a:pt x="3542" y="124"/>
                    <a:pt x="3546" y="121"/>
                    <a:pt x="3551" y="119"/>
                  </a:cubicBezTo>
                  <a:cubicBezTo>
                    <a:pt x="3522" y="106"/>
                    <a:pt x="3522" y="106"/>
                    <a:pt x="3522" y="106"/>
                  </a:cubicBezTo>
                  <a:cubicBezTo>
                    <a:pt x="3524" y="111"/>
                    <a:pt x="3524" y="116"/>
                    <a:pt x="3522" y="121"/>
                  </a:cubicBezTo>
                  <a:cubicBezTo>
                    <a:pt x="3517" y="131"/>
                    <a:pt x="3507" y="135"/>
                    <a:pt x="3497" y="131"/>
                  </a:cubicBezTo>
                  <a:cubicBezTo>
                    <a:pt x="3487" y="127"/>
                    <a:pt x="3482" y="115"/>
                    <a:pt x="3487" y="105"/>
                  </a:cubicBezTo>
                  <a:cubicBezTo>
                    <a:pt x="3489" y="101"/>
                    <a:pt x="3493" y="97"/>
                    <a:pt x="3498" y="95"/>
                  </a:cubicBezTo>
                  <a:cubicBezTo>
                    <a:pt x="3475" y="85"/>
                    <a:pt x="3475" y="85"/>
                    <a:pt x="3475" y="85"/>
                  </a:cubicBezTo>
                  <a:cubicBezTo>
                    <a:pt x="3358" y="358"/>
                    <a:pt x="3358" y="358"/>
                    <a:pt x="3358" y="358"/>
                  </a:cubicBezTo>
                  <a:cubicBezTo>
                    <a:pt x="3347" y="382"/>
                    <a:pt x="3358" y="410"/>
                    <a:pt x="3382" y="421"/>
                  </a:cubicBezTo>
                  <a:cubicBezTo>
                    <a:pt x="3526" y="484"/>
                    <a:pt x="3526" y="484"/>
                    <a:pt x="3526" y="484"/>
                  </a:cubicBezTo>
                  <a:cubicBezTo>
                    <a:pt x="3452" y="487"/>
                    <a:pt x="3374" y="492"/>
                    <a:pt x="3294" y="500"/>
                  </a:cubicBezTo>
                  <a:cubicBezTo>
                    <a:pt x="3283" y="492"/>
                    <a:pt x="3263" y="489"/>
                    <a:pt x="3244" y="488"/>
                  </a:cubicBezTo>
                  <a:cubicBezTo>
                    <a:pt x="3214" y="486"/>
                    <a:pt x="3195" y="465"/>
                    <a:pt x="3195" y="465"/>
                  </a:cubicBezTo>
                  <a:cubicBezTo>
                    <a:pt x="3184" y="424"/>
                    <a:pt x="3184" y="424"/>
                    <a:pt x="3184" y="424"/>
                  </a:cubicBezTo>
                  <a:cubicBezTo>
                    <a:pt x="3261" y="398"/>
                    <a:pt x="3319" y="339"/>
                    <a:pt x="3347" y="268"/>
                  </a:cubicBezTo>
                  <a:cubicBezTo>
                    <a:pt x="3319" y="255"/>
                    <a:pt x="3319" y="255"/>
                    <a:pt x="3319" y="255"/>
                  </a:cubicBezTo>
                  <a:cubicBezTo>
                    <a:pt x="3293" y="322"/>
                    <a:pt x="3237" y="376"/>
                    <a:pt x="3163" y="398"/>
                  </a:cubicBezTo>
                  <a:cubicBezTo>
                    <a:pt x="3039" y="433"/>
                    <a:pt x="2909" y="358"/>
                    <a:pt x="2874" y="232"/>
                  </a:cubicBezTo>
                  <a:cubicBezTo>
                    <a:pt x="2853" y="156"/>
                    <a:pt x="2871" y="78"/>
                    <a:pt x="2915" y="20"/>
                  </a:cubicBezTo>
                  <a:cubicBezTo>
                    <a:pt x="2891" y="0"/>
                    <a:pt x="2891" y="0"/>
                    <a:pt x="2891" y="0"/>
                  </a:cubicBezTo>
                  <a:cubicBezTo>
                    <a:pt x="2841" y="66"/>
                    <a:pt x="2821" y="154"/>
                    <a:pt x="2844" y="240"/>
                  </a:cubicBezTo>
                  <a:cubicBezTo>
                    <a:pt x="2880" y="369"/>
                    <a:pt x="3002" y="450"/>
                    <a:pt x="3130" y="436"/>
                  </a:cubicBezTo>
                  <a:cubicBezTo>
                    <a:pt x="3142" y="480"/>
                    <a:pt x="3142" y="480"/>
                    <a:pt x="3142" y="480"/>
                  </a:cubicBezTo>
                  <a:cubicBezTo>
                    <a:pt x="3142" y="480"/>
                    <a:pt x="3139" y="504"/>
                    <a:pt x="3118" y="521"/>
                  </a:cubicBezTo>
                  <a:cubicBezTo>
                    <a:pt x="3025" y="536"/>
                    <a:pt x="2930" y="554"/>
                    <a:pt x="2833" y="579"/>
                  </a:cubicBezTo>
                  <a:cubicBezTo>
                    <a:pt x="2850" y="562"/>
                    <a:pt x="2850" y="562"/>
                    <a:pt x="2850" y="562"/>
                  </a:cubicBezTo>
                  <a:cubicBezTo>
                    <a:pt x="2829" y="529"/>
                    <a:pt x="2829" y="529"/>
                    <a:pt x="2829" y="529"/>
                  </a:cubicBezTo>
                  <a:cubicBezTo>
                    <a:pt x="2833" y="519"/>
                    <a:pt x="2838" y="509"/>
                    <a:pt x="2840" y="499"/>
                  </a:cubicBezTo>
                  <a:cubicBezTo>
                    <a:pt x="2876" y="490"/>
                    <a:pt x="2876" y="490"/>
                    <a:pt x="2876" y="490"/>
                  </a:cubicBezTo>
                  <a:cubicBezTo>
                    <a:pt x="2876" y="456"/>
                    <a:pt x="2876" y="456"/>
                    <a:pt x="2876" y="456"/>
                  </a:cubicBezTo>
                  <a:cubicBezTo>
                    <a:pt x="2840" y="448"/>
                    <a:pt x="2840" y="448"/>
                    <a:pt x="2840" y="448"/>
                  </a:cubicBezTo>
                  <a:cubicBezTo>
                    <a:pt x="2838" y="438"/>
                    <a:pt x="2833" y="428"/>
                    <a:pt x="2828" y="419"/>
                  </a:cubicBezTo>
                  <a:cubicBezTo>
                    <a:pt x="2848" y="384"/>
                    <a:pt x="2848" y="384"/>
                    <a:pt x="2848" y="384"/>
                  </a:cubicBezTo>
                  <a:cubicBezTo>
                    <a:pt x="2824" y="360"/>
                    <a:pt x="2824" y="360"/>
                    <a:pt x="2824" y="360"/>
                  </a:cubicBezTo>
                  <a:cubicBezTo>
                    <a:pt x="2792" y="382"/>
                    <a:pt x="2792" y="382"/>
                    <a:pt x="2792" y="382"/>
                  </a:cubicBezTo>
                  <a:cubicBezTo>
                    <a:pt x="2783" y="377"/>
                    <a:pt x="2773" y="373"/>
                    <a:pt x="2762" y="370"/>
                  </a:cubicBezTo>
                  <a:cubicBezTo>
                    <a:pt x="2753" y="331"/>
                    <a:pt x="2753" y="331"/>
                    <a:pt x="2753" y="331"/>
                  </a:cubicBezTo>
                  <a:cubicBezTo>
                    <a:pt x="2719" y="331"/>
                    <a:pt x="2719" y="331"/>
                    <a:pt x="2719" y="331"/>
                  </a:cubicBezTo>
                  <a:cubicBezTo>
                    <a:pt x="2711" y="371"/>
                    <a:pt x="2711" y="370"/>
                    <a:pt x="2711" y="370"/>
                  </a:cubicBezTo>
                  <a:cubicBezTo>
                    <a:pt x="2702" y="373"/>
                    <a:pt x="2693" y="377"/>
                    <a:pt x="2684" y="382"/>
                  </a:cubicBezTo>
                  <a:cubicBezTo>
                    <a:pt x="2651" y="361"/>
                    <a:pt x="2651" y="361"/>
                    <a:pt x="2651" y="361"/>
                  </a:cubicBezTo>
                  <a:cubicBezTo>
                    <a:pt x="2627" y="386"/>
                    <a:pt x="2627" y="386"/>
                    <a:pt x="2627" y="386"/>
                  </a:cubicBezTo>
                  <a:cubicBezTo>
                    <a:pt x="2648" y="418"/>
                    <a:pt x="2648" y="418"/>
                    <a:pt x="2648" y="418"/>
                  </a:cubicBezTo>
                  <a:cubicBezTo>
                    <a:pt x="2643" y="427"/>
                    <a:pt x="2639" y="437"/>
                    <a:pt x="2636" y="447"/>
                  </a:cubicBezTo>
                  <a:cubicBezTo>
                    <a:pt x="2596" y="457"/>
                    <a:pt x="2596" y="457"/>
                    <a:pt x="2596" y="457"/>
                  </a:cubicBezTo>
                  <a:cubicBezTo>
                    <a:pt x="2596" y="492"/>
                    <a:pt x="2596" y="492"/>
                    <a:pt x="2596" y="492"/>
                  </a:cubicBezTo>
                  <a:cubicBezTo>
                    <a:pt x="2636" y="500"/>
                    <a:pt x="2636" y="500"/>
                    <a:pt x="2636" y="500"/>
                  </a:cubicBezTo>
                  <a:cubicBezTo>
                    <a:pt x="2639" y="510"/>
                    <a:pt x="2642" y="519"/>
                    <a:pt x="2648" y="529"/>
                  </a:cubicBezTo>
                  <a:cubicBezTo>
                    <a:pt x="2627" y="563"/>
                    <a:pt x="2627" y="563"/>
                    <a:pt x="2627" y="563"/>
                  </a:cubicBezTo>
                  <a:cubicBezTo>
                    <a:pt x="2651" y="587"/>
                    <a:pt x="2651" y="587"/>
                    <a:pt x="2651" y="587"/>
                  </a:cubicBezTo>
                  <a:cubicBezTo>
                    <a:pt x="2683" y="565"/>
                    <a:pt x="2683" y="565"/>
                    <a:pt x="2683" y="565"/>
                  </a:cubicBezTo>
                  <a:cubicBezTo>
                    <a:pt x="2692" y="570"/>
                    <a:pt x="2701" y="574"/>
                    <a:pt x="2711" y="577"/>
                  </a:cubicBezTo>
                  <a:cubicBezTo>
                    <a:pt x="2719" y="609"/>
                    <a:pt x="2719" y="609"/>
                    <a:pt x="2719" y="609"/>
                  </a:cubicBezTo>
                  <a:cubicBezTo>
                    <a:pt x="2665" y="626"/>
                    <a:pt x="2610" y="643"/>
                    <a:pt x="2554" y="663"/>
                  </a:cubicBezTo>
                  <a:cubicBezTo>
                    <a:pt x="2551" y="653"/>
                    <a:pt x="2551" y="653"/>
                    <a:pt x="2551" y="653"/>
                  </a:cubicBezTo>
                  <a:cubicBezTo>
                    <a:pt x="2435" y="694"/>
                    <a:pt x="2435" y="694"/>
                    <a:pt x="2435" y="694"/>
                  </a:cubicBezTo>
                  <a:cubicBezTo>
                    <a:pt x="2387" y="553"/>
                    <a:pt x="2387" y="553"/>
                    <a:pt x="2387" y="553"/>
                  </a:cubicBezTo>
                  <a:cubicBezTo>
                    <a:pt x="2388" y="553"/>
                    <a:pt x="2388" y="553"/>
                    <a:pt x="2388" y="553"/>
                  </a:cubicBezTo>
                  <a:cubicBezTo>
                    <a:pt x="2426" y="421"/>
                    <a:pt x="2426" y="421"/>
                    <a:pt x="2426" y="421"/>
                  </a:cubicBezTo>
                  <a:cubicBezTo>
                    <a:pt x="2357" y="400"/>
                    <a:pt x="2357" y="400"/>
                    <a:pt x="2357" y="400"/>
                  </a:cubicBezTo>
                  <a:cubicBezTo>
                    <a:pt x="2318" y="532"/>
                    <a:pt x="2318" y="532"/>
                    <a:pt x="2318" y="532"/>
                  </a:cubicBezTo>
                  <a:cubicBezTo>
                    <a:pt x="2348" y="541"/>
                    <a:pt x="2348" y="541"/>
                    <a:pt x="2348" y="541"/>
                  </a:cubicBezTo>
                  <a:cubicBezTo>
                    <a:pt x="2403" y="705"/>
                    <a:pt x="2403" y="705"/>
                    <a:pt x="2403" y="705"/>
                  </a:cubicBezTo>
                  <a:cubicBezTo>
                    <a:pt x="2286" y="745"/>
                    <a:pt x="2286" y="745"/>
                    <a:pt x="2286" y="745"/>
                  </a:cubicBezTo>
                  <a:cubicBezTo>
                    <a:pt x="2293" y="766"/>
                    <a:pt x="2293" y="766"/>
                    <a:pt x="2293" y="766"/>
                  </a:cubicBezTo>
                  <a:cubicBezTo>
                    <a:pt x="2338" y="751"/>
                    <a:pt x="2338" y="751"/>
                    <a:pt x="2338" y="751"/>
                  </a:cubicBezTo>
                  <a:cubicBezTo>
                    <a:pt x="2297" y="768"/>
                    <a:pt x="2256" y="784"/>
                    <a:pt x="2215" y="800"/>
                  </a:cubicBezTo>
                  <a:cubicBezTo>
                    <a:pt x="2210" y="782"/>
                    <a:pt x="2203" y="740"/>
                    <a:pt x="2226" y="693"/>
                  </a:cubicBezTo>
                  <a:cubicBezTo>
                    <a:pt x="2257" y="632"/>
                    <a:pt x="2233" y="440"/>
                    <a:pt x="2058" y="503"/>
                  </a:cubicBezTo>
                  <a:cubicBezTo>
                    <a:pt x="2056" y="504"/>
                    <a:pt x="2055" y="504"/>
                    <a:pt x="2054" y="504"/>
                  </a:cubicBezTo>
                  <a:cubicBezTo>
                    <a:pt x="2054" y="504"/>
                    <a:pt x="2055" y="504"/>
                    <a:pt x="2055" y="504"/>
                  </a:cubicBezTo>
                  <a:cubicBezTo>
                    <a:pt x="2054" y="505"/>
                    <a:pt x="2052" y="506"/>
                    <a:pt x="2052" y="506"/>
                  </a:cubicBezTo>
                  <a:cubicBezTo>
                    <a:pt x="2052" y="506"/>
                    <a:pt x="2052" y="506"/>
                    <a:pt x="2052" y="506"/>
                  </a:cubicBezTo>
                  <a:cubicBezTo>
                    <a:pt x="1880" y="579"/>
                    <a:pt x="1987" y="737"/>
                    <a:pt x="2050" y="761"/>
                  </a:cubicBezTo>
                  <a:cubicBezTo>
                    <a:pt x="2095" y="780"/>
                    <a:pt x="2117" y="813"/>
                    <a:pt x="2126" y="830"/>
                  </a:cubicBezTo>
                  <a:cubicBezTo>
                    <a:pt x="1999" y="871"/>
                    <a:pt x="1866" y="904"/>
                    <a:pt x="1728" y="928"/>
                  </a:cubicBezTo>
                  <a:cubicBezTo>
                    <a:pt x="1711" y="918"/>
                    <a:pt x="1702" y="903"/>
                    <a:pt x="1702" y="903"/>
                  </a:cubicBezTo>
                  <a:cubicBezTo>
                    <a:pt x="1700" y="860"/>
                    <a:pt x="1700" y="860"/>
                    <a:pt x="1700" y="860"/>
                  </a:cubicBezTo>
                  <a:cubicBezTo>
                    <a:pt x="1780" y="851"/>
                    <a:pt x="1849" y="807"/>
                    <a:pt x="1892" y="743"/>
                  </a:cubicBezTo>
                  <a:cubicBezTo>
                    <a:pt x="1867" y="725"/>
                    <a:pt x="1867" y="725"/>
                    <a:pt x="1867" y="725"/>
                  </a:cubicBezTo>
                  <a:cubicBezTo>
                    <a:pt x="1827" y="784"/>
                    <a:pt x="1761" y="825"/>
                    <a:pt x="1685" y="830"/>
                  </a:cubicBezTo>
                  <a:cubicBezTo>
                    <a:pt x="1555" y="838"/>
                    <a:pt x="1444" y="737"/>
                    <a:pt x="1437" y="605"/>
                  </a:cubicBezTo>
                  <a:cubicBezTo>
                    <a:pt x="1432" y="527"/>
                    <a:pt x="1466" y="454"/>
                    <a:pt x="1522" y="408"/>
                  </a:cubicBezTo>
                  <a:cubicBezTo>
                    <a:pt x="1502" y="384"/>
                    <a:pt x="1502" y="384"/>
                    <a:pt x="1502" y="384"/>
                  </a:cubicBezTo>
                  <a:cubicBezTo>
                    <a:pt x="1439" y="436"/>
                    <a:pt x="1401" y="518"/>
                    <a:pt x="1406" y="607"/>
                  </a:cubicBezTo>
                  <a:cubicBezTo>
                    <a:pt x="1414" y="741"/>
                    <a:pt x="1516" y="847"/>
                    <a:pt x="1643" y="860"/>
                  </a:cubicBezTo>
                  <a:cubicBezTo>
                    <a:pt x="1646" y="906"/>
                    <a:pt x="1646" y="906"/>
                    <a:pt x="1646" y="906"/>
                  </a:cubicBezTo>
                  <a:cubicBezTo>
                    <a:pt x="1646" y="906"/>
                    <a:pt x="1637" y="932"/>
                    <a:pt x="1610" y="943"/>
                  </a:cubicBezTo>
                  <a:cubicBezTo>
                    <a:pt x="1605" y="945"/>
                    <a:pt x="1601" y="947"/>
                    <a:pt x="1596" y="949"/>
                  </a:cubicBezTo>
                  <a:cubicBezTo>
                    <a:pt x="1584" y="950"/>
                    <a:pt x="1573" y="952"/>
                    <a:pt x="1561" y="954"/>
                  </a:cubicBezTo>
                  <a:cubicBezTo>
                    <a:pt x="1560" y="953"/>
                    <a:pt x="1560" y="952"/>
                    <a:pt x="1560" y="952"/>
                  </a:cubicBezTo>
                  <a:cubicBezTo>
                    <a:pt x="1579" y="918"/>
                    <a:pt x="1579" y="918"/>
                    <a:pt x="1579" y="918"/>
                  </a:cubicBezTo>
                  <a:cubicBezTo>
                    <a:pt x="1556" y="893"/>
                    <a:pt x="1556" y="893"/>
                    <a:pt x="1556" y="893"/>
                  </a:cubicBezTo>
                  <a:cubicBezTo>
                    <a:pt x="1523" y="915"/>
                    <a:pt x="1523" y="915"/>
                    <a:pt x="1523" y="915"/>
                  </a:cubicBezTo>
                  <a:cubicBezTo>
                    <a:pt x="1514" y="910"/>
                    <a:pt x="1504" y="905"/>
                    <a:pt x="1494" y="902"/>
                  </a:cubicBezTo>
                  <a:cubicBezTo>
                    <a:pt x="1484" y="864"/>
                    <a:pt x="1484" y="863"/>
                    <a:pt x="1484" y="863"/>
                  </a:cubicBezTo>
                  <a:cubicBezTo>
                    <a:pt x="1450" y="863"/>
                    <a:pt x="1450" y="863"/>
                    <a:pt x="1450" y="863"/>
                  </a:cubicBezTo>
                  <a:cubicBezTo>
                    <a:pt x="1443" y="903"/>
                    <a:pt x="1443" y="903"/>
                    <a:pt x="1443" y="903"/>
                  </a:cubicBezTo>
                  <a:cubicBezTo>
                    <a:pt x="1434" y="905"/>
                    <a:pt x="1424" y="910"/>
                    <a:pt x="1416" y="915"/>
                  </a:cubicBezTo>
                  <a:cubicBezTo>
                    <a:pt x="1382" y="894"/>
                    <a:pt x="1382" y="895"/>
                    <a:pt x="1382" y="895"/>
                  </a:cubicBezTo>
                  <a:cubicBezTo>
                    <a:pt x="1358" y="919"/>
                    <a:pt x="1358" y="919"/>
                    <a:pt x="1358" y="919"/>
                  </a:cubicBezTo>
                  <a:cubicBezTo>
                    <a:pt x="1380" y="951"/>
                    <a:pt x="1380" y="951"/>
                    <a:pt x="1380" y="951"/>
                  </a:cubicBezTo>
                  <a:cubicBezTo>
                    <a:pt x="1376" y="958"/>
                    <a:pt x="1372" y="966"/>
                    <a:pt x="1369" y="974"/>
                  </a:cubicBezTo>
                  <a:cubicBezTo>
                    <a:pt x="1354" y="975"/>
                    <a:pt x="1340" y="976"/>
                    <a:pt x="1324" y="977"/>
                  </a:cubicBezTo>
                  <a:cubicBezTo>
                    <a:pt x="1324" y="898"/>
                    <a:pt x="1324" y="895"/>
                    <a:pt x="1324" y="895"/>
                  </a:cubicBezTo>
                  <a:cubicBezTo>
                    <a:pt x="1216" y="895"/>
                    <a:pt x="1216" y="895"/>
                    <a:pt x="1216" y="895"/>
                  </a:cubicBezTo>
                  <a:cubicBezTo>
                    <a:pt x="1216" y="983"/>
                    <a:pt x="1216" y="983"/>
                    <a:pt x="1216" y="983"/>
                  </a:cubicBezTo>
                  <a:cubicBezTo>
                    <a:pt x="1204" y="984"/>
                    <a:pt x="1192" y="984"/>
                    <a:pt x="1180" y="985"/>
                  </a:cubicBezTo>
                  <a:cubicBezTo>
                    <a:pt x="1180" y="820"/>
                    <a:pt x="1180" y="819"/>
                    <a:pt x="1180" y="819"/>
                  </a:cubicBezTo>
                  <a:cubicBezTo>
                    <a:pt x="1072" y="819"/>
                    <a:pt x="1072" y="819"/>
                    <a:pt x="1072" y="819"/>
                  </a:cubicBezTo>
                  <a:cubicBezTo>
                    <a:pt x="1072" y="987"/>
                    <a:pt x="1072" y="987"/>
                    <a:pt x="1072" y="987"/>
                  </a:cubicBezTo>
                  <a:cubicBezTo>
                    <a:pt x="1060" y="987"/>
                    <a:pt x="1048" y="987"/>
                    <a:pt x="1036" y="987"/>
                  </a:cubicBezTo>
                  <a:cubicBezTo>
                    <a:pt x="1036" y="747"/>
                    <a:pt x="1036" y="747"/>
                    <a:pt x="1036" y="747"/>
                  </a:cubicBezTo>
                  <a:cubicBezTo>
                    <a:pt x="928" y="747"/>
                    <a:pt x="928" y="747"/>
                    <a:pt x="928" y="747"/>
                  </a:cubicBezTo>
                  <a:cubicBezTo>
                    <a:pt x="928" y="987"/>
                    <a:pt x="928" y="986"/>
                    <a:pt x="928" y="986"/>
                  </a:cubicBezTo>
                  <a:cubicBezTo>
                    <a:pt x="916" y="986"/>
                    <a:pt x="904" y="986"/>
                    <a:pt x="892" y="985"/>
                  </a:cubicBezTo>
                  <a:cubicBezTo>
                    <a:pt x="892" y="675"/>
                    <a:pt x="892" y="675"/>
                    <a:pt x="892" y="675"/>
                  </a:cubicBezTo>
                  <a:cubicBezTo>
                    <a:pt x="784" y="675"/>
                    <a:pt x="784" y="675"/>
                    <a:pt x="784" y="675"/>
                  </a:cubicBezTo>
                  <a:cubicBezTo>
                    <a:pt x="784" y="978"/>
                    <a:pt x="784" y="981"/>
                    <a:pt x="784" y="981"/>
                  </a:cubicBezTo>
                  <a:cubicBezTo>
                    <a:pt x="668" y="975"/>
                    <a:pt x="550" y="964"/>
                    <a:pt x="436" y="949"/>
                  </a:cubicBezTo>
                  <a:cubicBezTo>
                    <a:pt x="475" y="931"/>
                    <a:pt x="475" y="931"/>
                    <a:pt x="475" y="931"/>
                  </a:cubicBezTo>
                  <a:cubicBezTo>
                    <a:pt x="482" y="946"/>
                    <a:pt x="497" y="957"/>
                    <a:pt x="514" y="957"/>
                  </a:cubicBezTo>
                  <a:cubicBezTo>
                    <a:pt x="537" y="957"/>
                    <a:pt x="556" y="938"/>
                    <a:pt x="556" y="915"/>
                  </a:cubicBezTo>
                  <a:cubicBezTo>
                    <a:pt x="556" y="895"/>
                    <a:pt x="540" y="878"/>
                    <a:pt x="524" y="874"/>
                  </a:cubicBezTo>
                  <a:cubicBezTo>
                    <a:pt x="524" y="682"/>
                    <a:pt x="524" y="682"/>
                    <a:pt x="524" y="682"/>
                  </a:cubicBezTo>
                  <a:cubicBezTo>
                    <a:pt x="540" y="678"/>
                    <a:pt x="557" y="661"/>
                    <a:pt x="557" y="641"/>
                  </a:cubicBezTo>
                  <a:cubicBezTo>
                    <a:pt x="557" y="618"/>
                    <a:pt x="538" y="599"/>
                    <a:pt x="515" y="599"/>
                  </a:cubicBezTo>
                  <a:cubicBezTo>
                    <a:pt x="500" y="599"/>
                    <a:pt x="487" y="607"/>
                    <a:pt x="480" y="618"/>
                  </a:cubicBezTo>
                  <a:cubicBezTo>
                    <a:pt x="362" y="578"/>
                    <a:pt x="362" y="578"/>
                    <a:pt x="362" y="578"/>
                  </a:cubicBezTo>
                  <a:cubicBezTo>
                    <a:pt x="362" y="577"/>
                    <a:pt x="362" y="576"/>
                    <a:pt x="362" y="574"/>
                  </a:cubicBezTo>
                  <a:cubicBezTo>
                    <a:pt x="362" y="551"/>
                    <a:pt x="344" y="532"/>
                    <a:pt x="321" y="532"/>
                  </a:cubicBezTo>
                  <a:cubicBezTo>
                    <a:pt x="298" y="532"/>
                    <a:pt x="279" y="551"/>
                    <a:pt x="279" y="574"/>
                  </a:cubicBezTo>
                  <a:cubicBezTo>
                    <a:pt x="279" y="575"/>
                    <a:pt x="280" y="577"/>
                    <a:pt x="280" y="578"/>
                  </a:cubicBezTo>
                  <a:cubicBezTo>
                    <a:pt x="160" y="618"/>
                    <a:pt x="160" y="618"/>
                    <a:pt x="160" y="618"/>
                  </a:cubicBezTo>
                  <a:cubicBezTo>
                    <a:pt x="152" y="607"/>
                    <a:pt x="140" y="599"/>
                    <a:pt x="125" y="599"/>
                  </a:cubicBezTo>
                  <a:cubicBezTo>
                    <a:pt x="102" y="599"/>
                    <a:pt x="83" y="618"/>
                    <a:pt x="83" y="641"/>
                  </a:cubicBezTo>
                  <a:cubicBezTo>
                    <a:pt x="83" y="660"/>
                    <a:pt x="96" y="676"/>
                    <a:pt x="112" y="681"/>
                  </a:cubicBezTo>
                  <a:cubicBezTo>
                    <a:pt x="112" y="875"/>
                    <a:pt x="112" y="875"/>
                    <a:pt x="112" y="875"/>
                  </a:cubicBezTo>
                  <a:cubicBezTo>
                    <a:pt x="104" y="878"/>
                    <a:pt x="98" y="883"/>
                    <a:pt x="92" y="891"/>
                  </a:cubicBezTo>
                  <a:cubicBezTo>
                    <a:pt x="61" y="884"/>
                    <a:pt x="28" y="877"/>
                    <a:pt x="0" y="869"/>
                  </a:cubicBezTo>
                  <a:cubicBezTo>
                    <a:pt x="0" y="1091"/>
                    <a:pt x="0" y="1091"/>
                    <a:pt x="0" y="1091"/>
                  </a:cubicBezTo>
                  <a:cubicBezTo>
                    <a:pt x="3840" y="1091"/>
                    <a:pt x="3840" y="1091"/>
                    <a:pt x="3840" y="1091"/>
                  </a:cubicBezTo>
                  <a:cubicBezTo>
                    <a:pt x="3840" y="490"/>
                    <a:pt x="3840" y="490"/>
                    <a:pt x="3840" y="490"/>
                  </a:cubicBezTo>
                  <a:cubicBezTo>
                    <a:pt x="3796" y="487"/>
                    <a:pt x="3753" y="485"/>
                    <a:pt x="3708" y="484"/>
                  </a:cubicBezTo>
                  <a:close/>
                  <a:moveTo>
                    <a:pt x="2028" y="701"/>
                  </a:moveTo>
                  <a:cubicBezTo>
                    <a:pt x="2028" y="701"/>
                    <a:pt x="1919" y="620"/>
                    <a:pt x="2031" y="554"/>
                  </a:cubicBezTo>
                  <a:cubicBezTo>
                    <a:pt x="2031" y="554"/>
                    <a:pt x="1968" y="631"/>
                    <a:pt x="2028" y="701"/>
                  </a:cubicBezTo>
                  <a:close/>
                  <a:moveTo>
                    <a:pt x="308" y="930"/>
                  </a:moveTo>
                  <a:cubicBezTo>
                    <a:pt x="260" y="923"/>
                    <a:pt x="213" y="915"/>
                    <a:pt x="166" y="906"/>
                  </a:cubicBezTo>
                  <a:cubicBezTo>
                    <a:pt x="165" y="903"/>
                    <a:pt x="164" y="902"/>
                    <a:pt x="164" y="899"/>
                  </a:cubicBezTo>
                  <a:cubicBezTo>
                    <a:pt x="308" y="851"/>
                    <a:pt x="308" y="851"/>
                    <a:pt x="308" y="851"/>
                  </a:cubicBezTo>
                  <a:cubicBezTo>
                    <a:pt x="308" y="930"/>
                    <a:pt x="308" y="930"/>
                    <a:pt x="308" y="930"/>
                  </a:cubicBezTo>
                  <a:close/>
                  <a:moveTo>
                    <a:pt x="308" y="801"/>
                  </a:moveTo>
                  <a:cubicBezTo>
                    <a:pt x="308" y="828"/>
                    <a:pt x="308" y="828"/>
                    <a:pt x="308" y="828"/>
                  </a:cubicBezTo>
                  <a:cubicBezTo>
                    <a:pt x="153" y="879"/>
                    <a:pt x="151" y="881"/>
                    <a:pt x="151" y="881"/>
                  </a:cubicBezTo>
                  <a:cubicBezTo>
                    <a:pt x="146" y="877"/>
                    <a:pt x="140" y="875"/>
                    <a:pt x="136" y="874"/>
                  </a:cubicBezTo>
                  <a:cubicBezTo>
                    <a:pt x="136" y="682"/>
                    <a:pt x="136" y="682"/>
                    <a:pt x="136" y="682"/>
                  </a:cubicBezTo>
                  <a:cubicBezTo>
                    <a:pt x="144" y="681"/>
                    <a:pt x="152" y="675"/>
                    <a:pt x="158" y="668"/>
                  </a:cubicBezTo>
                  <a:cubicBezTo>
                    <a:pt x="281" y="726"/>
                    <a:pt x="281" y="726"/>
                    <a:pt x="281" y="726"/>
                  </a:cubicBezTo>
                  <a:cubicBezTo>
                    <a:pt x="280" y="728"/>
                    <a:pt x="279" y="731"/>
                    <a:pt x="279" y="734"/>
                  </a:cubicBezTo>
                  <a:cubicBezTo>
                    <a:pt x="279" y="753"/>
                    <a:pt x="292" y="769"/>
                    <a:pt x="308" y="774"/>
                  </a:cubicBezTo>
                  <a:cubicBezTo>
                    <a:pt x="308" y="801"/>
                    <a:pt x="308" y="801"/>
                    <a:pt x="308" y="801"/>
                  </a:cubicBezTo>
                  <a:close/>
                  <a:moveTo>
                    <a:pt x="308" y="695"/>
                  </a:moveTo>
                  <a:cubicBezTo>
                    <a:pt x="300" y="697"/>
                    <a:pt x="295" y="701"/>
                    <a:pt x="290" y="706"/>
                  </a:cubicBezTo>
                  <a:cubicBezTo>
                    <a:pt x="166" y="649"/>
                    <a:pt x="167" y="649"/>
                    <a:pt x="167" y="649"/>
                  </a:cubicBezTo>
                  <a:cubicBezTo>
                    <a:pt x="167" y="646"/>
                    <a:pt x="168" y="644"/>
                    <a:pt x="168" y="641"/>
                  </a:cubicBezTo>
                  <a:cubicBezTo>
                    <a:pt x="168" y="641"/>
                    <a:pt x="168" y="640"/>
                    <a:pt x="168" y="639"/>
                  </a:cubicBezTo>
                  <a:cubicBezTo>
                    <a:pt x="288" y="599"/>
                    <a:pt x="287" y="599"/>
                    <a:pt x="287" y="599"/>
                  </a:cubicBezTo>
                  <a:cubicBezTo>
                    <a:pt x="293" y="606"/>
                    <a:pt x="300" y="611"/>
                    <a:pt x="308" y="614"/>
                  </a:cubicBezTo>
                  <a:lnTo>
                    <a:pt x="308" y="695"/>
                  </a:lnTo>
                  <a:close/>
                  <a:moveTo>
                    <a:pt x="328" y="615"/>
                  </a:moveTo>
                  <a:cubicBezTo>
                    <a:pt x="340" y="613"/>
                    <a:pt x="348" y="607"/>
                    <a:pt x="354" y="599"/>
                  </a:cubicBezTo>
                  <a:cubicBezTo>
                    <a:pt x="472" y="639"/>
                    <a:pt x="472" y="639"/>
                    <a:pt x="472" y="639"/>
                  </a:cubicBezTo>
                  <a:cubicBezTo>
                    <a:pt x="472" y="640"/>
                    <a:pt x="472" y="640"/>
                    <a:pt x="472" y="641"/>
                  </a:cubicBezTo>
                  <a:cubicBezTo>
                    <a:pt x="472" y="644"/>
                    <a:pt x="473" y="646"/>
                    <a:pt x="473" y="649"/>
                  </a:cubicBezTo>
                  <a:cubicBezTo>
                    <a:pt x="351" y="706"/>
                    <a:pt x="351" y="706"/>
                    <a:pt x="351" y="706"/>
                  </a:cubicBezTo>
                  <a:cubicBezTo>
                    <a:pt x="345" y="700"/>
                    <a:pt x="340" y="695"/>
                    <a:pt x="328" y="693"/>
                  </a:cubicBezTo>
                  <a:cubicBezTo>
                    <a:pt x="328" y="615"/>
                    <a:pt x="328" y="615"/>
                    <a:pt x="328" y="615"/>
                  </a:cubicBezTo>
                  <a:close/>
                  <a:moveTo>
                    <a:pt x="328" y="803"/>
                  </a:moveTo>
                  <a:cubicBezTo>
                    <a:pt x="328" y="775"/>
                    <a:pt x="328" y="775"/>
                    <a:pt x="328" y="775"/>
                  </a:cubicBezTo>
                  <a:cubicBezTo>
                    <a:pt x="348" y="772"/>
                    <a:pt x="362" y="755"/>
                    <a:pt x="362" y="734"/>
                  </a:cubicBezTo>
                  <a:cubicBezTo>
                    <a:pt x="362" y="731"/>
                    <a:pt x="361" y="728"/>
                    <a:pt x="361" y="726"/>
                  </a:cubicBezTo>
                  <a:cubicBezTo>
                    <a:pt x="482" y="669"/>
                    <a:pt x="482" y="669"/>
                    <a:pt x="482" y="669"/>
                  </a:cubicBezTo>
                  <a:cubicBezTo>
                    <a:pt x="487" y="674"/>
                    <a:pt x="492" y="679"/>
                    <a:pt x="500" y="681"/>
                  </a:cubicBezTo>
                  <a:cubicBezTo>
                    <a:pt x="500" y="875"/>
                    <a:pt x="500" y="875"/>
                    <a:pt x="500" y="875"/>
                  </a:cubicBezTo>
                  <a:cubicBezTo>
                    <a:pt x="496" y="876"/>
                    <a:pt x="492" y="879"/>
                    <a:pt x="488" y="881"/>
                  </a:cubicBezTo>
                  <a:cubicBezTo>
                    <a:pt x="328" y="827"/>
                    <a:pt x="328" y="827"/>
                    <a:pt x="328" y="827"/>
                  </a:cubicBezTo>
                  <a:cubicBezTo>
                    <a:pt x="328" y="803"/>
                    <a:pt x="328" y="803"/>
                    <a:pt x="328" y="803"/>
                  </a:cubicBezTo>
                  <a:close/>
                  <a:moveTo>
                    <a:pt x="328" y="934"/>
                  </a:moveTo>
                  <a:cubicBezTo>
                    <a:pt x="328" y="850"/>
                    <a:pt x="328" y="850"/>
                    <a:pt x="328" y="850"/>
                  </a:cubicBezTo>
                  <a:cubicBezTo>
                    <a:pt x="476" y="899"/>
                    <a:pt x="475" y="899"/>
                    <a:pt x="475" y="899"/>
                  </a:cubicBezTo>
                  <a:cubicBezTo>
                    <a:pt x="474" y="902"/>
                    <a:pt x="474" y="905"/>
                    <a:pt x="473" y="908"/>
                  </a:cubicBezTo>
                  <a:cubicBezTo>
                    <a:pt x="397" y="944"/>
                    <a:pt x="397" y="944"/>
                    <a:pt x="397" y="944"/>
                  </a:cubicBezTo>
                  <a:cubicBezTo>
                    <a:pt x="374" y="941"/>
                    <a:pt x="352" y="938"/>
                    <a:pt x="328" y="934"/>
                  </a:cubicBezTo>
                  <a:close/>
                  <a:moveTo>
                    <a:pt x="1409" y="970"/>
                  </a:moveTo>
                  <a:cubicBezTo>
                    <a:pt x="1422" y="951"/>
                    <a:pt x="1444" y="938"/>
                    <a:pt x="1468" y="938"/>
                  </a:cubicBezTo>
                  <a:cubicBezTo>
                    <a:pt x="1488" y="938"/>
                    <a:pt x="1505" y="946"/>
                    <a:pt x="1518" y="959"/>
                  </a:cubicBezTo>
                  <a:cubicBezTo>
                    <a:pt x="1482" y="964"/>
                    <a:pt x="1446" y="967"/>
                    <a:pt x="1409" y="970"/>
                  </a:cubicBezTo>
                  <a:close/>
                  <a:moveTo>
                    <a:pt x="2667" y="475"/>
                  </a:moveTo>
                  <a:cubicBezTo>
                    <a:pt x="2667" y="436"/>
                    <a:pt x="2698" y="405"/>
                    <a:pt x="2736" y="405"/>
                  </a:cubicBezTo>
                  <a:cubicBezTo>
                    <a:pt x="2775" y="405"/>
                    <a:pt x="2806" y="436"/>
                    <a:pt x="2806" y="475"/>
                  </a:cubicBezTo>
                  <a:cubicBezTo>
                    <a:pt x="2806" y="514"/>
                    <a:pt x="2775" y="545"/>
                    <a:pt x="2736" y="545"/>
                  </a:cubicBezTo>
                  <a:cubicBezTo>
                    <a:pt x="2698" y="545"/>
                    <a:pt x="2667" y="514"/>
                    <a:pt x="2667" y="475"/>
                  </a:cubicBezTo>
                  <a:close/>
                  <a:moveTo>
                    <a:pt x="2758" y="599"/>
                  </a:moveTo>
                  <a:cubicBezTo>
                    <a:pt x="2762" y="578"/>
                    <a:pt x="2762" y="578"/>
                    <a:pt x="2762" y="578"/>
                  </a:cubicBezTo>
                  <a:cubicBezTo>
                    <a:pt x="2773" y="575"/>
                    <a:pt x="2783" y="571"/>
                    <a:pt x="2792" y="565"/>
                  </a:cubicBezTo>
                  <a:cubicBezTo>
                    <a:pt x="2820" y="582"/>
                    <a:pt x="2820" y="582"/>
                    <a:pt x="2820" y="582"/>
                  </a:cubicBezTo>
                  <a:cubicBezTo>
                    <a:pt x="2800" y="587"/>
                    <a:pt x="2779" y="593"/>
                    <a:pt x="2758" y="599"/>
                  </a:cubicBezTo>
                  <a:close/>
                  <a:moveTo>
                    <a:pt x="3453" y="188"/>
                  </a:moveTo>
                  <a:cubicBezTo>
                    <a:pt x="3454" y="186"/>
                    <a:pt x="3457" y="185"/>
                    <a:pt x="3459" y="186"/>
                  </a:cubicBezTo>
                  <a:cubicBezTo>
                    <a:pt x="3753" y="316"/>
                    <a:pt x="3753" y="316"/>
                    <a:pt x="3753" y="316"/>
                  </a:cubicBezTo>
                  <a:cubicBezTo>
                    <a:pt x="3755" y="317"/>
                    <a:pt x="3756" y="319"/>
                    <a:pt x="3755" y="322"/>
                  </a:cubicBezTo>
                  <a:cubicBezTo>
                    <a:pt x="3754" y="324"/>
                    <a:pt x="3751" y="325"/>
                    <a:pt x="3749" y="324"/>
                  </a:cubicBezTo>
                  <a:cubicBezTo>
                    <a:pt x="3455" y="194"/>
                    <a:pt x="3455" y="194"/>
                    <a:pt x="3455" y="194"/>
                  </a:cubicBezTo>
                  <a:cubicBezTo>
                    <a:pt x="3453" y="193"/>
                    <a:pt x="3452" y="191"/>
                    <a:pt x="3453" y="188"/>
                  </a:cubicBezTo>
                  <a:close/>
                  <a:moveTo>
                    <a:pt x="3434" y="232"/>
                  </a:moveTo>
                  <a:cubicBezTo>
                    <a:pt x="3435" y="230"/>
                    <a:pt x="3438" y="229"/>
                    <a:pt x="3440" y="230"/>
                  </a:cubicBezTo>
                  <a:cubicBezTo>
                    <a:pt x="3734" y="360"/>
                    <a:pt x="3734" y="360"/>
                    <a:pt x="3734" y="360"/>
                  </a:cubicBezTo>
                  <a:cubicBezTo>
                    <a:pt x="3736" y="361"/>
                    <a:pt x="3737" y="363"/>
                    <a:pt x="3736" y="366"/>
                  </a:cubicBezTo>
                  <a:cubicBezTo>
                    <a:pt x="3735" y="367"/>
                    <a:pt x="3732" y="369"/>
                    <a:pt x="3730" y="368"/>
                  </a:cubicBezTo>
                  <a:cubicBezTo>
                    <a:pt x="3437" y="238"/>
                    <a:pt x="3437" y="238"/>
                    <a:pt x="3437" y="238"/>
                  </a:cubicBezTo>
                  <a:cubicBezTo>
                    <a:pt x="3434" y="237"/>
                    <a:pt x="3433" y="234"/>
                    <a:pt x="3434" y="232"/>
                  </a:cubicBezTo>
                  <a:close/>
                  <a:moveTo>
                    <a:pt x="3415" y="276"/>
                  </a:moveTo>
                  <a:cubicBezTo>
                    <a:pt x="3416" y="274"/>
                    <a:pt x="3419" y="273"/>
                    <a:pt x="3421" y="274"/>
                  </a:cubicBezTo>
                  <a:cubicBezTo>
                    <a:pt x="3715" y="404"/>
                    <a:pt x="3715" y="404"/>
                    <a:pt x="3715" y="404"/>
                  </a:cubicBezTo>
                  <a:cubicBezTo>
                    <a:pt x="3717" y="404"/>
                    <a:pt x="3718" y="407"/>
                    <a:pt x="3717" y="410"/>
                  </a:cubicBezTo>
                  <a:cubicBezTo>
                    <a:pt x="3716" y="411"/>
                    <a:pt x="3713" y="413"/>
                    <a:pt x="3711" y="411"/>
                  </a:cubicBezTo>
                  <a:cubicBezTo>
                    <a:pt x="3418" y="282"/>
                    <a:pt x="3418" y="282"/>
                    <a:pt x="3418" y="282"/>
                  </a:cubicBezTo>
                  <a:cubicBezTo>
                    <a:pt x="3415" y="281"/>
                    <a:pt x="3414" y="278"/>
                    <a:pt x="3415" y="276"/>
                  </a:cubicBezTo>
                  <a:close/>
                  <a:moveTo>
                    <a:pt x="3698" y="453"/>
                  </a:moveTo>
                  <a:cubicBezTo>
                    <a:pt x="3697" y="456"/>
                    <a:pt x="3695" y="457"/>
                    <a:pt x="3692" y="456"/>
                  </a:cubicBezTo>
                  <a:cubicBezTo>
                    <a:pt x="3399" y="326"/>
                    <a:pt x="3399" y="326"/>
                    <a:pt x="3399" y="326"/>
                  </a:cubicBezTo>
                  <a:cubicBezTo>
                    <a:pt x="3397" y="325"/>
                    <a:pt x="3396" y="322"/>
                    <a:pt x="3396" y="320"/>
                  </a:cubicBezTo>
                  <a:cubicBezTo>
                    <a:pt x="3397" y="318"/>
                    <a:pt x="3400" y="317"/>
                    <a:pt x="3402" y="318"/>
                  </a:cubicBezTo>
                  <a:cubicBezTo>
                    <a:pt x="3696" y="448"/>
                    <a:pt x="3696" y="448"/>
                    <a:pt x="3696" y="448"/>
                  </a:cubicBezTo>
                  <a:cubicBezTo>
                    <a:pt x="3698" y="448"/>
                    <a:pt x="3699" y="451"/>
                    <a:pt x="3698" y="4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57" name="Freeform 25"/>
            <p:cNvSpPr>
              <a:spLocks/>
            </p:cNvSpPr>
            <p:nvPr userDrawn="1"/>
          </p:nvSpPr>
          <p:spPr bwMode="auto">
            <a:xfrm>
              <a:off x="6518275" y="5014913"/>
              <a:ext cx="6350" cy="3175"/>
            </a:xfrm>
            <a:custGeom>
              <a:avLst/>
              <a:gdLst>
                <a:gd name="T0" fmla="*/ 1 w 2"/>
                <a:gd name="T1" fmla="*/ 0 h 1"/>
                <a:gd name="T2" fmla="*/ 1 w 2"/>
                <a:gd name="T3" fmla="*/ 0 h 1"/>
              </a:gdLst>
              <a:ahLst/>
              <a:cxnLst>
                <a:cxn ang="0">
                  <a:pos x="T0" y="T1"/>
                </a:cxn>
                <a:cxn ang="0">
                  <a:pos x="T2" y="T3"/>
                </a:cxn>
              </a:cxnLst>
              <a:rect l="0" t="0" r="r" b="b"/>
              <a:pathLst>
                <a:path w="2" h="1">
                  <a:moveTo>
                    <a:pt x="1" y="0"/>
                  </a:moveTo>
                  <a:cubicBezTo>
                    <a:pt x="0" y="1"/>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grpSp>
      <p:grpSp>
        <p:nvGrpSpPr>
          <p:cNvPr id="79" name="组合 78"/>
          <p:cNvGrpSpPr/>
          <p:nvPr userDrawn="1"/>
        </p:nvGrpSpPr>
        <p:grpSpPr>
          <a:xfrm>
            <a:off x="1" y="-14288"/>
            <a:ext cx="12188825" cy="2489201"/>
            <a:chOff x="0" y="-14288"/>
            <a:chExt cx="12188825" cy="2489201"/>
          </a:xfrm>
          <a:solidFill>
            <a:schemeClr val="bg1">
              <a:lumMod val="95000"/>
            </a:schemeClr>
          </a:solidFill>
        </p:grpSpPr>
        <p:sp>
          <p:nvSpPr>
            <p:cNvPr id="72" name="Freeform 29"/>
            <p:cNvSpPr>
              <a:spLocks noEditPoints="1"/>
            </p:cNvSpPr>
            <p:nvPr userDrawn="1"/>
          </p:nvSpPr>
          <p:spPr bwMode="auto">
            <a:xfrm>
              <a:off x="1054100" y="989012"/>
              <a:ext cx="1508125" cy="1466851"/>
            </a:xfrm>
            <a:custGeom>
              <a:avLst/>
              <a:gdLst>
                <a:gd name="T0" fmla="*/ 243 w 475"/>
                <a:gd name="T1" fmla="*/ 452 h 461"/>
                <a:gd name="T2" fmla="*/ 33 w 475"/>
                <a:gd name="T3" fmla="*/ 283 h 461"/>
                <a:gd name="T4" fmla="*/ 33 w 475"/>
                <a:gd name="T5" fmla="*/ 311 h 461"/>
                <a:gd name="T6" fmla="*/ 26 w 475"/>
                <a:gd name="T7" fmla="*/ 243 h 461"/>
                <a:gd name="T8" fmla="*/ 52 w 475"/>
                <a:gd name="T9" fmla="*/ 159 h 461"/>
                <a:gd name="T10" fmla="*/ 74 w 475"/>
                <a:gd name="T11" fmla="*/ 100 h 461"/>
                <a:gd name="T12" fmla="*/ 109 w 475"/>
                <a:gd name="T13" fmla="*/ 61 h 461"/>
                <a:gd name="T14" fmla="*/ 94 w 475"/>
                <a:gd name="T15" fmla="*/ 96 h 461"/>
                <a:gd name="T16" fmla="*/ 108 w 475"/>
                <a:gd name="T17" fmla="*/ 140 h 461"/>
                <a:gd name="T18" fmla="*/ 119 w 475"/>
                <a:gd name="T19" fmla="*/ 175 h 461"/>
                <a:gd name="T20" fmla="*/ 119 w 475"/>
                <a:gd name="T21" fmla="*/ 209 h 461"/>
                <a:gd name="T22" fmla="*/ 93 w 475"/>
                <a:gd name="T23" fmla="*/ 231 h 461"/>
                <a:gd name="T24" fmla="*/ 80 w 475"/>
                <a:gd name="T25" fmla="*/ 253 h 461"/>
                <a:gd name="T26" fmla="*/ 59 w 475"/>
                <a:gd name="T27" fmla="*/ 275 h 461"/>
                <a:gd name="T28" fmla="*/ 41 w 475"/>
                <a:gd name="T29" fmla="*/ 276 h 461"/>
                <a:gd name="T30" fmla="*/ 43 w 475"/>
                <a:gd name="T31" fmla="*/ 331 h 461"/>
                <a:gd name="T32" fmla="*/ 45 w 475"/>
                <a:gd name="T33" fmla="*/ 314 h 461"/>
                <a:gd name="T34" fmla="*/ 52 w 475"/>
                <a:gd name="T35" fmla="*/ 303 h 461"/>
                <a:gd name="T36" fmla="*/ 64 w 475"/>
                <a:gd name="T37" fmla="*/ 303 h 461"/>
                <a:gd name="T38" fmla="*/ 50 w 475"/>
                <a:gd name="T39" fmla="*/ 314 h 461"/>
                <a:gd name="T40" fmla="*/ 54 w 475"/>
                <a:gd name="T41" fmla="*/ 329 h 461"/>
                <a:gd name="T42" fmla="*/ 69 w 475"/>
                <a:gd name="T43" fmla="*/ 353 h 461"/>
                <a:gd name="T44" fmla="*/ 93 w 475"/>
                <a:gd name="T45" fmla="*/ 371 h 461"/>
                <a:gd name="T46" fmla="*/ 109 w 475"/>
                <a:gd name="T47" fmla="*/ 381 h 461"/>
                <a:gd name="T48" fmla="*/ 117 w 475"/>
                <a:gd name="T49" fmla="*/ 387 h 461"/>
                <a:gd name="T50" fmla="*/ 132 w 475"/>
                <a:gd name="T51" fmla="*/ 393 h 461"/>
                <a:gd name="T52" fmla="*/ 140 w 475"/>
                <a:gd name="T53" fmla="*/ 390 h 461"/>
                <a:gd name="T54" fmla="*/ 145 w 475"/>
                <a:gd name="T55" fmla="*/ 406 h 461"/>
                <a:gd name="T56" fmla="*/ 191 w 475"/>
                <a:gd name="T57" fmla="*/ 49 h 461"/>
                <a:gd name="T58" fmla="*/ 153 w 475"/>
                <a:gd name="T59" fmla="*/ 42 h 461"/>
                <a:gd name="T60" fmla="*/ 304 w 475"/>
                <a:gd name="T61" fmla="*/ 26 h 461"/>
                <a:gd name="T62" fmla="*/ 263 w 475"/>
                <a:gd name="T63" fmla="*/ 28 h 461"/>
                <a:gd name="T64" fmla="*/ 239 w 475"/>
                <a:gd name="T65" fmla="*/ 31 h 461"/>
                <a:gd name="T66" fmla="*/ 222 w 475"/>
                <a:gd name="T67" fmla="*/ 38 h 461"/>
                <a:gd name="T68" fmla="*/ 192 w 475"/>
                <a:gd name="T69" fmla="*/ 45 h 461"/>
                <a:gd name="T70" fmla="*/ 248 w 475"/>
                <a:gd name="T71" fmla="*/ 436 h 461"/>
                <a:gd name="T72" fmla="*/ 209 w 475"/>
                <a:gd name="T73" fmla="*/ 411 h 461"/>
                <a:gd name="T74" fmla="*/ 256 w 475"/>
                <a:gd name="T75" fmla="*/ 389 h 461"/>
                <a:gd name="T76" fmla="*/ 257 w 475"/>
                <a:gd name="T77" fmla="*/ 362 h 461"/>
                <a:gd name="T78" fmla="*/ 304 w 475"/>
                <a:gd name="T79" fmla="*/ 365 h 461"/>
                <a:gd name="T80" fmla="*/ 340 w 475"/>
                <a:gd name="T81" fmla="*/ 375 h 461"/>
                <a:gd name="T82" fmla="*/ 328 w 475"/>
                <a:gd name="T83" fmla="*/ 350 h 461"/>
                <a:gd name="T84" fmla="*/ 357 w 475"/>
                <a:gd name="T85" fmla="*/ 332 h 461"/>
                <a:gd name="T86" fmla="*/ 315 w 475"/>
                <a:gd name="T87" fmla="*/ 328 h 461"/>
                <a:gd name="T88" fmla="*/ 286 w 475"/>
                <a:gd name="T89" fmla="*/ 349 h 461"/>
                <a:gd name="T90" fmla="*/ 254 w 475"/>
                <a:gd name="T91" fmla="*/ 349 h 461"/>
                <a:gd name="T92" fmla="*/ 215 w 475"/>
                <a:gd name="T93" fmla="*/ 327 h 461"/>
                <a:gd name="T94" fmla="*/ 199 w 475"/>
                <a:gd name="T95" fmla="*/ 270 h 461"/>
                <a:gd name="T96" fmla="*/ 220 w 475"/>
                <a:gd name="T97" fmla="*/ 240 h 461"/>
                <a:gd name="T98" fmla="*/ 275 w 475"/>
                <a:gd name="T99" fmla="*/ 235 h 461"/>
                <a:gd name="T100" fmla="*/ 290 w 475"/>
                <a:gd name="T101" fmla="*/ 201 h 461"/>
                <a:gd name="T102" fmla="*/ 297 w 475"/>
                <a:gd name="T103" fmla="*/ 164 h 461"/>
                <a:gd name="T104" fmla="*/ 301 w 475"/>
                <a:gd name="T105" fmla="*/ 122 h 461"/>
                <a:gd name="T106" fmla="*/ 322 w 475"/>
                <a:gd name="T107" fmla="*/ 100 h 461"/>
                <a:gd name="T108" fmla="*/ 359 w 475"/>
                <a:gd name="T109" fmla="*/ 138 h 461"/>
                <a:gd name="T110" fmla="*/ 383 w 475"/>
                <a:gd name="T111" fmla="*/ 170 h 461"/>
                <a:gd name="T112" fmla="*/ 400 w 475"/>
                <a:gd name="T113" fmla="*/ 217 h 461"/>
                <a:gd name="T114" fmla="*/ 398 w 475"/>
                <a:gd name="T115" fmla="*/ 256 h 461"/>
                <a:gd name="T116" fmla="*/ 377 w 475"/>
                <a:gd name="T117" fmla="*/ 277 h 461"/>
                <a:gd name="T118" fmla="*/ 376 w 475"/>
                <a:gd name="T119" fmla="*/ 298 h 461"/>
                <a:gd name="T120" fmla="*/ 410 w 475"/>
                <a:gd name="T121" fmla="*/ 269 h 461"/>
                <a:gd name="T122" fmla="*/ 411 w 475"/>
                <a:gd name="T123" fmla="*/ 309 h 461"/>
                <a:gd name="T124" fmla="*/ 434 w 475"/>
                <a:gd name="T125" fmla="*/ 286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5" h="461">
                  <a:moveTo>
                    <a:pt x="421" y="105"/>
                  </a:moveTo>
                  <a:cubicBezTo>
                    <a:pt x="392" y="61"/>
                    <a:pt x="357" y="36"/>
                    <a:pt x="324" y="23"/>
                  </a:cubicBezTo>
                  <a:cubicBezTo>
                    <a:pt x="291" y="8"/>
                    <a:pt x="254" y="0"/>
                    <a:pt x="216" y="2"/>
                  </a:cubicBezTo>
                  <a:cubicBezTo>
                    <a:pt x="93" y="11"/>
                    <a:pt x="0" y="118"/>
                    <a:pt x="7" y="243"/>
                  </a:cubicBezTo>
                  <a:cubicBezTo>
                    <a:pt x="14" y="366"/>
                    <a:pt x="120" y="461"/>
                    <a:pt x="243" y="452"/>
                  </a:cubicBezTo>
                  <a:cubicBezTo>
                    <a:pt x="309" y="448"/>
                    <a:pt x="367" y="415"/>
                    <a:pt x="404" y="365"/>
                  </a:cubicBezTo>
                  <a:cubicBezTo>
                    <a:pt x="469" y="291"/>
                    <a:pt x="475" y="188"/>
                    <a:pt x="421" y="105"/>
                  </a:cubicBezTo>
                  <a:close/>
                  <a:moveTo>
                    <a:pt x="36" y="272"/>
                  </a:moveTo>
                  <a:cubicBezTo>
                    <a:pt x="35" y="273"/>
                    <a:pt x="35" y="274"/>
                    <a:pt x="34" y="275"/>
                  </a:cubicBezTo>
                  <a:cubicBezTo>
                    <a:pt x="34" y="275"/>
                    <a:pt x="32" y="281"/>
                    <a:pt x="33" y="283"/>
                  </a:cubicBezTo>
                  <a:cubicBezTo>
                    <a:pt x="33" y="285"/>
                    <a:pt x="34" y="287"/>
                    <a:pt x="35" y="289"/>
                  </a:cubicBezTo>
                  <a:cubicBezTo>
                    <a:pt x="36" y="291"/>
                    <a:pt x="35" y="292"/>
                    <a:pt x="35" y="298"/>
                  </a:cubicBezTo>
                  <a:cubicBezTo>
                    <a:pt x="35" y="303"/>
                    <a:pt x="35" y="303"/>
                    <a:pt x="35" y="304"/>
                  </a:cubicBezTo>
                  <a:cubicBezTo>
                    <a:pt x="36" y="307"/>
                    <a:pt x="35" y="308"/>
                    <a:pt x="36" y="310"/>
                  </a:cubicBezTo>
                  <a:cubicBezTo>
                    <a:pt x="35" y="311"/>
                    <a:pt x="34" y="311"/>
                    <a:pt x="33" y="311"/>
                  </a:cubicBezTo>
                  <a:cubicBezTo>
                    <a:pt x="28" y="298"/>
                    <a:pt x="24" y="284"/>
                    <a:pt x="21" y="270"/>
                  </a:cubicBezTo>
                  <a:cubicBezTo>
                    <a:pt x="21" y="268"/>
                    <a:pt x="21" y="266"/>
                    <a:pt x="22" y="264"/>
                  </a:cubicBezTo>
                  <a:cubicBezTo>
                    <a:pt x="22" y="262"/>
                    <a:pt x="23" y="263"/>
                    <a:pt x="25" y="259"/>
                  </a:cubicBezTo>
                  <a:cubicBezTo>
                    <a:pt x="28" y="255"/>
                    <a:pt x="29" y="255"/>
                    <a:pt x="30" y="252"/>
                  </a:cubicBezTo>
                  <a:cubicBezTo>
                    <a:pt x="31" y="249"/>
                    <a:pt x="30" y="252"/>
                    <a:pt x="26" y="243"/>
                  </a:cubicBezTo>
                  <a:cubicBezTo>
                    <a:pt x="23" y="233"/>
                    <a:pt x="31" y="226"/>
                    <a:pt x="31" y="226"/>
                  </a:cubicBezTo>
                  <a:cubicBezTo>
                    <a:pt x="31" y="226"/>
                    <a:pt x="30" y="223"/>
                    <a:pt x="29" y="207"/>
                  </a:cubicBezTo>
                  <a:cubicBezTo>
                    <a:pt x="28" y="190"/>
                    <a:pt x="35" y="186"/>
                    <a:pt x="40" y="176"/>
                  </a:cubicBezTo>
                  <a:cubicBezTo>
                    <a:pt x="45" y="166"/>
                    <a:pt x="42" y="170"/>
                    <a:pt x="44" y="166"/>
                  </a:cubicBezTo>
                  <a:cubicBezTo>
                    <a:pt x="46" y="162"/>
                    <a:pt x="46" y="165"/>
                    <a:pt x="52" y="159"/>
                  </a:cubicBezTo>
                  <a:cubicBezTo>
                    <a:pt x="58" y="153"/>
                    <a:pt x="53" y="153"/>
                    <a:pt x="55" y="141"/>
                  </a:cubicBezTo>
                  <a:cubicBezTo>
                    <a:pt x="57" y="130"/>
                    <a:pt x="58" y="136"/>
                    <a:pt x="59" y="126"/>
                  </a:cubicBezTo>
                  <a:cubicBezTo>
                    <a:pt x="60" y="116"/>
                    <a:pt x="61" y="124"/>
                    <a:pt x="65" y="118"/>
                  </a:cubicBezTo>
                  <a:cubicBezTo>
                    <a:pt x="69" y="112"/>
                    <a:pt x="65" y="118"/>
                    <a:pt x="69" y="109"/>
                  </a:cubicBezTo>
                  <a:cubicBezTo>
                    <a:pt x="73" y="100"/>
                    <a:pt x="72" y="104"/>
                    <a:pt x="74" y="100"/>
                  </a:cubicBezTo>
                  <a:cubicBezTo>
                    <a:pt x="75" y="96"/>
                    <a:pt x="77" y="98"/>
                    <a:pt x="83" y="81"/>
                  </a:cubicBezTo>
                  <a:cubicBezTo>
                    <a:pt x="88" y="63"/>
                    <a:pt x="84" y="78"/>
                    <a:pt x="87" y="74"/>
                  </a:cubicBezTo>
                  <a:cubicBezTo>
                    <a:pt x="90" y="69"/>
                    <a:pt x="92" y="72"/>
                    <a:pt x="100" y="65"/>
                  </a:cubicBezTo>
                  <a:cubicBezTo>
                    <a:pt x="107" y="58"/>
                    <a:pt x="102" y="62"/>
                    <a:pt x="108" y="57"/>
                  </a:cubicBezTo>
                  <a:cubicBezTo>
                    <a:pt x="114" y="53"/>
                    <a:pt x="109" y="59"/>
                    <a:pt x="109" y="61"/>
                  </a:cubicBezTo>
                  <a:cubicBezTo>
                    <a:pt x="109" y="63"/>
                    <a:pt x="107" y="65"/>
                    <a:pt x="104" y="67"/>
                  </a:cubicBezTo>
                  <a:cubicBezTo>
                    <a:pt x="102" y="69"/>
                    <a:pt x="101" y="72"/>
                    <a:pt x="99" y="75"/>
                  </a:cubicBezTo>
                  <a:cubicBezTo>
                    <a:pt x="97" y="78"/>
                    <a:pt x="98" y="79"/>
                    <a:pt x="97" y="82"/>
                  </a:cubicBezTo>
                  <a:cubicBezTo>
                    <a:pt x="95" y="85"/>
                    <a:pt x="94" y="86"/>
                    <a:pt x="91" y="91"/>
                  </a:cubicBezTo>
                  <a:cubicBezTo>
                    <a:pt x="88" y="96"/>
                    <a:pt x="93" y="94"/>
                    <a:pt x="94" y="96"/>
                  </a:cubicBezTo>
                  <a:cubicBezTo>
                    <a:pt x="95" y="98"/>
                    <a:pt x="96" y="97"/>
                    <a:pt x="96" y="99"/>
                  </a:cubicBezTo>
                  <a:cubicBezTo>
                    <a:pt x="97" y="101"/>
                    <a:pt x="97" y="105"/>
                    <a:pt x="94" y="108"/>
                  </a:cubicBezTo>
                  <a:cubicBezTo>
                    <a:pt x="92" y="111"/>
                    <a:pt x="101" y="124"/>
                    <a:pt x="101" y="126"/>
                  </a:cubicBezTo>
                  <a:cubicBezTo>
                    <a:pt x="102" y="128"/>
                    <a:pt x="102" y="136"/>
                    <a:pt x="102" y="136"/>
                  </a:cubicBezTo>
                  <a:cubicBezTo>
                    <a:pt x="102" y="136"/>
                    <a:pt x="106" y="140"/>
                    <a:pt x="108" y="140"/>
                  </a:cubicBezTo>
                  <a:cubicBezTo>
                    <a:pt x="110" y="141"/>
                    <a:pt x="115" y="144"/>
                    <a:pt x="117" y="147"/>
                  </a:cubicBezTo>
                  <a:cubicBezTo>
                    <a:pt x="120" y="149"/>
                    <a:pt x="117" y="152"/>
                    <a:pt x="117" y="152"/>
                  </a:cubicBezTo>
                  <a:cubicBezTo>
                    <a:pt x="117" y="152"/>
                    <a:pt x="119" y="156"/>
                    <a:pt x="120" y="158"/>
                  </a:cubicBezTo>
                  <a:cubicBezTo>
                    <a:pt x="121" y="160"/>
                    <a:pt x="121" y="165"/>
                    <a:pt x="121" y="167"/>
                  </a:cubicBezTo>
                  <a:cubicBezTo>
                    <a:pt x="121" y="169"/>
                    <a:pt x="120" y="172"/>
                    <a:pt x="119" y="175"/>
                  </a:cubicBezTo>
                  <a:cubicBezTo>
                    <a:pt x="117" y="177"/>
                    <a:pt x="119" y="181"/>
                    <a:pt x="120" y="182"/>
                  </a:cubicBezTo>
                  <a:cubicBezTo>
                    <a:pt x="122" y="184"/>
                    <a:pt x="125" y="189"/>
                    <a:pt x="127" y="191"/>
                  </a:cubicBezTo>
                  <a:cubicBezTo>
                    <a:pt x="129" y="192"/>
                    <a:pt x="130" y="195"/>
                    <a:pt x="131" y="199"/>
                  </a:cubicBezTo>
                  <a:cubicBezTo>
                    <a:pt x="132" y="203"/>
                    <a:pt x="129" y="203"/>
                    <a:pt x="128" y="203"/>
                  </a:cubicBezTo>
                  <a:cubicBezTo>
                    <a:pt x="127" y="205"/>
                    <a:pt x="125" y="205"/>
                    <a:pt x="119" y="209"/>
                  </a:cubicBezTo>
                  <a:cubicBezTo>
                    <a:pt x="114" y="212"/>
                    <a:pt x="116" y="215"/>
                    <a:pt x="114" y="217"/>
                  </a:cubicBezTo>
                  <a:cubicBezTo>
                    <a:pt x="112" y="218"/>
                    <a:pt x="108" y="218"/>
                    <a:pt x="104" y="218"/>
                  </a:cubicBezTo>
                  <a:cubicBezTo>
                    <a:pt x="99" y="218"/>
                    <a:pt x="103" y="221"/>
                    <a:pt x="102" y="221"/>
                  </a:cubicBezTo>
                  <a:cubicBezTo>
                    <a:pt x="101" y="223"/>
                    <a:pt x="97" y="224"/>
                    <a:pt x="94" y="226"/>
                  </a:cubicBezTo>
                  <a:cubicBezTo>
                    <a:pt x="90" y="227"/>
                    <a:pt x="93" y="231"/>
                    <a:pt x="93" y="231"/>
                  </a:cubicBezTo>
                  <a:cubicBezTo>
                    <a:pt x="93" y="231"/>
                    <a:pt x="88" y="232"/>
                    <a:pt x="86" y="232"/>
                  </a:cubicBezTo>
                  <a:cubicBezTo>
                    <a:pt x="85" y="232"/>
                    <a:pt x="85" y="235"/>
                    <a:pt x="85" y="236"/>
                  </a:cubicBezTo>
                  <a:cubicBezTo>
                    <a:pt x="86" y="238"/>
                    <a:pt x="85" y="243"/>
                    <a:pt x="85" y="243"/>
                  </a:cubicBezTo>
                  <a:cubicBezTo>
                    <a:pt x="85" y="243"/>
                    <a:pt x="85" y="248"/>
                    <a:pt x="82" y="249"/>
                  </a:cubicBezTo>
                  <a:cubicBezTo>
                    <a:pt x="79" y="250"/>
                    <a:pt x="81" y="252"/>
                    <a:pt x="80" y="253"/>
                  </a:cubicBezTo>
                  <a:cubicBezTo>
                    <a:pt x="79" y="254"/>
                    <a:pt x="74" y="255"/>
                    <a:pt x="73" y="254"/>
                  </a:cubicBezTo>
                  <a:cubicBezTo>
                    <a:pt x="72" y="255"/>
                    <a:pt x="67" y="256"/>
                    <a:pt x="67" y="258"/>
                  </a:cubicBezTo>
                  <a:cubicBezTo>
                    <a:pt x="66" y="261"/>
                    <a:pt x="67" y="264"/>
                    <a:pt x="65" y="264"/>
                  </a:cubicBezTo>
                  <a:cubicBezTo>
                    <a:pt x="64" y="265"/>
                    <a:pt x="63" y="269"/>
                    <a:pt x="63" y="271"/>
                  </a:cubicBezTo>
                  <a:cubicBezTo>
                    <a:pt x="62" y="274"/>
                    <a:pt x="61" y="274"/>
                    <a:pt x="59" y="275"/>
                  </a:cubicBezTo>
                  <a:cubicBezTo>
                    <a:pt x="58" y="275"/>
                    <a:pt x="52" y="273"/>
                    <a:pt x="51" y="273"/>
                  </a:cubicBezTo>
                  <a:cubicBezTo>
                    <a:pt x="49" y="274"/>
                    <a:pt x="51" y="277"/>
                    <a:pt x="51" y="278"/>
                  </a:cubicBezTo>
                  <a:cubicBezTo>
                    <a:pt x="50" y="280"/>
                    <a:pt x="49" y="279"/>
                    <a:pt x="46" y="281"/>
                  </a:cubicBezTo>
                  <a:cubicBezTo>
                    <a:pt x="43" y="281"/>
                    <a:pt x="43" y="279"/>
                    <a:pt x="43" y="279"/>
                  </a:cubicBezTo>
                  <a:cubicBezTo>
                    <a:pt x="41" y="276"/>
                    <a:pt x="41" y="276"/>
                    <a:pt x="41" y="276"/>
                  </a:cubicBezTo>
                  <a:cubicBezTo>
                    <a:pt x="41" y="276"/>
                    <a:pt x="40" y="275"/>
                    <a:pt x="37" y="271"/>
                  </a:cubicBezTo>
                  <a:cubicBezTo>
                    <a:pt x="33" y="267"/>
                    <a:pt x="37" y="271"/>
                    <a:pt x="36" y="272"/>
                  </a:cubicBezTo>
                  <a:close/>
                  <a:moveTo>
                    <a:pt x="146" y="421"/>
                  </a:moveTo>
                  <a:cubicBezTo>
                    <a:pt x="140" y="422"/>
                    <a:pt x="132" y="419"/>
                    <a:pt x="125" y="415"/>
                  </a:cubicBezTo>
                  <a:cubicBezTo>
                    <a:pt x="90" y="395"/>
                    <a:pt x="62" y="367"/>
                    <a:pt x="43" y="331"/>
                  </a:cubicBezTo>
                  <a:cubicBezTo>
                    <a:pt x="42" y="329"/>
                    <a:pt x="42" y="328"/>
                    <a:pt x="42" y="327"/>
                  </a:cubicBezTo>
                  <a:cubicBezTo>
                    <a:pt x="42" y="326"/>
                    <a:pt x="41" y="324"/>
                    <a:pt x="41" y="323"/>
                  </a:cubicBezTo>
                  <a:cubicBezTo>
                    <a:pt x="41" y="322"/>
                    <a:pt x="40" y="319"/>
                    <a:pt x="40" y="318"/>
                  </a:cubicBezTo>
                  <a:cubicBezTo>
                    <a:pt x="40" y="316"/>
                    <a:pt x="41" y="317"/>
                    <a:pt x="42" y="317"/>
                  </a:cubicBezTo>
                  <a:cubicBezTo>
                    <a:pt x="42" y="317"/>
                    <a:pt x="43" y="316"/>
                    <a:pt x="45" y="314"/>
                  </a:cubicBezTo>
                  <a:cubicBezTo>
                    <a:pt x="46" y="312"/>
                    <a:pt x="45" y="314"/>
                    <a:pt x="46" y="314"/>
                  </a:cubicBezTo>
                  <a:cubicBezTo>
                    <a:pt x="47" y="314"/>
                    <a:pt x="48" y="312"/>
                    <a:pt x="48" y="310"/>
                  </a:cubicBezTo>
                  <a:cubicBezTo>
                    <a:pt x="49" y="309"/>
                    <a:pt x="48" y="308"/>
                    <a:pt x="47" y="306"/>
                  </a:cubicBezTo>
                  <a:cubicBezTo>
                    <a:pt x="47" y="304"/>
                    <a:pt x="47" y="306"/>
                    <a:pt x="49" y="305"/>
                  </a:cubicBezTo>
                  <a:cubicBezTo>
                    <a:pt x="50" y="304"/>
                    <a:pt x="51" y="303"/>
                    <a:pt x="52" y="303"/>
                  </a:cubicBezTo>
                  <a:cubicBezTo>
                    <a:pt x="53" y="302"/>
                    <a:pt x="55" y="304"/>
                    <a:pt x="56" y="303"/>
                  </a:cubicBezTo>
                  <a:cubicBezTo>
                    <a:pt x="58" y="303"/>
                    <a:pt x="58" y="302"/>
                    <a:pt x="58" y="300"/>
                  </a:cubicBezTo>
                  <a:cubicBezTo>
                    <a:pt x="59" y="298"/>
                    <a:pt x="59" y="298"/>
                    <a:pt x="60" y="298"/>
                  </a:cubicBezTo>
                  <a:cubicBezTo>
                    <a:pt x="60" y="297"/>
                    <a:pt x="62" y="300"/>
                    <a:pt x="62" y="300"/>
                  </a:cubicBezTo>
                  <a:cubicBezTo>
                    <a:pt x="63" y="301"/>
                    <a:pt x="64" y="303"/>
                    <a:pt x="64" y="303"/>
                  </a:cubicBezTo>
                  <a:cubicBezTo>
                    <a:pt x="61" y="305"/>
                    <a:pt x="61" y="305"/>
                    <a:pt x="61" y="305"/>
                  </a:cubicBezTo>
                  <a:cubicBezTo>
                    <a:pt x="58" y="307"/>
                    <a:pt x="58" y="307"/>
                    <a:pt x="58" y="307"/>
                  </a:cubicBezTo>
                  <a:cubicBezTo>
                    <a:pt x="54" y="308"/>
                    <a:pt x="54" y="308"/>
                    <a:pt x="54" y="308"/>
                  </a:cubicBezTo>
                  <a:cubicBezTo>
                    <a:pt x="54" y="308"/>
                    <a:pt x="52" y="309"/>
                    <a:pt x="50" y="309"/>
                  </a:cubicBezTo>
                  <a:cubicBezTo>
                    <a:pt x="49" y="310"/>
                    <a:pt x="50" y="313"/>
                    <a:pt x="50" y="314"/>
                  </a:cubicBezTo>
                  <a:cubicBezTo>
                    <a:pt x="51" y="315"/>
                    <a:pt x="51" y="319"/>
                    <a:pt x="51" y="319"/>
                  </a:cubicBezTo>
                  <a:cubicBezTo>
                    <a:pt x="51" y="319"/>
                    <a:pt x="48" y="320"/>
                    <a:pt x="48" y="320"/>
                  </a:cubicBezTo>
                  <a:cubicBezTo>
                    <a:pt x="46" y="320"/>
                    <a:pt x="45" y="322"/>
                    <a:pt x="45" y="323"/>
                  </a:cubicBezTo>
                  <a:cubicBezTo>
                    <a:pt x="44" y="323"/>
                    <a:pt x="46" y="326"/>
                    <a:pt x="47" y="327"/>
                  </a:cubicBezTo>
                  <a:cubicBezTo>
                    <a:pt x="49" y="328"/>
                    <a:pt x="54" y="329"/>
                    <a:pt x="54" y="329"/>
                  </a:cubicBezTo>
                  <a:cubicBezTo>
                    <a:pt x="55" y="329"/>
                    <a:pt x="56" y="331"/>
                    <a:pt x="58" y="332"/>
                  </a:cubicBezTo>
                  <a:cubicBezTo>
                    <a:pt x="59" y="332"/>
                    <a:pt x="60" y="335"/>
                    <a:pt x="60" y="337"/>
                  </a:cubicBezTo>
                  <a:cubicBezTo>
                    <a:pt x="61" y="339"/>
                    <a:pt x="62" y="342"/>
                    <a:pt x="63" y="343"/>
                  </a:cubicBezTo>
                  <a:cubicBezTo>
                    <a:pt x="64" y="344"/>
                    <a:pt x="63" y="347"/>
                    <a:pt x="64" y="349"/>
                  </a:cubicBezTo>
                  <a:cubicBezTo>
                    <a:pt x="65" y="351"/>
                    <a:pt x="67" y="353"/>
                    <a:pt x="69" y="353"/>
                  </a:cubicBezTo>
                  <a:cubicBezTo>
                    <a:pt x="69" y="353"/>
                    <a:pt x="75" y="357"/>
                    <a:pt x="76" y="359"/>
                  </a:cubicBezTo>
                  <a:cubicBezTo>
                    <a:pt x="79" y="361"/>
                    <a:pt x="82" y="363"/>
                    <a:pt x="82" y="363"/>
                  </a:cubicBezTo>
                  <a:cubicBezTo>
                    <a:pt x="83" y="367"/>
                    <a:pt x="83" y="367"/>
                    <a:pt x="83" y="367"/>
                  </a:cubicBezTo>
                  <a:cubicBezTo>
                    <a:pt x="83" y="367"/>
                    <a:pt x="84" y="367"/>
                    <a:pt x="88" y="368"/>
                  </a:cubicBezTo>
                  <a:cubicBezTo>
                    <a:pt x="91" y="369"/>
                    <a:pt x="93" y="371"/>
                    <a:pt x="93" y="371"/>
                  </a:cubicBezTo>
                  <a:cubicBezTo>
                    <a:pt x="93" y="371"/>
                    <a:pt x="94" y="374"/>
                    <a:pt x="95" y="375"/>
                  </a:cubicBezTo>
                  <a:cubicBezTo>
                    <a:pt x="94" y="376"/>
                    <a:pt x="96" y="377"/>
                    <a:pt x="96" y="377"/>
                  </a:cubicBezTo>
                  <a:cubicBezTo>
                    <a:pt x="96" y="377"/>
                    <a:pt x="102" y="380"/>
                    <a:pt x="102" y="380"/>
                  </a:cubicBezTo>
                  <a:cubicBezTo>
                    <a:pt x="102" y="381"/>
                    <a:pt x="103" y="382"/>
                    <a:pt x="105" y="382"/>
                  </a:cubicBezTo>
                  <a:cubicBezTo>
                    <a:pt x="106" y="382"/>
                    <a:pt x="108" y="381"/>
                    <a:pt x="109" y="381"/>
                  </a:cubicBezTo>
                  <a:cubicBezTo>
                    <a:pt x="110" y="380"/>
                    <a:pt x="113" y="380"/>
                    <a:pt x="115" y="379"/>
                  </a:cubicBezTo>
                  <a:cubicBezTo>
                    <a:pt x="118" y="378"/>
                    <a:pt x="119" y="379"/>
                    <a:pt x="119" y="379"/>
                  </a:cubicBezTo>
                  <a:cubicBezTo>
                    <a:pt x="119" y="379"/>
                    <a:pt x="120" y="382"/>
                    <a:pt x="120" y="383"/>
                  </a:cubicBezTo>
                  <a:cubicBezTo>
                    <a:pt x="121" y="385"/>
                    <a:pt x="120" y="386"/>
                    <a:pt x="120" y="386"/>
                  </a:cubicBezTo>
                  <a:cubicBezTo>
                    <a:pt x="120" y="386"/>
                    <a:pt x="118" y="388"/>
                    <a:pt x="117" y="387"/>
                  </a:cubicBezTo>
                  <a:cubicBezTo>
                    <a:pt x="117" y="387"/>
                    <a:pt x="118" y="392"/>
                    <a:pt x="118" y="392"/>
                  </a:cubicBezTo>
                  <a:cubicBezTo>
                    <a:pt x="122" y="394"/>
                    <a:pt x="122" y="394"/>
                    <a:pt x="122" y="394"/>
                  </a:cubicBezTo>
                  <a:cubicBezTo>
                    <a:pt x="122" y="394"/>
                    <a:pt x="126" y="397"/>
                    <a:pt x="128" y="398"/>
                  </a:cubicBezTo>
                  <a:cubicBezTo>
                    <a:pt x="131" y="398"/>
                    <a:pt x="131" y="395"/>
                    <a:pt x="132" y="394"/>
                  </a:cubicBezTo>
                  <a:cubicBezTo>
                    <a:pt x="133" y="394"/>
                    <a:pt x="132" y="393"/>
                    <a:pt x="132" y="393"/>
                  </a:cubicBezTo>
                  <a:cubicBezTo>
                    <a:pt x="128" y="390"/>
                    <a:pt x="128" y="390"/>
                    <a:pt x="128" y="390"/>
                  </a:cubicBezTo>
                  <a:cubicBezTo>
                    <a:pt x="128" y="390"/>
                    <a:pt x="128" y="387"/>
                    <a:pt x="130" y="386"/>
                  </a:cubicBezTo>
                  <a:cubicBezTo>
                    <a:pt x="131" y="386"/>
                    <a:pt x="135" y="386"/>
                    <a:pt x="135" y="386"/>
                  </a:cubicBezTo>
                  <a:cubicBezTo>
                    <a:pt x="139" y="388"/>
                    <a:pt x="139" y="388"/>
                    <a:pt x="139" y="388"/>
                  </a:cubicBezTo>
                  <a:cubicBezTo>
                    <a:pt x="140" y="390"/>
                    <a:pt x="140" y="390"/>
                    <a:pt x="140" y="390"/>
                  </a:cubicBezTo>
                  <a:cubicBezTo>
                    <a:pt x="140" y="395"/>
                    <a:pt x="140" y="395"/>
                    <a:pt x="140" y="395"/>
                  </a:cubicBezTo>
                  <a:cubicBezTo>
                    <a:pt x="140" y="395"/>
                    <a:pt x="139" y="397"/>
                    <a:pt x="140" y="399"/>
                  </a:cubicBezTo>
                  <a:cubicBezTo>
                    <a:pt x="140" y="401"/>
                    <a:pt x="141" y="401"/>
                    <a:pt x="141" y="402"/>
                  </a:cubicBezTo>
                  <a:cubicBezTo>
                    <a:pt x="142" y="402"/>
                    <a:pt x="144" y="403"/>
                    <a:pt x="144" y="403"/>
                  </a:cubicBezTo>
                  <a:cubicBezTo>
                    <a:pt x="145" y="406"/>
                    <a:pt x="145" y="406"/>
                    <a:pt x="145" y="406"/>
                  </a:cubicBezTo>
                  <a:cubicBezTo>
                    <a:pt x="145" y="406"/>
                    <a:pt x="145" y="409"/>
                    <a:pt x="146" y="410"/>
                  </a:cubicBezTo>
                  <a:cubicBezTo>
                    <a:pt x="146" y="411"/>
                    <a:pt x="149" y="415"/>
                    <a:pt x="150" y="416"/>
                  </a:cubicBezTo>
                  <a:cubicBezTo>
                    <a:pt x="150" y="417"/>
                    <a:pt x="151" y="418"/>
                    <a:pt x="151" y="418"/>
                  </a:cubicBezTo>
                  <a:cubicBezTo>
                    <a:pt x="146" y="421"/>
                    <a:pt x="146" y="421"/>
                    <a:pt x="146" y="421"/>
                  </a:cubicBezTo>
                  <a:close/>
                  <a:moveTo>
                    <a:pt x="191" y="49"/>
                  </a:moveTo>
                  <a:cubicBezTo>
                    <a:pt x="189" y="54"/>
                    <a:pt x="184" y="47"/>
                    <a:pt x="180" y="45"/>
                  </a:cubicBezTo>
                  <a:cubicBezTo>
                    <a:pt x="177" y="44"/>
                    <a:pt x="177" y="45"/>
                    <a:pt x="167" y="44"/>
                  </a:cubicBezTo>
                  <a:cubicBezTo>
                    <a:pt x="157" y="43"/>
                    <a:pt x="161" y="44"/>
                    <a:pt x="161" y="44"/>
                  </a:cubicBezTo>
                  <a:cubicBezTo>
                    <a:pt x="160" y="48"/>
                    <a:pt x="160" y="48"/>
                    <a:pt x="160" y="48"/>
                  </a:cubicBezTo>
                  <a:cubicBezTo>
                    <a:pt x="160" y="48"/>
                    <a:pt x="156" y="45"/>
                    <a:pt x="153" y="42"/>
                  </a:cubicBezTo>
                  <a:cubicBezTo>
                    <a:pt x="150" y="40"/>
                    <a:pt x="147" y="42"/>
                    <a:pt x="145" y="42"/>
                  </a:cubicBezTo>
                  <a:cubicBezTo>
                    <a:pt x="143" y="42"/>
                    <a:pt x="143" y="33"/>
                    <a:pt x="143" y="33"/>
                  </a:cubicBezTo>
                  <a:cubicBezTo>
                    <a:pt x="144" y="32"/>
                    <a:pt x="144" y="31"/>
                    <a:pt x="145" y="30"/>
                  </a:cubicBezTo>
                  <a:cubicBezTo>
                    <a:pt x="167" y="21"/>
                    <a:pt x="191" y="14"/>
                    <a:pt x="217" y="13"/>
                  </a:cubicBezTo>
                  <a:cubicBezTo>
                    <a:pt x="248" y="11"/>
                    <a:pt x="277" y="16"/>
                    <a:pt x="304" y="26"/>
                  </a:cubicBezTo>
                  <a:cubicBezTo>
                    <a:pt x="302" y="26"/>
                    <a:pt x="299" y="26"/>
                    <a:pt x="298" y="25"/>
                  </a:cubicBezTo>
                  <a:cubicBezTo>
                    <a:pt x="297" y="24"/>
                    <a:pt x="289" y="31"/>
                    <a:pt x="288" y="31"/>
                  </a:cubicBezTo>
                  <a:cubicBezTo>
                    <a:pt x="286" y="31"/>
                    <a:pt x="283" y="32"/>
                    <a:pt x="281" y="32"/>
                  </a:cubicBezTo>
                  <a:cubicBezTo>
                    <a:pt x="280" y="33"/>
                    <a:pt x="275" y="31"/>
                    <a:pt x="271" y="31"/>
                  </a:cubicBezTo>
                  <a:cubicBezTo>
                    <a:pt x="268" y="31"/>
                    <a:pt x="267" y="31"/>
                    <a:pt x="263" y="28"/>
                  </a:cubicBezTo>
                  <a:cubicBezTo>
                    <a:pt x="260" y="24"/>
                    <a:pt x="259" y="29"/>
                    <a:pt x="257" y="29"/>
                  </a:cubicBezTo>
                  <a:cubicBezTo>
                    <a:pt x="254" y="29"/>
                    <a:pt x="248" y="29"/>
                    <a:pt x="248" y="29"/>
                  </a:cubicBezTo>
                  <a:cubicBezTo>
                    <a:pt x="251" y="36"/>
                    <a:pt x="251" y="36"/>
                    <a:pt x="251" y="36"/>
                  </a:cubicBezTo>
                  <a:cubicBezTo>
                    <a:pt x="251" y="36"/>
                    <a:pt x="248" y="37"/>
                    <a:pt x="245" y="37"/>
                  </a:cubicBezTo>
                  <a:cubicBezTo>
                    <a:pt x="241" y="37"/>
                    <a:pt x="241" y="34"/>
                    <a:pt x="239" y="31"/>
                  </a:cubicBezTo>
                  <a:cubicBezTo>
                    <a:pt x="238" y="29"/>
                    <a:pt x="237" y="29"/>
                    <a:pt x="235" y="24"/>
                  </a:cubicBezTo>
                  <a:cubicBezTo>
                    <a:pt x="232" y="21"/>
                    <a:pt x="224" y="28"/>
                    <a:pt x="221" y="29"/>
                  </a:cubicBezTo>
                  <a:cubicBezTo>
                    <a:pt x="218" y="29"/>
                    <a:pt x="216" y="29"/>
                    <a:pt x="213" y="31"/>
                  </a:cubicBezTo>
                  <a:cubicBezTo>
                    <a:pt x="210" y="33"/>
                    <a:pt x="213" y="33"/>
                    <a:pt x="213" y="33"/>
                  </a:cubicBezTo>
                  <a:cubicBezTo>
                    <a:pt x="222" y="38"/>
                    <a:pt x="222" y="38"/>
                    <a:pt x="222" y="38"/>
                  </a:cubicBezTo>
                  <a:cubicBezTo>
                    <a:pt x="230" y="43"/>
                    <a:pt x="230" y="43"/>
                    <a:pt x="230" y="43"/>
                  </a:cubicBezTo>
                  <a:cubicBezTo>
                    <a:pt x="230" y="43"/>
                    <a:pt x="229" y="47"/>
                    <a:pt x="226" y="47"/>
                  </a:cubicBezTo>
                  <a:cubicBezTo>
                    <a:pt x="223" y="48"/>
                    <a:pt x="223" y="45"/>
                    <a:pt x="222" y="44"/>
                  </a:cubicBezTo>
                  <a:cubicBezTo>
                    <a:pt x="220" y="43"/>
                    <a:pt x="205" y="45"/>
                    <a:pt x="205" y="45"/>
                  </a:cubicBezTo>
                  <a:cubicBezTo>
                    <a:pt x="205" y="45"/>
                    <a:pt x="197" y="42"/>
                    <a:pt x="192" y="45"/>
                  </a:cubicBezTo>
                  <a:cubicBezTo>
                    <a:pt x="188" y="47"/>
                    <a:pt x="192" y="45"/>
                    <a:pt x="191" y="49"/>
                  </a:cubicBezTo>
                  <a:close/>
                  <a:moveTo>
                    <a:pt x="248" y="442"/>
                  </a:moveTo>
                  <a:cubicBezTo>
                    <a:pt x="249" y="441"/>
                    <a:pt x="249" y="441"/>
                    <a:pt x="249" y="441"/>
                  </a:cubicBezTo>
                  <a:cubicBezTo>
                    <a:pt x="249" y="441"/>
                    <a:pt x="247" y="438"/>
                    <a:pt x="246" y="437"/>
                  </a:cubicBezTo>
                  <a:cubicBezTo>
                    <a:pt x="245" y="435"/>
                    <a:pt x="248" y="436"/>
                    <a:pt x="248" y="436"/>
                  </a:cubicBezTo>
                  <a:cubicBezTo>
                    <a:pt x="248" y="436"/>
                    <a:pt x="257" y="430"/>
                    <a:pt x="257" y="429"/>
                  </a:cubicBezTo>
                  <a:cubicBezTo>
                    <a:pt x="257" y="427"/>
                    <a:pt x="253" y="426"/>
                    <a:pt x="245" y="427"/>
                  </a:cubicBezTo>
                  <a:cubicBezTo>
                    <a:pt x="237" y="428"/>
                    <a:pt x="241" y="426"/>
                    <a:pt x="231" y="432"/>
                  </a:cubicBezTo>
                  <a:cubicBezTo>
                    <a:pt x="221" y="438"/>
                    <a:pt x="221" y="425"/>
                    <a:pt x="217" y="421"/>
                  </a:cubicBezTo>
                  <a:cubicBezTo>
                    <a:pt x="212" y="418"/>
                    <a:pt x="212" y="417"/>
                    <a:pt x="209" y="411"/>
                  </a:cubicBezTo>
                  <a:cubicBezTo>
                    <a:pt x="206" y="405"/>
                    <a:pt x="209" y="411"/>
                    <a:pt x="216" y="406"/>
                  </a:cubicBezTo>
                  <a:cubicBezTo>
                    <a:pt x="222" y="402"/>
                    <a:pt x="218" y="405"/>
                    <a:pt x="222" y="406"/>
                  </a:cubicBezTo>
                  <a:cubicBezTo>
                    <a:pt x="225" y="406"/>
                    <a:pt x="234" y="408"/>
                    <a:pt x="237" y="408"/>
                  </a:cubicBezTo>
                  <a:cubicBezTo>
                    <a:pt x="240" y="408"/>
                    <a:pt x="242" y="407"/>
                    <a:pt x="241" y="397"/>
                  </a:cubicBezTo>
                  <a:cubicBezTo>
                    <a:pt x="240" y="388"/>
                    <a:pt x="241" y="397"/>
                    <a:pt x="256" y="389"/>
                  </a:cubicBezTo>
                  <a:cubicBezTo>
                    <a:pt x="270" y="381"/>
                    <a:pt x="253" y="382"/>
                    <a:pt x="264" y="379"/>
                  </a:cubicBezTo>
                  <a:cubicBezTo>
                    <a:pt x="275" y="376"/>
                    <a:pt x="262" y="376"/>
                    <a:pt x="253" y="373"/>
                  </a:cubicBezTo>
                  <a:cubicBezTo>
                    <a:pt x="244" y="370"/>
                    <a:pt x="248" y="373"/>
                    <a:pt x="242" y="367"/>
                  </a:cubicBezTo>
                  <a:cubicBezTo>
                    <a:pt x="236" y="360"/>
                    <a:pt x="243" y="362"/>
                    <a:pt x="246" y="361"/>
                  </a:cubicBezTo>
                  <a:cubicBezTo>
                    <a:pt x="249" y="359"/>
                    <a:pt x="254" y="360"/>
                    <a:pt x="257" y="362"/>
                  </a:cubicBezTo>
                  <a:cubicBezTo>
                    <a:pt x="260" y="364"/>
                    <a:pt x="262" y="363"/>
                    <a:pt x="262" y="363"/>
                  </a:cubicBezTo>
                  <a:cubicBezTo>
                    <a:pt x="262" y="363"/>
                    <a:pt x="268" y="368"/>
                    <a:pt x="274" y="364"/>
                  </a:cubicBezTo>
                  <a:cubicBezTo>
                    <a:pt x="280" y="361"/>
                    <a:pt x="274" y="364"/>
                    <a:pt x="276" y="365"/>
                  </a:cubicBezTo>
                  <a:cubicBezTo>
                    <a:pt x="277" y="367"/>
                    <a:pt x="280" y="366"/>
                    <a:pt x="282" y="368"/>
                  </a:cubicBezTo>
                  <a:cubicBezTo>
                    <a:pt x="284" y="370"/>
                    <a:pt x="290" y="372"/>
                    <a:pt x="304" y="365"/>
                  </a:cubicBezTo>
                  <a:cubicBezTo>
                    <a:pt x="319" y="358"/>
                    <a:pt x="305" y="361"/>
                    <a:pt x="311" y="357"/>
                  </a:cubicBezTo>
                  <a:cubicBezTo>
                    <a:pt x="318" y="354"/>
                    <a:pt x="314" y="355"/>
                    <a:pt x="315" y="359"/>
                  </a:cubicBezTo>
                  <a:cubicBezTo>
                    <a:pt x="315" y="363"/>
                    <a:pt x="315" y="369"/>
                    <a:pt x="318" y="370"/>
                  </a:cubicBezTo>
                  <a:cubicBezTo>
                    <a:pt x="320" y="370"/>
                    <a:pt x="321" y="369"/>
                    <a:pt x="324" y="367"/>
                  </a:cubicBezTo>
                  <a:cubicBezTo>
                    <a:pt x="327" y="364"/>
                    <a:pt x="334" y="379"/>
                    <a:pt x="340" y="375"/>
                  </a:cubicBezTo>
                  <a:cubicBezTo>
                    <a:pt x="347" y="372"/>
                    <a:pt x="343" y="374"/>
                    <a:pt x="349" y="369"/>
                  </a:cubicBezTo>
                  <a:cubicBezTo>
                    <a:pt x="355" y="364"/>
                    <a:pt x="348" y="363"/>
                    <a:pt x="345" y="359"/>
                  </a:cubicBezTo>
                  <a:cubicBezTo>
                    <a:pt x="341" y="357"/>
                    <a:pt x="343" y="361"/>
                    <a:pt x="337" y="363"/>
                  </a:cubicBezTo>
                  <a:cubicBezTo>
                    <a:pt x="331" y="366"/>
                    <a:pt x="335" y="362"/>
                    <a:pt x="326" y="355"/>
                  </a:cubicBezTo>
                  <a:cubicBezTo>
                    <a:pt x="317" y="348"/>
                    <a:pt x="326" y="355"/>
                    <a:pt x="328" y="350"/>
                  </a:cubicBezTo>
                  <a:cubicBezTo>
                    <a:pt x="329" y="345"/>
                    <a:pt x="333" y="352"/>
                    <a:pt x="338" y="349"/>
                  </a:cubicBezTo>
                  <a:cubicBezTo>
                    <a:pt x="342" y="348"/>
                    <a:pt x="341" y="347"/>
                    <a:pt x="347" y="346"/>
                  </a:cubicBezTo>
                  <a:cubicBezTo>
                    <a:pt x="353" y="345"/>
                    <a:pt x="347" y="346"/>
                    <a:pt x="348" y="342"/>
                  </a:cubicBezTo>
                  <a:cubicBezTo>
                    <a:pt x="349" y="338"/>
                    <a:pt x="351" y="342"/>
                    <a:pt x="357" y="338"/>
                  </a:cubicBezTo>
                  <a:cubicBezTo>
                    <a:pt x="363" y="335"/>
                    <a:pt x="359" y="336"/>
                    <a:pt x="357" y="332"/>
                  </a:cubicBezTo>
                  <a:cubicBezTo>
                    <a:pt x="354" y="327"/>
                    <a:pt x="355" y="332"/>
                    <a:pt x="353" y="333"/>
                  </a:cubicBezTo>
                  <a:cubicBezTo>
                    <a:pt x="351" y="335"/>
                    <a:pt x="350" y="334"/>
                    <a:pt x="345" y="332"/>
                  </a:cubicBezTo>
                  <a:cubicBezTo>
                    <a:pt x="340" y="330"/>
                    <a:pt x="339" y="332"/>
                    <a:pt x="337" y="331"/>
                  </a:cubicBezTo>
                  <a:cubicBezTo>
                    <a:pt x="335" y="330"/>
                    <a:pt x="334" y="333"/>
                    <a:pt x="322" y="334"/>
                  </a:cubicBezTo>
                  <a:cubicBezTo>
                    <a:pt x="310" y="336"/>
                    <a:pt x="322" y="334"/>
                    <a:pt x="315" y="328"/>
                  </a:cubicBezTo>
                  <a:cubicBezTo>
                    <a:pt x="308" y="322"/>
                    <a:pt x="315" y="328"/>
                    <a:pt x="311" y="329"/>
                  </a:cubicBezTo>
                  <a:cubicBezTo>
                    <a:pt x="306" y="329"/>
                    <a:pt x="305" y="331"/>
                    <a:pt x="302" y="333"/>
                  </a:cubicBezTo>
                  <a:cubicBezTo>
                    <a:pt x="299" y="335"/>
                    <a:pt x="300" y="335"/>
                    <a:pt x="294" y="336"/>
                  </a:cubicBezTo>
                  <a:cubicBezTo>
                    <a:pt x="288" y="336"/>
                    <a:pt x="294" y="336"/>
                    <a:pt x="288" y="337"/>
                  </a:cubicBezTo>
                  <a:cubicBezTo>
                    <a:pt x="282" y="338"/>
                    <a:pt x="286" y="341"/>
                    <a:pt x="286" y="349"/>
                  </a:cubicBezTo>
                  <a:cubicBezTo>
                    <a:pt x="286" y="357"/>
                    <a:pt x="286" y="349"/>
                    <a:pt x="282" y="350"/>
                  </a:cubicBezTo>
                  <a:cubicBezTo>
                    <a:pt x="279" y="351"/>
                    <a:pt x="280" y="351"/>
                    <a:pt x="278" y="351"/>
                  </a:cubicBezTo>
                  <a:cubicBezTo>
                    <a:pt x="276" y="351"/>
                    <a:pt x="278" y="351"/>
                    <a:pt x="269" y="350"/>
                  </a:cubicBezTo>
                  <a:cubicBezTo>
                    <a:pt x="260" y="349"/>
                    <a:pt x="266" y="350"/>
                    <a:pt x="263" y="350"/>
                  </a:cubicBezTo>
                  <a:cubicBezTo>
                    <a:pt x="260" y="350"/>
                    <a:pt x="259" y="350"/>
                    <a:pt x="254" y="349"/>
                  </a:cubicBezTo>
                  <a:cubicBezTo>
                    <a:pt x="250" y="348"/>
                    <a:pt x="251" y="349"/>
                    <a:pt x="249" y="349"/>
                  </a:cubicBezTo>
                  <a:cubicBezTo>
                    <a:pt x="247" y="348"/>
                    <a:pt x="242" y="344"/>
                    <a:pt x="239" y="341"/>
                  </a:cubicBezTo>
                  <a:cubicBezTo>
                    <a:pt x="236" y="338"/>
                    <a:pt x="231" y="337"/>
                    <a:pt x="226" y="337"/>
                  </a:cubicBezTo>
                  <a:cubicBezTo>
                    <a:pt x="221" y="338"/>
                    <a:pt x="223" y="337"/>
                    <a:pt x="221" y="335"/>
                  </a:cubicBezTo>
                  <a:cubicBezTo>
                    <a:pt x="219" y="334"/>
                    <a:pt x="216" y="329"/>
                    <a:pt x="215" y="327"/>
                  </a:cubicBezTo>
                  <a:cubicBezTo>
                    <a:pt x="215" y="325"/>
                    <a:pt x="207" y="322"/>
                    <a:pt x="202" y="313"/>
                  </a:cubicBezTo>
                  <a:cubicBezTo>
                    <a:pt x="196" y="304"/>
                    <a:pt x="197" y="307"/>
                    <a:pt x="202" y="294"/>
                  </a:cubicBezTo>
                  <a:cubicBezTo>
                    <a:pt x="207" y="281"/>
                    <a:pt x="198" y="291"/>
                    <a:pt x="198" y="285"/>
                  </a:cubicBezTo>
                  <a:cubicBezTo>
                    <a:pt x="198" y="278"/>
                    <a:pt x="196" y="282"/>
                    <a:pt x="194" y="277"/>
                  </a:cubicBezTo>
                  <a:cubicBezTo>
                    <a:pt x="191" y="272"/>
                    <a:pt x="194" y="277"/>
                    <a:pt x="199" y="270"/>
                  </a:cubicBezTo>
                  <a:cubicBezTo>
                    <a:pt x="204" y="263"/>
                    <a:pt x="199" y="270"/>
                    <a:pt x="202" y="265"/>
                  </a:cubicBezTo>
                  <a:cubicBezTo>
                    <a:pt x="206" y="261"/>
                    <a:pt x="204" y="262"/>
                    <a:pt x="203" y="258"/>
                  </a:cubicBezTo>
                  <a:cubicBezTo>
                    <a:pt x="204" y="253"/>
                    <a:pt x="205" y="255"/>
                    <a:pt x="209" y="252"/>
                  </a:cubicBezTo>
                  <a:cubicBezTo>
                    <a:pt x="214" y="249"/>
                    <a:pt x="211" y="250"/>
                    <a:pt x="213" y="244"/>
                  </a:cubicBezTo>
                  <a:cubicBezTo>
                    <a:pt x="215" y="239"/>
                    <a:pt x="216" y="243"/>
                    <a:pt x="220" y="240"/>
                  </a:cubicBezTo>
                  <a:cubicBezTo>
                    <a:pt x="225" y="237"/>
                    <a:pt x="232" y="238"/>
                    <a:pt x="238" y="238"/>
                  </a:cubicBezTo>
                  <a:cubicBezTo>
                    <a:pt x="245" y="238"/>
                    <a:pt x="246" y="238"/>
                    <a:pt x="250" y="239"/>
                  </a:cubicBezTo>
                  <a:cubicBezTo>
                    <a:pt x="255" y="241"/>
                    <a:pt x="261" y="240"/>
                    <a:pt x="263" y="242"/>
                  </a:cubicBezTo>
                  <a:cubicBezTo>
                    <a:pt x="266" y="244"/>
                    <a:pt x="269" y="243"/>
                    <a:pt x="271" y="242"/>
                  </a:cubicBezTo>
                  <a:cubicBezTo>
                    <a:pt x="272" y="241"/>
                    <a:pt x="271" y="239"/>
                    <a:pt x="275" y="235"/>
                  </a:cubicBezTo>
                  <a:cubicBezTo>
                    <a:pt x="280" y="231"/>
                    <a:pt x="280" y="235"/>
                    <a:pt x="283" y="236"/>
                  </a:cubicBezTo>
                  <a:cubicBezTo>
                    <a:pt x="286" y="236"/>
                    <a:pt x="293" y="231"/>
                    <a:pt x="293" y="231"/>
                  </a:cubicBezTo>
                  <a:cubicBezTo>
                    <a:pt x="293" y="231"/>
                    <a:pt x="292" y="226"/>
                    <a:pt x="290" y="219"/>
                  </a:cubicBezTo>
                  <a:cubicBezTo>
                    <a:pt x="288" y="213"/>
                    <a:pt x="290" y="219"/>
                    <a:pt x="290" y="216"/>
                  </a:cubicBezTo>
                  <a:cubicBezTo>
                    <a:pt x="290" y="212"/>
                    <a:pt x="290" y="201"/>
                    <a:pt x="290" y="201"/>
                  </a:cubicBezTo>
                  <a:cubicBezTo>
                    <a:pt x="290" y="201"/>
                    <a:pt x="292" y="198"/>
                    <a:pt x="295" y="193"/>
                  </a:cubicBezTo>
                  <a:cubicBezTo>
                    <a:pt x="297" y="188"/>
                    <a:pt x="298" y="189"/>
                    <a:pt x="298" y="187"/>
                  </a:cubicBezTo>
                  <a:cubicBezTo>
                    <a:pt x="298" y="186"/>
                    <a:pt x="302" y="182"/>
                    <a:pt x="303" y="179"/>
                  </a:cubicBezTo>
                  <a:cubicBezTo>
                    <a:pt x="304" y="176"/>
                    <a:pt x="304" y="175"/>
                    <a:pt x="304" y="170"/>
                  </a:cubicBezTo>
                  <a:cubicBezTo>
                    <a:pt x="304" y="167"/>
                    <a:pt x="301" y="166"/>
                    <a:pt x="297" y="164"/>
                  </a:cubicBezTo>
                  <a:cubicBezTo>
                    <a:pt x="292" y="161"/>
                    <a:pt x="294" y="159"/>
                    <a:pt x="292" y="153"/>
                  </a:cubicBezTo>
                  <a:cubicBezTo>
                    <a:pt x="291" y="146"/>
                    <a:pt x="292" y="153"/>
                    <a:pt x="289" y="146"/>
                  </a:cubicBezTo>
                  <a:cubicBezTo>
                    <a:pt x="287" y="140"/>
                    <a:pt x="290" y="143"/>
                    <a:pt x="293" y="139"/>
                  </a:cubicBezTo>
                  <a:cubicBezTo>
                    <a:pt x="298" y="135"/>
                    <a:pt x="297" y="137"/>
                    <a:pt x="300" y="130"/>
                  </a:cubicBezTo>
                  <a:cubicBezTo>
                    <a:pt x="303" y="123"/>
                    <a:pt x="300" y="127"/>
                    <a:pt x="301" y="122"/>
                  </a:cubicBezTo>
                  <a:cubicBezTo>
                    <a:pt x="301" y="116"/>
                    <a:pt x="301" y="122"/>
                    <a:pt x="300" y="116"/>
                  </a:cubicBezTo>
                  <a:cubicBezTo>
                    <a:pt x="300" y="109"/>
                    <a:pt x="300" y="116"/>
                    <a:pt x="303" y="107"/>
                  </a:cubicBezTo>
                  <a:cubicBezTo>
                    <a:pt x="306" y="99"/>
                    <a:pt x="304" y="103"/>
                    <a:pt x="308" y="96"/>
                  </a:cubicBezTo>
                  <a:cubicBezTo>
                    <a:pt x="311" y="89"/>
                    <a:pt x="308" y="96"/>
                    <a:pt x="310" y="95"/>
                  </a:cubicBezTo>
                  <a:cubicBezTo>
                    <a:pt x="312" y="95"/>
                    <a:pt x="320" y="98"/>
                    <a:pt x="322" y="100"/>
                  </a:cubicBezTo>
                  <a:cubicBezTo>
                    <a:pt x="323" y="102"/>
                    <a:pt x="334" y="105"/>
                    <a:pt x="337" y="105"/>
                  </a:cubicBezTo>
                  <a:cubicBezTo>
                    <a:pt x="340" y="106"/>
                    <a:pt x="340" y="111"/>
                    <a:pt x="340" y="111"/>
                  </a:cubicBezTo>
                  <a:cubicBezTo>
                    <a:pt x="350" y="119"/>
                    <a:pt x="350" y="119"/>
                    <a:pt x="350" y="119"/>
                  </a:cubicBezTo>
                  <a:cubicBezTo>
                    <a:pt x="358" y="130"/>
                    <a:pt x="358" y="130"/>
                    <a:pt x="358" y="130"/>
                  </a:cubicBezTo>
                  <a:cubicBezTo>
                    <a:pt x="358" y="130"/>
                    <a:pt x="359" y="136"/>
                    <a:pt x="359" y="138"/>
                  </a:cubicBezTo>
                  <a:cubicBezTo>
                    <a:pt x="359" y="140"/>
                    <a:pt x="364" y="139"/>
                    <a:pt x="366" y="140"/>
                  </a:cubicBezTo>
                  <a:cubicBezTo>
                    <a:pt x="369" y="140"/>
                    <a:pt x="369" y="144"/>
                    <a:pt x="369" y="145"/>
                  </a:cubicBezTo>
                  <a:cubicBezTo>
                    <a:pt x="370" y="147"/>
                    <a:pt x="375" y="152"/>
                    <a:pt x="380" y="153"/>
                  </a:cubicBezTo>
                  <a:cubicBezTo>
                    <a:pt x="383" y="154"/>
                    <a:pt x="376" y="162"/>
                    <a:pt x="376" y="162"/>
                  </a:cubicBezTo>
                  <a:cubicBezTo>
                    <a:pt x="376" y="162"/>
                    <a:pt x="382" y="165"/>
                    <a:pt x="383" y="170"/>
                  </a:cubicBezTo>
                  <a:cubicBezTo>
                    <a:pt x="384" y="174"/>
                    <a:pt x="384" y="182"/>
                    <a:pt x="383" y="184"/>
                  </a:cubicBezTo>
                  <a:cubicBezTo>
                    <a:pt x="384" y="186"/>
                    <a:pt x="384" y="194"/>
                    <a:pt x="384" y="194"/>
                  </a:cubicBezTo>
                  <a:cubicBezTo>
                    <a:pt x="389" y="199"/>
                    <a:pt x="389" y="199"/>
                    <a:pt x="389" y="199"/>
                  </a:cubicBezTo>
                  <a:cubicBezTo>
                    <a:pt x="389" y="199"/>
                    <a:pt x="390" y="209"/>
                    <a:pt x="392" y="210"/>
                  </a:cubicBezTo>
                  <a:cubicBezTo>
                    <a:pt x="393" y="211"/>
                    <a:pt x="397" y="218"/>
                    <a:pt x="400" y="217"/>
                  </a:cubicBezTo>
                  <a:cubicBezTo>
                    <a:pt x="402" y="217"/>
                    <a:pt x="402" y="233"/>
                    <a:pt x="402" y="233"/>
                  </a:cubicBezTo>
                  <a:cubicBezTo>
                    <a:pt x="408" y="241"/>
                    <a:pt x="408" y="241"/>
                    <a:pt x="408" y="241"/>
                  </a:cubicBezTo>
                  <a:cubicBezTo>
                    <a:pt x="408" y="241"/>
                    <a:pt x="410" y="250"/>
                    <a:pt x="410" y="251"/>
                  </a:cubicBezTo>
                  <a:cubicBezTo>
                    <a:pt x="410" y="253"/>
                    <a:pt x="406" y="257"/>
                    <a:pt x="406" y="257"/>
                  </a:cubicBezTo>
                  <a:cubicBezTo>
                    <a:pt x="406" y="257"/>
                    <a:pt x="401" y="257"/>
                    <a:pt x="398" y="256"/>
                  </a:cubicBezTo>
                  <a:cubicBezTo>
                    <a:pt x="394" y="254"/>
                    <a:pt x="395" y="255"/>
                    <a:pt x="393" y="256"/>
                  </a:cubicBezTo>
                  <a:cubicBezTo>
                    <a:pt x="391" y="255"/>
                    <a:pt x="391" y="256"/>
                    <a:pt x="387" y="258"/>
                  </a:cubicBezTo>
                  <a:cubicBezTo>
                    <a:pt x="384" y="259"/>
                    <a:pt x="387" y="263"/>
                    <a:pt x="388" y="265"/>
                  </a:cubicBezTo>
                  <a:cubicBezTo>
                    <a:pt x="388" y="267"/>
                    <a:pt x="383" y="268"/>
                    <a:pt x="381" y="268"/>
                  </a:cubicBezTo>
                  <a:cubicBezTo>
                    <a:pt x="379" y="269"/>
                    <a:pt x="378" y="275"/>
                    <a:pt x="377" y="277"/>
                  </a:cubicBezTo>
                  <a:cubicBezTo>
                    <a:pt x="376" y="279"/>
                    <a:pt x="375" y="281"/>
                    <a:pt x="374" y="285"/>
                  </a:cubicBezTo>
                  <a:cubicBezTo>
                    <a:pt x="371" y="290"/>
                    <a:pt x="370" y="288"/>
                    <a:pt x="368" y="289"/>
                  </a:cubicBezTo>
                  <a:cubicBezTo>
                    <a:pt x="365" y="290"/>
                    <a:pt x="369" y="295"/>
                    <a:pt x="366" y="301"/>
                  </a:cubicBezTo>
                  <a:cubicBezTo>
                    <a:pt x="364" y="306"/>
                    <a:pt x="372" y="302"/>
                    <a:pt x="372" y="302"/>
                  </a:cubicBezTo>
                  <a:cubicBezTo>
                    <a:pt x="372" y="302"/>
                    <a:pt x="372" y="302"/>
                    <a:pt x="376" y="298"/>
                  </a:cubicBezTo>
                  <a:cubicBezTo>
                    <a:pt x="380" y="294"/>
                    <a:pt x="377" y="296"/>
                    <a:pt x="380" y="291"/>
                  </a:cubicBezTo>
                  <a:cubicBezTo>
                    <a:pt x="382" y="287"/>
                    <a:pt x="380" y="284"/>
                    <a:pt x="381" y="282"/>
                  </a:cubicBezTo>
                  <a:cubicBezTo>
                    <a:pt x="382" y="281"/>
                    <a:pt x="389" y="279"/>
                    <a:pt x="390" y="276"/>
                  </a:cubicBezTo>
                  <a:cubicBezTo>
                    <a:pt x="392" y="272"/>
                    <a:pt x="396" y="268"/>
                    <a:pt x="396" y="268"/>
                  </a:cubicBezTo>
                  <a:cubicBezTo>
                    <a:pt x="396" y="268"/>
                    <a:pt x="407" y="269"/>
                    <a:pt x="410" y="269"/>
                  </a:cubicBezTo>
                  <a:cubicBezTo>
                    <a:pt x="411" y="270"/>
                    <a:pt x="413" y="277"/>
                    <a:pt x="413" y="277"/>
                  </a:cubicBezTo>
                  <a:cubicBezTo>
                    <a:pt x="413" y="277"/>
                    <a:pt x="415" y="282"/>
                    <a:pt x="416" y="284"/>
                  </a:cubicBezTo>
                  <a:cubicBezTo>
                    <a:pt x="416" y="286"/>
                    <a:pt x="413" y="294"/>
                    <a:pt x="413" y="294"/>
                  </a:cubicBezTo>
                  <a:cubicBezTo>
                    <a:pt x="414" y="302"/>
                    <a:pt x="414" y="302"/>
                    <a:pt x="414" y="302"/>
                  </a:cubicBezTo>
                  <a:cubicBezTo>
                    <a:pt x="414" y="302"/>
                    <a:pt x="410" y="307"/>
                    <a:pt x="411" y="309"/>
                  </a:cubicBezTo>
                  <a:cubicBezTo>
                    <a:pt x="412" y="312"/>
                    <a:pt x="411" y="309"/>
                    <a:pt x="413" y="309"/>
                  </a:cubicBezTo>
                  <a:cubicBezTo>
                    <a:pt x="415" y="308"/>
                    <a:pt x="420" y="307"/>
                    <a:pt x="421" y="305"/>
                  </a:cubicBezTo>
                  <a:cubicBezTo>
                    <a:pt x="423" y="303"/>
                    <a:pt x="424" y="296"/>
                    <a:pt x="426" y="294"/>
                  </a:cubicBezTo>
                  <a:cubicBezTo>
                    <a:pt x="428" y="292"/>
                    <a:pt x="429" y="292"/>
                    <a:pt x="431" y="288"/>
                  </a:cubicBezTo>
                  <a:cubicBezTo>
                    <a:pt x="433" y="286"/>
                    <a:pt x="433" y="286"/>
                    <a:pt x="434" y="286"/>
                  </a:cubicBezTo>
                  <a:cubicBezTo>
                    <a:pt x="410" y="369"/>
                    <a:pt x="338" y="433"/>
                    <a:pt x="248" y="4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73" name="Freeform 30"/>
            <p:cNvSpPr>
              <a:spLocks noEditPoints="1"/>
            </p:cNvSpPr>
            <p:nvPr userDrawn="1"/>
          </p:nvSpPr>
          <p:spPr bwMode="auto">
            <a:xfrm>
              <a:off x="6005513" y="539750"/>
              <a:ext cx="1546225" cy="1514476"/>
            </a:xfrm>
            <a:custGeom>
              <a:avLst/>
              <a:gdLst>
                <a:gd name="T0" fmla="*/ 205 w 487"/>
                <a:gd name="T1" fmla="*/ 466 h 476"/>
                <a:gd name="T2" fmla="*/ 272 w 487"/>
                <a:gd name="T3" fmla="*/ 29 h 476"/>
                <a:gd name="T4" fmla="*/ 321 w 487"/>
                <a:gd name="T5" fmla="*/ 59 h 476"/>
                <a:gd name="T6" fmla="*/ 294 w 487"/>
                <a:gd name="T7" fmla="*/ 59 h 476"/>
                <a:gd name="T8" fmla="*/ 265 w 487"/>
                <a:gd name="T9" fmla="*/ 48 h 476"/>
                <a:gd name="T10" fmla="*/ 255 w 487"/>
                <a:gd name="T11" fmla="*/ 58 h 476"/>
                <a:gd name="T12" fmla="*/ 211 w 487"/>
                <a:gd name="T13" fmla="*/ 47 h 476"/>
                <a:gd name="T14" fmla="*/ 118 w 487"/>
                <a:gd name="T15" fmla="*/ 414 h 476"/>
                <a:gd name="T16" fmla="*/ 36 w 487"/>
                <a:gd name="T17" fmla="*/ 290 h 476"/>
                <a:gd name="T18" fmla="*/ 46 w 487"/>
                <a:gd name="T19" fmla="*/ 280 h 476"/>
                <a:gd name="T20" fmla="*/ 59 w 487"/>
                <a:gd name="T21" fmla="*/ 275 h 476"/>
                <a:gd name="T22" fmla="*/ 51 w 487"/>
                <a:gd name="T23" fmla="*/ 284 h 476"/>
                <a:gd name="T24" fmla="*/ 39 w 487"/>
                <a:gd name="T25" fmla="*/ 296 h 476"/>
                <a:gd name="T26" fmla="*/ 53 w 487"/>
                <a:gd name="T27" fmla="*/ 319 h 476"/>
                <a:gd name="T28" fmla="*/ 67 w 487"/>
                <a:gd name="T29" fmla="*/ 347 h 476"/>
                <a:gd name="T30" fmla="*/ 83 w 487"/>
                <a:gd name="T31" fmla="*/ 364 h 476"/>
                <a:gd name="T32" fmla="*/ 100 w 487"/>
                <a:gd name="T33" fmla="*/ 371 h 476"/>
                <a:gd name="T34" fmla="*/ 105 w 487"/>
                <a:gd name="T35" fmla="*/ 387 h 476"/>
                <a:gd name="T36" fmla="*/ 114 w 487"/>
                <a:gd name="T37" fmla="*/ 377 h 476"/>
                <a:gd name="T38" fmla="*/ 117 w 487"/>
                <a:gd name="T39" fmla="*/ 394 h 476"/>
                <a:gd name="T40" fmla="*/ 123 w 487"/>
                <a:gd name="T41" fmla="*/ 413 h 476"/>
                <a:gd name="T42" fmla="*/ 141 w 487"/>
                <a:gd name="T43" fmla="*/ 71 h 476"/>
                <a:gd name="T44" fmla="*/ 136 w 487"/>
                <a:gd name="T45" fmla="*/ 116 h 476"/>
                <a:gd name="T46" fmla="*/ 147 w 487"/>
                <a:gd name="T47" fmla="*/ 151 h 476"/>
                <a:gd name="T48" fmla="*/ 149 w 487"/>
                <a:gd name="T49" fmla="*/ 193 h 476"/>
                <a:gd name="T50" fmla="*/ 116 w 487"/>
                <a:gd name="T51" fmla="*/ 209 h 476"/>
                <a:gd name="T52" fmla="*/ 96 w 487"/>
                <a:gd name="T53" fmla="*/ 226 h 476"/>
                <a:gd name="T54" fmla="*/ 71 w 487"/>
                <a:gd name="T55" fmla="*/ 243 h 476"/>
                <a:gd name="T56" fmla="*/ 49 w 487"/>
                <a:gd name="T57" fmla="*/ 254 h 476"/>
                <a:gd name="T58" fmla="*/ 39 w 487"/>
                <a:gd name="T59" fmla="*/ 246 h 476"/>
                <a:gd name="T60" fmla="*/ 33 w 487"/>
                <a:gd name="T61" fmla="*/ 281 h 476"/>
                <a:gd name="T62" fmla="*/ 39 w 487"/>
                <a:gd name="T63" fmla="*/ 224 h 476"/>
                <a:gd name="T64" fmla="*/ 72 w 487"/>
                <a:gd name="T65" fmla="*/ 142 h 476"/>
                <a:gd name="T66" fmla="*/ 108 w 487"/>
                <a:gd name="T67" fmla="*/ 92 h 476"/>
                <a:gd name="T68" fmla="*/ 156 w 487"/>
                <a:gd name="T69" fmla="*/ 49 h 476"/>
                <a:gd name="T70" fmla="*/ 214 w 487"/>
                <a:gd name="T71" fmla="*/ 456 h 476"/>
                <a:gd name="T72" fmla="*/ 198 w 487"/>
                <a:gd name="T73" fmla="*/ 443 h 476"/>
                <a:gd name="T74" fmla="*/ 209 w 487"/>
                <a:gd name="T75" fmla="*/ 420 h 476"/>
                <a:gd name="T76" fmla="*/ 223 w 487"/>
                <a:gd name="T77" fmla="*/ 381 h 476"/>
                <a:gd name="T78" fmla="*/ 255 w 487"/>
                <a:gd name="T79" fmla="*/ 388 h 476"/>
                <a:gd name="T80" fmla="*/ 296 w 487"/>
                <a:gd name="T81" fmla="*/ 400 h 476"/>
                <a:gd name="T82" fmla="*/ 316 w 487"/>
                <a:gd name="T83" fmla="*/ 399 h 476"/>
                <a:gd name="T84" fmla="*/ 331 w 487"/>
                <a:gd name="T85" fmla="*/ 380 h 476"/>
                <a:gd name="T86" fmla="*/ 323 w 487"/>
                <a:gd name="T87" fmla="*/ 367 h 476"/>
                <a:gd name="T88" fmla="*/ 280 w 487"/>
                <a:gd name="T89" fmla="*/ 362 h 476"/>
                <a:gd name="T90" fmla="*/ 252 w 487"/>
                <a:gd name="T91" fmla="*/ 371 h 476"/>
                <a:gd name="T92" fmla="*/ 213 w 487"/>
                <a:gd name="T93" fmla="*/ 349 h 476"/>
                <a:gd name="T94" fmla="*/ 197 w 487"/>
                <a:gd name="T95" fmla="*/ 291 h 476"/>
                <a:gd name="T96" fmla="*/ 215 w 487"/>
                <a:gd name="T97" fmla="*/ 262 h 476"/>
                <a:gd name="T98" fmla="*/ 270 w 487"/>
                <a:gd name="T99" fmla="*/ 264 h 476"/>
                <a:gd name="T100" fmla="*/ 300 w 487"/>
                <a:gd name="T101" fmla="*/ 247 h 476"/>
                <a:gd name="T102" fmla="*/ 322 w 487"/>
                <a:gd name="T103" fmla="*/ 211 h 476"/>
                <a:gd name="T104" fmla="*/ 321 w 487"/>
                <a:gd name="T105" fmla="*/ 170 h 476"/>
                <a:gd name="T106" fmla="*/ 343 w 487"/>
                <a:gd name="T107" fmla="*/ 130 h 476"/>
                <a:gd name="T108" fmla="*/ 380 w 487"/>
                <a:gd name="T109" fmla="*/ 162 h 476"/>
                <a:gd name="T110" fmla="*/ 401 w 487"/>
                <a:gd name="T111" fmla="*/ 201 h 476"/>
                <a:gd name="T112" fmla="*/ 402 w 487"/>
                <a:gd name="T113" fmla="*/ 249 h 476"/>
                <a:gd name="T114" fmla="*/ 411 w 487"/>
                <a:gd name="T115" fmla="*/ 304 h 476"/>
                <a:gd name="T116" fmla="*/ 386 w 487"/>
                <a:gd name="T117" fmla="*/ 313 h 476"/>
                <a:gd name="T118" fmla="*/ 358 w 487"/>
                <a:gd name="T119" fmla="*/ 343 h 476"/>
                <a:gd name="T120" fmla="*/ 386 w 487"/>
                <a:gd name="T121" fmla="*/ 324 h 476"/>
                <a:gd name="T122" fmla="*/ 405 w 487"/>
                <a:gd name="T123" fmla="*/ 348 h 476"/>
                <a:gd name="T124" fmla="*/ 417 w 487"/>
                <a:gd name="T125" fmla="*/ 35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87" h="476">
                  <a:moveTo>
                    <a:pt x="452" y="164"/>
                  </a:moveTo>
                  <a:cubicBezTo>
                    <a:pt x="433" y="114"/>
                    <a:pt x="404" y="83"/>
                    <a:pt x="375" y="62"/>
                  </a:cubicBezTo>
                  <a:cubicBezTo>
                    <a:pt x="346" y="40"/>
                    <a:pt x="312" y="24"/>
                    <a:pt x="274" y="19"/>
                  </a:cubicBezTo>
                  <a:cubicBezTo>
                    <a:pt x="152" y="0"/>
                    <a:pt x="38" y="86"/>
                    <a:pt x="19" y="209"/>
                  </a:cubicBezTo>
                  <a:cubicBezTo>
                    <a:pt x="0" y="332"/>
                    <a:pt x="84" y="447"/>
                    <a:pt x="205" y="466"/>
                  </a:cubicBezTo>
                  <a:cubicBezTo>
                    <a:pt x="271" y="476"/>
                    <a:pt x="334" y="455"/>
                    <a:pt x="381" y="415"/>
                  </a:cubicBezTo>
                  <a:cubicBezTo>
                    <a:pt x="460" y="356"/>
                    <a:pt x="487" y="255"/>
                    <a:pt x="452" y="164"/>
                  </a:cubicBezTo>
                  <a:close/>
                  <a:moveTo>
                    <a:pt x="197" y="33"/>
                  </a:moveTo>
                  <a:cubicBezTo>
                    <a:pt x="197" y="32"/>
                    <a:pt x="198" y="32"/>
                    <a:pt x="198" y="31"/>
                  </a:cubicBezTo>
                  <a:cubicBezTo>
                    <a:pt x="222" y="26"/>
                    <a:pt x="247" y="26"/>
                    <a:pt x="272" y="29"/>
                  </a:cubicBezTo>
                  <a:cubicBezTo>
                    <a:pt x="302" y="34"/>
                    <a:pt x="330" y="44"/>
                    <a:pt x="355" y="61"/>
                  </a:cubicBezTo>
                  <a:cubicBezTo>
                    <a:pt x="352" y="60"/>
                    <a:pt x="350" y="60"/>
                    <a:pt x="349" y="59"/>
                  </a:cubicBezTo>
                  <a:cubicBezTo>
                    <a:pt x="348" y="58"/>
                    <a:pt x="339" y="63"/>
                    <a:pt x="338" y="62"/>
                  </a:cubicBezTo>
                  <a:cubicBezTo>
                    <a:pt x="336" y="62"/>
                    <a:pt x="333" y="62"/>
                    <a:pt x="331" y="62"/>
                  </a:cubicBezTo>
                  <a:cubicBezTo>
                    <a:pt x="330" y="63"/>
                    <a:pt x="325" y="60"/>
                    <a:pt x="321" y="59"/>
                  </a:cubicBezTo>
                  <a:cubicBezTo>
                    <a:pt x="318" y="58"/>
                    <a:pt x="318" y="58"/>
                    <a:pt x="315" y="54"/>
                  </a:cubicBezTo>
                  <a:cubicBezTo>
                    <a:pt x="312" y="50"/>
                    <a:pt x="311" y="54"/>
                    <a:pt x="308" y="54"/>
                  </a:cubicBezTo>
                  <a:cubicBezTo>
                    <a:pt x="306" y="53"/>
                    <a:pt x="299" y="52"/>
                    <a:pt x="299" y="52"/>
                  </a:cubicBezTo>
                  <a:cubicBezTo>
                    <a:pt x="301" y="59"/>
                    <a:pt x="301" y="59"/>
                    <a:pt x="301" y="59"/>
                  </a:cubicBezTo>
                  <a:cubicBezTo>
                    <a:pt x="301" y="59"/>
                    <a:pt x="298" y="59"/>
                    <a:pt x="294" y="59"/>
                  </a:cubicBezTo>
                  <a:cubicBezTo>
                    <a:pt x="291" y="58"/>
                    <a:pt x="292" y="55"/>
                    <a:pt x="291" y="52"/>
                  </a:cubicBezTo>
                  <a:cubicBezTo>
                    <a:pt x="289" y="50"/>
                    <a:pt x="289" y="49"/>
                    <a:pt x="288" y="45"/>
                  </a:cubicBezTo>
                  <a:cubicBezTo>
                    <a:pt x="286" y="40"/>
                    <a:pt x="277" y="46"/>
                    <a:pt x="273" y="45"/>
                  </a:cubicBezTo>
                  <a:cubicBezTo>
                    <a:pt x="270" y="45"/>
                    <a:pt x="268" y="45"/>
                    <a:pt x="265" y="46"/>
                  </a:cubicBezTo>
                  <a:cubicBezTo>
                    <a:pt x="261" y="47"/>
                    <a:pt x="265" y="48"/>
                    <a:pt x="265" y="48"/>
                  </a:cubicBezTo>
                  <a:cubicBezTo>
                    <a:pt x="271" y="56"/>
                    <a:pt x="271" y="56"/>
                    <a:pt x="271" y="56"/>
                  </a:cubicBezTo>
                  <a:cubicBezTo>
                    <a:pt x="279" y="61"/>
                    <a:pt x="279" y="61"/>
                    <a:pt x="279" y="61"/>
                  </a:cubicBezTo>
                  <a:cubicBezTo>
                    <a:pt x="279" y="61"/>
                    <a:pt x="276" y="65"/>
                    <a:pt x="274" y="65"/>
                  </a:cubicBezTo>
                  <a:cubicBezTo>
                    <a:pt x="272" y="65"/>
                    <a:pt x="272" y="63"/>
                    <a:pt x="271" y="61"/>
                  </a:cubicBezTo>
                  <a:cubicBezTo>
                    <a:pt x="269" y="59"/>
                    <a:pt x="255" y="58"/>
                    <a:pt x="255" y="58"/>
                  </a:cubicBezTo>
                  <a:cubicBezTo>
                    <a:pt x="255" y="58"/>
                    <a:pt x="246" y="54"/>
                    <a:pt x="241" y="55"/>
                  </a:cubicBezTo>
                  <a:cubicBezTo>
                    <a:pt x="237" y="56"/>
                    <a:pt x="241" y="55"/>
                    <a:pt x="239" y="59"/>
                  </a:cubicBezTo>
                  <a:cubicBezTo>
                    <a:pt x="236" y="64"/>
                    <a:pt x="234" y="55"/>
                    <a:pt x="230" y="53"/>
                  </a:cubicBezTo>
                  <a:cubicBezTo>
                    <a:pt x="227" y="51"/>
                    <a:pt x="227" y="52"/>
                    <a:pt x="217" y="49"/>
                  </a:cubicBezTo>
                  <a:cubicBezTo>
                    <a:pt x="208" y="46"/>
                    <a:pt x="211" y="47"/>
                    <a:pt x="211" y="47"/>
                  </a:cubicBezTo>
                  <a:cubicBezTo>
                    <a:pt x="210" y="51"/>
                    <a:pt x="210" y="51"/>
                    <a:pt x="210" y="51"/>
                  </a:cubicBezTo>
                  <a:cubicBezTo>
                    <a:pt x="210" y="51"/>
                    <a:pt x="207" y="48"/>
                    <a:pt x="204" y="45"/>
                  </a:cubicBezTo>
                  <a:cubicBezTo>
                    <a:pt x="201" y="41"/>
                    <a:pt x="198" y="43"/>
                    <a:pt x="196" y="42"/>
                  </a:cubicBezTo>
                  <a:cubicBezTo>
                    <a:pt x="194" y="42"/>
                    <a:pt x="197" y="33"/>
                    <a:pt x="197" y="33"/>
                  </a:cubicBezTo>
                  <a:close/>
                  <a:moveTo>
                    <a:pt x="118" y="414"/>
                  </a:moveTo>
                  <a:cubicBezTo>
                    <a:pt x="111" y="413"/>
                    <a:pt x="105" y="409"/>
                    <a:pt x="98" y="404"/>
                  </a:cubicBezTo>
                  <a:cubicBezTo>
                    <a:pt x="69" y="378"/>
                    <a:pt x="47" y="342"/>
                    <a:pt x="36" y="304"/>
                  </a:cubicBezTo>
                  <a:cubicBezTo>
                    <a:pt x="35" y="302"/>
                    <a:pt x="36" y="300"/>
                    <a:pt x="36" y="300"/>
                  </a:cubicBezTo>
                  <a:cubicBezTo>
                    <a:pt x="36" y="298"/>
                    <a:pt x="35" y="296"/>
                    <a:pt x="35" y="295"/>
                  </a:cubicBezTo>
                  <a:cubicBezTo>
                    <a:pt x="36" y="294"/>
                    <a:pt x="36" y="291"/>
                    <a:pt x="36" y="290"/>
                  </a:cubicBezTo>
                  <a:cubicBezTo>
                    <a:pt x="36" y="289"/>
                    <a:pt x="37" y="289"/>
                    <a:pt x="37" y="290"/>
                  </a:cubicBezTo>
                  <a:cubicBezTo>
                    <a:pt x="38" y="290"/>
                    <a:pt x="39" y="289"/>
                    <a:pt x="41" y="287"/>
                  </a:cubicBezTo>
                  <a:cubicBezTo>
                    <a:pt x="43" y="286"/>
                    <a:pt x="41" y="287"/>
                    <a:pt x="42" y="287"/>
                  </a:cubicBezTo>
                  <a:cubicBezTo>
                    <a:pt x="43" y="288"/>
                    <a:pt x="45" y="285"/>
                    <a:pt x="45" y="285"/>
                  </a:cubicBezTo>
                  <a:cubicBezTo>
                    <a:pt x="46" y="284"/>
                    <a:pt x="45" y="282"/>
                    <a:pt x="46" y="280"/>
                  </a:cubicBezTo>
                  <a:cubicBezTo>
                    <a:pt x="46" y="278"/>
                    <a:pt x="46" y="280"/>
                    <a:pt x="47" y="279"/>
                  </a:cubicBezTo>
                  <a:cubicBezTo>
                    <a:pt x="48" y="278"/>
                    <a:pt x="50" y="278"/>
                    <a:pt x="51" y="278"/>
                  </a:cubicBezTo>
                  <a:cubicBezTo>
                    <a:pt x="52" y="278"/>
                    <a:pt x="53" y="279"/>
                    <a:pt x="55" y="279"/>
                  </a:cubicBezTo>
                  <a:cubicBezTo>
                    <a:pt x="56" y="279"/>
                    <a:pt x="57" y="278"/>
                    <a:pt x="58" y="276"/>
                  </a:cubicBezTo>
                  <a:cubicBezTo>
                    <a:pt x="59" y="275"/>
                    <a:pt x="58" y="274"/>
                    <a:pt x="59" y="275"/>
                  </a:cubicBezTo>
                  <a:cubicBezTo>
                    <a:pt x="60" y="274"/>
                    <a:pt x="61" y="276"/>
                    <a:pt x="61" y="277"/>
                  </a:cubicBezTo>
                  <a:cubicBezTo>
                    <a:pt x="61" y="278"/>
                    <a:pt x="61" y="280"/>
                    <a:pt x="61" y="280"/>
                  </a:cubicBezTo>
                  <a:cubicBezTo>
                    <a:pt x="59" y="282"/>
                    <a:pt x="59" y="282"/>
                    <a:pt x="59" y="282"/>
                  </a:cubicBezTo>
                  <a:cubicBezTo>
                    <a:pt x="55" y="284"/>
                    <a:pt x="55" y="284"/>
                    <a:pt x="55" y="284"/>
                  </a:cubicBezTo>
                  <a:cubicBezTo>
                    <a:pt x="51" y="284"/>
                    <a:pt x="51" y="284"/>
                    <a:pt x="51" y="284"/>
                  </a:cubicBezTo>
                  <a:cubicBezTo>
                    <a:pt x="51" y="284"/>
                    <a:pt x="49" y="284"/>
                    <a:pt x="48" y="284"/>
                  </a:cubicBezTo>
                  <a:cubicBezTo>
                    <a:pt x="46" y="284"/>
                    <a:pt x="47" y="288"/>
                    <a:pt x="47" y="288"/>
                  </a:cubicBezTo>
                  <a:cubicBezTo>
                    <a:pt x="47" y="289"/>
                    <a:pt x="46" y="293"/>
                    <a:pt x="46" y="293"/>
                  </a:cubicBezTo>
                  <a:cubicBezTo>
                    <a:pt x="46" y="293"/>
                    <a:pt x="43" y="293"/>
                    <a:pt x="42" y="293"/>
                  </a:cubicBezTo>
                  <a:cubicBezTo>
                    <a:pt x="42" y="293"/>
                    <a:pt x="39" y="295"/>
                    <a:pt x="39" y="296"/>
                  </a:cubicBezTo>
                  <a:cubicBezTo>
                    <a:pt x="39" y="296"/>
                    <a:pt x="39" y="299"/>
                    <a:pt x="41" y="300"/>
                  </a:cubicBezTo>
                  <a:cubicBezTo>
                    <a:pt x="42" y="302"/>
                    <a:pt x="47" y="304"/>
                    <a:pt x="47" y="304"/>
                  </a:cubicBezTo>
                  <a:cubicBezTo>
                    <a:pt x="48" y="305"/>
                    <a:pt x="49" y="306"/>
                    <a:pt x="50" y="307"/>
                  </a:cubicBezTo>
                  <a:cubicBezTo>
                    <a:pt x="51" y="308"/>
                    <a:pt x="52" y="311"/>
                    <a:pt x="52" y="313"/>
                  </a:cubicBezTo>
                  <a:cubicBezTo>
                    <a:pt x="51" y="315"/>
                    <a:pt x="52" y="318"/>
                    <a:pt x="53" y="319"/>
                  </a:cubicBezTo>
                  <a:cubicBezTo>
                    <a:pt x="54" y="320"/>
                    <a:pt x="53" y="324"/>
                    <a:pt x="53" y="326"/>
                  </a:cubicBezTo>
                  <a:cubicBezTo>
                    <a:pt x="53" y="328"/>
                    <a:pt x="55" y="331"/>
                    <a:pt x="56" y="331"/>
                  </a:cubicBezTo>
                  <a:cubicBezTo>
                    <a:pt x="57" y="331"/>
                    <a:pt x="61" y="336"/>
                    <a:pt x="63" y="338"/>
                  </a:cubicBezTo>
                  <a:cubicBezTo>
                    <a:pt x="64" y="341"/>
                    <a:pt x="66" y="343"/>
                    <a:pt x="66" y="343"/>
                  </a:cubicBezTo>
                  <a:cubicBezTo>
                    <a:pt x="67" y="347"/>
                    <a:pt x="67" y="347"/>
                    <a:pt x="67" y="347"/>
                  </a:cubicBezTo>
                  <a:cubicBezTo>
                    <a:pt x="67" y="347"/>
                    <a:pt x="68" y="348"/>
                    <a:pt x="71" y="350"/>
                  </a:cubicBezTo>
                  <a:cubicBezTo>
                    <a:pt x="74" y="351"/>
                    <a:pt x="76" y="352"/>
                    <a:pt x="76" y="352"/>
                  </a:cubicBezTo>
                  <a:cubicBezTo>
                    <a:pt x="76" y="352"/>
                    <a:pt x="77" y="357"/>
                    <a:pt x="77" y="358"/>
                  </a:cubicBezTo>
                  <a:cubicBezTo>
                    <a:pt x="77" y="359"/>
                    <a:pt x="78" y="360"/>
                    <a:pt x="78" y="360"/>
                  </a:cubicBezTo>
                  <a:cubicBezTo>
                    <a:pt x="78" y="360"/>
                    <a:pt x="83" y="364"/>
                    <a:pt x="83" y="364"/>
                  </a:cubicBezTo>
                  <a:cubicBezTo>
                    <a:pt x="83" y="365"/>
                    <a:pt x="84" y="366"/>
                    <a:pt x="85" y="367"/>
                  </a:cubicBezTo>
                  <a:cubicBezTo>
                    <a:pt x="86" y="368"/>
                    <a:pt x="88" y="367"/>
                    <a:pt x="90" y="367"/>
                  </a:cubicBezTo>
                  <a:cubicBezTo>
                    <a:pt x="91" y="366"/>
                    <a:pt x="94" y="366"/>
                    <a:pt x="97" y="366"/>
                  </a:cubicBezTo>
                  <a:cubicBezTo>
                    <a:pt x="99" y="366"/>
                    <a:pt x="100" y="367"/>
                    <a:pt x="100" y="367"/>
                  </a:cubicBezTo>
                  <a:cubicBezTo>
                    <a:pt x="100" y="367"/>
                    <a:pt x="100" y="370"/>
                    <a:pt x="100" y="371"/>
                  </a:cubicBezTo>
                  <a:cubicBezTo>
                    <a:pt x="100" y="372"/>
                    <a:pt x="100" y="374"/>
                    <a:pt x="100" y="374"/>
                  </a:cubicBezTo>
                  <a:cubicBezTo>
                    <a:pt x="100" y="374"/>
                    <a:pt x="97" y="375"/>
                    <a:pt x="96" y="375"/>
                  </a:cubicBezTo>
                  <a:cubicBezTo>
                    <a:pt x="95" y="375"/>
                    <a:pt x="96" y="380"/>
                    <a:pt x="96" y="380"/>
                  </a:cubicBezTo>
                  <a:cubicBezTo>
                    <a:pt x="100" y="382"/>
                    <a:pt x="100" y="382"/>
                    <a:pt x="100" y="382"/>
                  </a:cubicBezTo>
                  <a:cubicBezTo>
                    <a:pt x="100" y="382"/>
                    <a:pt x="103" y="386"/>
                    <a:pt x="105" y="387"/>
                  </a:cubicBezTo>
                  <a:cubicBezTo>
                    <a:pt x="108" y="388"/>
                    <a:pt x="107" y="385"/>
                    <a:pt x="109" y="385"/>
                  </a:cubicBezTo>
                  <a:cubicBezTo>
                    <a:pt x="110" y="384"/>
                    <a:pt x="110" y="383"/>
                    <a:pt x="110" y="383"/>
                  </a:cubicBezTo>
                  <a:cubicBezTo>
                    <a:pt x="106" y="380"/>
                    <a:pt x="106" y="380"/>
                    <a:pt x="106" y="380"/>
                  </a:cubicBezTo>
                  <a:cubicBezTo>
                    <a:pt x="106" y="380"/>
                    <a:pt x="107" y="377"/>
                    <a:pt x="109" y="376"/>
                  </a:cubicBezTo>
                  <a:cubicBezTo>
                    <a:pt x="110" y="376"/>
                    <a:pt x="114" y="377"/>
                    <a:pt x="114" y="377"/>
                  </a:cubicBezTo>
                  <a:cubicBezTo>
                    <a:pt x="117" y="379"/>
                    <a:pt x="117" y="379"/>
                    <a:pt x="117" y="379"/>
                  </a:cubicBezTo>
                  <a:cubicBezTo>
                    <a:pt x="118" y="382"/>
                    <a:pt x="118" y="382"/>
                    <a:pt x="118" y="382"/>
                  </a:cubicBezTo>
                  <a:cubicBezTo>
                    <a:pt x="117" y="387"/>
                    <a:pt x="117" y="387"/>
                    <a:pt x="117" y="387"/>
                  </a:cubicBezTo>
                  <a:cubicBezTo>
                    <a:pt x="117" y="387"/>
                    <a:pt x="116" y="389"/>
                    <a:pt x="116" y="391"/>
                  </a:cubicBezTo>
                  <a:cubicBezTo>
                    <a:pt x="116" y="393"/>
                    <a:pt x="116" y="393"/>
                    <a:pt x="117" y="394"/>
                  </a:cubicBezTo>
                  <a:cubicBezTo>
                    <a:pt x="117" y="394"/>
                    <a:pt x="119" y="395"/>
                    <a:pt x="119" y="395"/>
                  </a:cubicBezTo>
                  <a:cubicBezTo>
                    <a:pt x="120" y="398"/>
                    <a:pt x="120" y="398"/>
                    <a:pt x="120" y="398"/>
                  </a:cubicBezTo>
                  <a:cubicBezTo>
                    <a:pt x="120" y="398"/>
                    <a:pt x="120" y="402"/>
                    <a:pt x="119" y="403"/>
                  </a:cubicBezTo>
                  <a:cubicBezTo>
                    <a:pt x="119" y="404"/>
                    <a:pt x="121" y="408"/>
                    <a:pt x="123" y="409"/>
                  </a:cubicBezTo>
                  <a:cubicBezTo>
                    <a:pt x="123" y="410"/>
                    <a:pt x="123" y="413"/>
                    <a:pt x="123" y="413"/>
                  </a:cubicBezTo>
                  <a:cubicBezTo>
                    <a:pt x="118" y="414"/>
                    <a:pt x="118" y="414"/>
                    <a:pt x="118" y="414"/>
                  </a:cubicBezTo>
                  <a:close/>
                  <a:moveTo>
                    <a:pt x="157" y="53"/>
                  </a:moveTo>
                  <a:cubicBezTo>
                    <a:pt x="156" y="55"/>
                    <a:pt x="153" y="57"/>
                    <a:pt x="151" y="58"/>
                  </a:cubicBezTo>
                  <a:cubicBezTo>
                    <a:pt x="148" y="60"/>
                    <a:pt x="147" y="63"/>
                    <a:pt x="145" y="65"/>
                  </a:cubicBezTo>
                  <a:cubicBezTo>
                    <a:pt x="142" y="67"/>
                    <a:pt x="142" y="69"/>
                    <a:pt x="141" y="71"/>
                  </a:cubicBezTo>
                  <a:cubicBezTo>
                    <a:pt x="139" y="73"/>
                    <a:pt x="137" y="74"/>
                    <a:pt x="133" y="79"/>
                  </a:cubicBezTo>
                  <a:cubicBezTo>
                    <a:pt x="129" y="83"/>
                    <a:pt x="134" y="82"/>
                    <a:pt x="135" y="84"/>
                  </a:cubicBezTo>
                  <a:cubicBezTo>
                    <a:pt x="135" y="86"/>
                    <a:pt x="136" y="86"/>
                    <a:pt x="137" y="88"/>
                  </a:cubicBezTo>
                  <a:cubicBezTo>
                    <a:pt x="137" y="90"/>
                    <a:pt x="136" y="94"/>
                    <a:pt x="133" y="96"/>
                  </a:cubicBezTo>
                  <a:cubicBezTo>
                    <a:pt x="130" y="99"/>
                    <a:pt x="136" y="114"/>
                    <a:pt x="136" y="116"/>
                  </a:cubicBezTo>
                  <a:cubicBezTo>
                    <a:pt x="135" y="117"/>
                    <a:pt x="134" y="126"/>
                    <a:pt x="134" y="126"/>
                  </a:cubicBezTo>
                  <a:cubicBezTo>
                    <a:pt x="134" y="126"/>
                    <a:pt x="137" y="130"/>
                    <a:pt x="140" y="131"/>
                  </a:cubicBezTo>
                  <a:cubicBezTo>
                    <a:pt x="141" y="132"/>
                    <a:pt x="145" y="136"/>
                    <a:pt x="147" y="139"/>
                  </a:cubicBezTo>
                  <a:cubicBezTo>
                    <a:pt x="150" y="142"/>
                    <a:pt x="145" y="144"/>
                    <a:pt x="145" y="144"/>
                  </a:cubicBezTo>
                  <a:cubicBezTo>
                    <a:pt x="145" y="144"/>
                    <a:pt x="147" y="149"/>
                    <a:pt x="147" y="151"/>
                  </a:cubicBezTo>
                  <a:cubicBezTo>
                    <a:pt x="148" y="153"/>
                    <a:pt x="147" y="158"/>
                    <a:pt x="147" y="160"/>
                  </a:cubicBezTo>
                  <a:cubicBezTo>
                    <a:pt x="146" y="161"/>
                    <a:pt x="144" y="164"/>
                    <a:pt x="143" y="166"/>
                  </a:cubicBezTo>
                  <a:cubicBezTo>
                    <a:pt x="141" y="169"/>
                    <a:pt x="141" y="172"/>
                    <a:pt x="142" y="174"/>
                  </a:cubicBezTo>
                  <a:cubicBezTo>
                    <a:pt x="144" y="176"/>
                    <a:pt x="145" y="182"/>
                    <a:pt x="147" y="184"/>
                  </a:cubicBezTo>
                  <a:cubicBezTo>
                    <a:pt x="149" y="186"/>
                    <a:pt x="149" y="189"/>
                    <a:pt x="149" y="193"/>
                  </a:cubicBezTo>
                  <a:cubicBezTo>
                    <a:pt x="149" y="197"/>
                    <a:pt x="147" y="197"/>
                    <a:pt x="145" y="197"/>
                  </a:cubicBezTo>
                  <a:cubicBezTo>
                    <a:pt x="144" y="197"/>
                    <a:pt x="142" y="198"/>
                    <a:pt x="136" y="200"/>
                  </a:cubicBezTo>
                  <a:cubicBezTo>
                    <a:pt x="130" y="203"/>
                    <a:pt x="132" y="205"/>
                    <a:pt x="130" y="207"/>
                  </a:cubicBezTo>
                  <a:cubicBezTo>
                    <a:pt x="127" y="208"/>
                    <a:pt x="123" y="207"/>
                    <a:pt x="119" y="206"/>
                  </a:cubicBezTo>
                  <a:cubicBezTo>
                    <a:pt x="114" y="205"/>
                    <a:pt x="117" y="209"/>
                    <a:pt x="116" y="209"/>
                  </a:cubicBezTo>
                  <a:cubicBezTo>
                    <a:pt x="115" y="210"/>
                    <a:pt x="111" y="210"/>
                    <a:pt x="107" y="211"/>
                  </a:cubicBezTo>
                  <a:cubicBezTo>
                    <a:pt x="103" y="212"/>
                    <a:pt x="105" y="216"/>
                    <a:pt x="105" y="216"/>
                  </a:cubicBezTo>
                  <a:cubicBezTo>
                    <a:pt x="105" y="216"/>
                    <a:pt x="101" y="216"/>
                    <a:pt x="99" y="216"/>
                  </a:cubicBezTo>
                  <a:cubicBezTo>
                    <a:pt x="97" y="216"/>
                    <a:pt x="97" y="218"/>
                    <a:pt x="97" y="219"/>
                  </a:cubicBezTo>
                  <a:cubicBezTo>
                    <a:pt x="97" y="221"/>
                    <a:pt x="96" y="226"/>
                    <a:pt x="96" y="226"/>
                  </a:cubicBezTo>
                  <a:cubicBezTo>
                    <a:pt x="96" y="226"/>
                    <a:pt x="94" y="231"/>
                    <a:pt x="91" y="231"/>
                  </a:cubicBezTo>
                  <a:cubicBezTo>
                    <a:pt x="88" y="232"/>
                    <a:pt x="90" y="234"/>
                    <a:pt x="89" y="235"/>
                  </a:cubicBezTo>
                  <a:cubicBezTo>
                    <a:pt x="86" y="235"/>
                    <a:pt x="82" y="235"/>
                    <a:pt x="81" y="235"/>
                  </a:cubicBezTo>
                  <a:cubicBezTo>
                    <a:pt x="80" y="235"/>
                    <a:pt x="75" y="236"/>
                    <a:pt x="74" y="237"/>
                  </a:cubicBezTo>
                  <a:cubicBezTo>
                    <a:pt x="73" y="240"/>
                    <a:pt x="73" y="242"/>
                    <a:pt x="71" y="243"/>
                  </a:cubicBezTo>
                  <a:cubicBezTo>
                    <a:pt x="70" y="244"/>
                    <a:pt x="68" y="247"/>
                    <a:pt x="67" y="249"/>
                  </a:cubicBezTo>
                  <a:cubicBezTo>
                    <a:pt x="66" y="251"/>
                    <a:pt x="65" y="252"/>
                    <a:pt x="64" y="251"/>
                  </a:cubicBezTo>
                  <a:cubicBezTo>
                    <a:pt x="62" y="252"/>
                    <a:pt x="57" y="249"/>
                    <a:pt x="56" y="249"/>
                  </a:cubicBezTo>
                  <a:cubicBezTo>
                    <a:pt x="54" y="249"/>
                    <a:pt x="56" y="252"/>
                    <a:pt x="55" y="254"/>
                  </a:cubicBezTo>
                  <a:cubicBezTo>
                    <a:pt x="53" y="255"/>
                    <a:pt x="53" y="254"/>
                    <a:pt x="49" y="254"/>
                  </a:cubicBezTo>
                  <a:cubicBezTo>
                    <a:pt x="46" y="255"/>
                    <a:pt x="47" y="252"/>
                    <a:pt x="47" y="252"/>
                  </a:cubicBezTo>
                  <a:cubicBezTo>
                    <a:pt x="45" y="250"/>
                    <a:pt x="45" y="250"/>
                    <a:pt x="45" y="250"/>
                  </a:cubicBezTo>
                  <a:cubicBezTo>
                    <a:pt x="45" y="250"/>
                    <a:pt x="44" y="247"/>
                    <a:pt x="43" y="243"/>
                  </a:cubicBezTo>
                  <a:cubicBezTo>
                    <a:pt x="40" y="239"/>
                    <a:pt x="43" y="243"/>
                    <a:pt x="41" y="244"/>
                  </a:cubicBezTo>
                  <a:cubicBezTo>
                    <a:pt x="40" y="245"/>
                    <a:pt x="40" y="245"/>
                    <a:pt x="39" y="246"/>
                  </a:cubicBezTo>
                  <a:cubicBezTo>
                    <a:pt x="38" y="247"/>
                    <a:pt x="35" y="252"/>
                    <a:pt x="36" y="254"/>
                  </a:cubicBezTo>
                  <a:cubicBezTo>
                    <a:pt x="36" y="256"/>
                    <a:pt x="37" y="259"/>
                    <a:pt x="37" y="261"/>
                  </a:cubicBezTo>
                  <a:cubicBezTo>
                    <a:pt x="37" y="262"/>
                    <a:pt x="36" y="264"/>
                    <a:pt x="35" y="269"/>
                  </a:cubicBezTo>
                  <a:cubicBezTo>
                    <a:pt x="34" y="275"/>
                    <a:pt x="34" y="274"/>
                    <a:pt x="34" y="276"/>
                  </a:cubicBezTo>
                  <a:cubicBezTo>
                    <a:pt x="34" y="278"/>
                    <a:pt x="33" y="279"/>
                    <a:pt x="33" y="281"/>
                  </a:cubicBezTo>
                  <a:cubicBezTo>
                    <a:pt x="33" y="282"/>
                    <a:pt x="31" y="282"/>
                    <a:pt x="30" y="282"/>
                  </a:cubicBezTo>
                  <a:cubicBezTo>
                    <a:pt x="28" y="268"/>
                    <a:pt x="27" y="253"/>
                    <a:pt x="27" y="239"/>
                  </a:cubicBezTo>
                  <a:cubicBezTo>
                    <a:pt x="27" y="237"/>
                    <a:pt x="29" y="235"/>
                    <a:pt x="30" y="234"/>
                  </a:cubicBezTo>
                  <a:cubicBezTo>
                    <a:pt x="30" y="231"/>
                    <a:pt x="31" y="232"/>
                    <a:pt x="34" y="229"/>
                  </a:cubicBezTo>
                  <a:cubicBezTo>
                    <a:pt x="37" y="225"/>
                    <a:pt x="38" y="226"/>
                    <a:pt x="39" y="224"/>
                  </a:cubicBezTo>
                  <a:cubicBezTo>
                    <a:pt x="41" y="221"/>
                    <a:pt x="39" y="224"/>
                    <a:pt x="38" y="214"/>
                  </a:cubicBezTo>
                  <a:cubicBezTo>
                    <a:pt x="37" y="204"/>
                    <a:pt x="46" y="198"/>
                    <a:pt x="46" y="198"/>
                  </a:cubicBezTo>
                  <a:cubicBezTo>
                    <a:pt x="46" y="198"/>
                    <a:pt x="46" y="195"/>
                    <a:pt x="49" y="179"/>
                  </a:cubicBezTo>
                  <a:cubicBezTo>
                    <a:pt x="51" y="163"/>
                    <a:pt x="59" y="160"/>
                    <a:pt x="66" y="151"/>
                  </a:cubicBezTo>
                  <a:cubicBezTo>
                    <a:pt x="72" y="143"/>
                    <a:pt x="69" y="145"/>
                    <a:pt x="72" y="142"/>
                  </a:cubicBezTo>
                  <a:cubicBezTo>
                    <a:pt x="74" y="138"/>
                    <a:pt x="74" y="141"/>
                    <a:pt x="81" y="136"/>
                  </a:cubicBezTo>
                  <a:cubicBezTo>
                    <a:pt x="87" y="132"/>
                    <a:pt x="82" y="131"/>
                    <a:pt x="87" y="120"/>
                  </a:cubicBezTo>
                  <a:cubicBezTo>
                    <a:pt x="92" y="109"/>
                    <a:pt x="91" y="116"/>
                    <a:pt x="94" y="106"/>
                  </a:cubicBezTo>
                  <a:cubicBezTo>
                    <a:pt x="98" y="97"/>
                    <a:pt x="97" y="104"/>
                    <a:pt x="102" y="99"/>
                  </a:cubicBezTo>
                  <a:cubicBezTo>
                    <a:pt x="107" y="94"/>
                    <a:pt x="102" y="99"/>
                    <a:pt x="108" y="92"/>
                  </a:cubicBezTo>
                  <a:cubicBezTo>
                    <a:pt x="114" y="84"/>
                    <a:pt x="112" y="88"/>
                    <a:pt x="114" y="84"/>
                  </a:cubicBezTo>
                  <a:cubicBezTo>
                    <a:pt x="116" y="81"/>
                    <a:pt x="118" y="83"/>
                    <a:pt x="127" y="67"/>
                  </a:cubicBezTo>
                  <a:cubicBezTo>
                    <a:pt x="136" y="50"/>
                    <a:pt x="129" y="65"/>
                    <a:pt x="132" y="61"/>
                  </a:cubicBezTo>
                  <a:cubicBezTo>
                    <a:pt x="136" y="57"/>
                    <a:pt x="138" y="60"/>
                    <a:pt x="147" y="55"/>
                  </a:cubicBezTo>
                  <a:cubicBezTo>
                    <a:pt x="156" y="49"/>
                    <a:pt x="150" y="53"/>
                    <a:pt x="156" y="49"/>
                  </a:cubicBezTo>
                  <a:cubicBezTo>
                    <a:pt x="163" y="46"/>
                    <a:pt x="157" y="51"/>
                    <a:pt x="157" y="53"/>
                  </a:cubicBezTo>
                  <a:close/>
                  <a:moveTo>
                    <a:pt x="214" y="456"/>
                  </a:moveTo>
                  <a:cubicBezTo>
                    <a:pt x="214" y="456"/>
                    <a:pt x="214" y="456"/>
                    <a:pt x="214" y="456"/>
                  </a:cubicBezTo>
                  <a:cubicBezTo>
                    <a:pt x="214" y="456"/>
                    <a:pt x="214" y="456"/>
                    <a:pt x="214" y="456"/>
                  </a:cubicBezTo>
                  <a:cubicBezTo>
                    <a:pt x="214" y="456"/>
                    <a:pt x="214" y="456"/>
                    <a:pt x="214" y="456"/>
                  </a:cubicBezTo>
                  <a:cubicBezTo>
                    <a:pt x="214" y="455"/>
                    <a:pt x="212" y="452"/>
                    <a:pt x="211" y="451"/>
                  </a:cubicBezTo>
                  <a:cubicBezTo>
                    <a:pt x="211" y="449"/>
                    <a:pt x="213" y="451"/>
                    <a:pt x="213" y="451"/>
                  </a:cubicBezTo>
                  <a:cubicBezTo>
                    <a:pt x="213" y="451"/>
                    <a:pt x="223" y="447"/>
                    <a:pt x="224" y="445"/>
                  </a:cubicBezTo>
                  <a:cubicBezTo>
                    <a:pt x="224" y="444"/>
                    <a:pt x="220" y="442"/>
                    <a:pt x="213" y="441"/>
                  </a:cubicBezTo>
                  <a:cubicBezTo>
                    <a:pt x="204" y="441"/>
                    <a:pt x="208" y="440"/>
                    <a:pt x="198" y="443"/>
                  </a:cubicBezTo>
                  <a:cubicBezTo>
                    <a:pt x="187" y="447"/>
                    <a:pt x="190" y="434"/>
                    <a:pt x="187" y="429"/>
                  </a:cubicBezTo>
                  <a:cubicBezTo>
                    <a:pt x="183" y="425"/>
                    <a:pt x="183" y="424"/>
                    <a:pt x="181" y="418"/>
                  </a:cubicBezTo>
                  <a:cubicBezTo>
                    <a:pt x="179" y="411"/>
                    <a:pt x="181" y="418"/>
                    <a:pt x="188" y="415"/>
                  </a:cubicBezTo>
                  <a:cubicBezTo>
                    <a:pt x="196" y="412"/>
                    <a:pt x="191" y="414"/>
                    <a:pt x="194" y="415"/>
                  </a:cubicBezTo>
                  <a:cubicBezTo>
                    <a:pt x="198" y="416"/>
                    <a:pt x="206" y="419"/>
                    <a:pt x="209" y="420"/>
                  </a:cubicBezTo>
                  <a:cubicBezTo>
                    <a:pt x="212" y="421"/>
                    <a:pt x="214" y="421"/>
                    <a:pt x="215" y="411"/>
                  </a:cubicBezTo>
                  <a:cubicBezTo>
                    <a:pt x="216" y="402"/>
                    <a:pt x="215" y="411"/>
                    <a:pt x="230" y="407"/>
                  </a:cubicBezTo>
                  <a:cubicBezTo>
                    <a:pt x="246" y="401"/>
                    <a:pt x="230" y="399"/>
                    <a:pt x="241" y="398"/>
                  </a:cubicBezTo>
                  <a:cubicBezTo>
                    <a:pt x="253" y="397"/>
                    <a:pt x="239" y="395"/>
                    <a:pt x="232" y="390"/>
                  </a:cubicBezTo>
                  <a:cubicBezTo>
                    <a:pt x="224" y="385"/>
                    <a:pt x="227" y="390"/>
                    <a:pt x="223" y="381"/>
                  </a:cubicBezTo>
                  <a:cubicBezTo>
                    <a:pt x="219" y="373"/>
                    <a:pt x="224" y="377"/>
                    <a:pt x="228" y="376"/>
                  </a:cubicBezTo>
                  <a:cubicBezTo>
                    <a:pt x="231" y="375"/>
                    <a:pt x="236" y="378"/>
                    <a:pt x="238" y="380"/>
                  </a:cubicBezTo>
                  <a:cubicBezTo>
                    <a:pt x="240" y="383"/>
                    <a:pt x="242" y="382"/>
                    <a:pt x="242" y="382"/>
                  </a:cubicBezTo>
                  <a:cubicBezTo>
                    <a:pt x="242" y="382"/>
                    <a:pt x="247" y="389"/>
                    <a:pt x="254" y="386"/>
                  </a:cubicBezTo>
                  <a:cubicBezTo>
                    <a:pt x="261" y="383"/>
                    <a:pt x="254" y="386"/>
                    <a:pt x="255" y="388"/>
                  </a:cubicBezTo>
                  <a:cubicBezTo>
                    <a:pt x="257" y="389"/>
                    <a:pt x="259" y="389"/>
                    <a:pt x="262" y="392"/>
                  </a:cubicBezTo>
                  <a:cubicBezTo>
                    <a:pt x="263" y="394"/>
                    <a:pt x="268" y="396"/>
                    <a:pt x="283" y="393"/>
                  </a:cubicBezTo>
                  <a:cubicBezTo>
                    <a:pt x="299" y="389"/>
                    <a:pt x="285" y="389"/>
                    <a:pt x="292" y="387"/>
                  </a:cubicBezTo>
                  <a:cubicBezTo>
                    <a:pt x="299" y="384"/>
                    <a:pt x="295" y="385"/>
                    <a:pt x="295" y="389"/>
                  </a:cubicBezTo>
                  <a:cubicBezTo>
                    <a:pt x="294" y="393"/>
                    <a:pt x="294" y="399"/>
                    <a:pt x="296" y="400"/>
                  </a:cubicBezTo>
                  <a:cubicBezTo>
                    <a:pt x="298" y="402"/>
                    <a:pt x="299" y="400"/>
                    <a:pt x="302" y="399"/>
                  </a:cubicBezTo>
                  <a:cubicBezTo>
                    <a:pt x="306" y="397"/>
                    <a:pt x="310" y="413"/>
                    <a:pt x="317" y="411"/>
                  </a:cubicBezTo>
                  <a:cubicBezTo>
                    <a:pt x="324" y="409"/>
                    <a:pt x="319" y="410"/>
                    <a:pt x="326" y="407"/>
                  </a:cubicBezTo>
                  <a:cubicBezTo>
                    <a:pt x="333" y="403"/>
                    <a:pt x="327" y="400"/>
                    <a:pt x="324" y="396"/>
                  </a:cubicBezTo>
                  <a:cubicBezTo>
                    <a:pt x="321" y="392"/>
                    <a:pt x="322" y="398"/>
                    <a:pt x="316" y="399"/>
                  </a:cubicBezTo>
                  <a:cubicBezTo>
                    <a:pt x="310" y="399"/>
                    <a:pt x="314" y="397"/>
                    <a:pt x="307" y="388"/>
                  </a:cubicBezTo>
                  <a:cubicBezTo>
                    <a:pt x="299" y="379"/>
                    <a:pt x="307" y="388"/>
                    <a:pt x="309" y="383"/>
                  </a:cubicBezTo>
                  <a:cubicBezTo>
                    <a:pt x="311" y="379"/>
                    <a:pt x="315" y="386"/>
                    <a:pt x="320" y="385"/>
                  </a:cubicBezTo>
                  <a:cubicBezTo>
                    <a:pt x="324" y="384"/>
                    <a:pt x="324" y="384"/>
                    <a:pt x="330" y="384"/>
                  </a:cubicBezTo>
                  <a:cubicBezTo>
                    <a:pt x="336" y="384"/>
                    <a:pt x="330" y="384"/>
                    <a:pt x="331" y="380"/>
                  </a:cubicBezTo>
                  <a:cubicBezTo>
                    <a:pt x="333" y="376"/>
                    <a:pt x="334" y="380"/>
                    <a:pt x="341" y="378"/>
                  </a:cubicBezTo>
                  <a:cubicBezTo>
                    <a:pt x="347" y="376"/>
                    <a:pt x="343" y="377"/>
                    <a:pt x="342" y="372"/>
                  </a:cubicBezTo>
                  <a:cubicBezTo>
                    <a:pt x="340" y="367"/>
                    <a:pt x="340" y="372"/>
                    <a:pt x="338" y="373"/>
                  </a:cubicBezTo>
                  <a:cubicBezTo>
                    <a:pt x="335" y="373"/>
                    <a:pt x="335" y="373"/>
                    <a:pt x="330" y="370"/>
                  </a:cubicBezTo>
                  <a:cubicBezTo>
                    <a:pt x="325" y="366"/>
                    <a:pt x="325" y="368"/>
                    <a:pt x="323" y="367"/>
                  </a:cubicBezTo>
                  <a:cubicBezTo>
                    <a:pt x="321" y="366"/>
                    <a:pt x="319" y="368"/>
                    <a:pt x="308" y="367"/>
                  </a:cubicBezTo>
                  <a:cubicBezTo>
                    <a:pt x="296" y="366"/>
                    <a:pt x="308" y="367"/>
                    <a:pt x="302" y="360"/>
                  </a:cubicBezTo>
                  <a:cubicBezTo>
                    <a:pt x="297" y="352"/>
                    <a:pt x="302" y="360"/>
                    <a:pt x="297" y="359"/>
                  </a:cubicBezTo>
                  <a:cubicBezTo>
                    <a:pt x="293" y="358"/>
                    <a:pt x="291" y="360"/>
                    <a:pt x="288" y="361"/>
                  </a:cubicBezTo>
                  <a:cubicBezTo>
                    <a:pt x="285" y="362"/>
                    <a:pt x="286" y="363"/>
                    <a:pt x="280" y="362"/>
                  </a:cubicBezTo>
                  <a:cubicBezTo>
                    <a:pt x="274" y="362"/>
                    <a:pt x="280" y="362"/>
                    <a:pt x="274" y="362"/>
                  </a:cubicBezTo>
                  <a:cubicBezTo>
                    <a:pt x="267" y="362"/>
                    <a:pt x="270" y="365"/>
                    <a:pt x="269" y="374"/>
                  </a:cubicBezTo>
                  <a:cubicBezTo>
                    <a:pt x="267" y="381"/>
                    <a:pt x="269" y="374"/>
                    <a:pt x="265" y="374"/>
                  </a:cubicBezTo>
                  <a:cubicBezTo>
                    <a:pt x="262" y="373"/>
                    <a:pt x="263" y="374"/>
                    <a:pt x="261" y="374"/>
                  </a:cubicBezTo>
                  <a:cubicBezTo>
                    <a:pt x="258" y="373"/>
                    <a:pt x="261" y="374"/>
                    <a:pt x="252" y="371"/>
                  </a:cubicBezTo>
                  <a:cubicBezTo>
                    <a:pt x="244" y="368"/>
                    <a:pt x="250" y="370"/>
                    <a:pt x="247" y="370"/>
                  </a:cubicBezTo>
                  <a:cubicBezTo>
                    <a:pt x="244" y="369"/>
                    <a:pt x="243" y="368"/>
                    <a:pt x="238" y="367"/>
                  </a:cubicBezTo>
                  <a:cubicBezTo>
                    <a:pt x="234" y="365"/>
                    <a:pt x="235" y="366"/>
                    <a:pt x="233" y="365"/>
                  </a:cubicBezTo>
                  <a:cubicBezTo>
                    <a:pt x="231" y="364"/>
                    <a:pt x="227" y="359"/>
                    <a:pt x="225" y="356"/>
                  </a:cubicBezTo>
                  <a:cubicBezTo>
                    <a:pt x="222" y="352"/>
                    <a:pt x="218" y="349"/>
                    <a:pt x="213" y="349"/>
                  </a:cubicBezTo>
                  <a:cubicBezTo>
                    <a:pt x="209" y="349"/>
                    <a:pt x="210" y="348"/>
                    <a:pt x="209" y="346"/>
                  </a:cubicBezTo>
                  <a:cubicBezTo>
                    <a:pt x="207" y="344"/>
                    <a:pt x="206" y="339"/>
                    <a:pt x="205" y="337"/>
                  </a:cubicBezTo>
                  <a:cubicBezTo>
                    <a:pt x="204" y="334"/>
                    <a:pt x="198" y="330"/>
                    <a:pt x="195" y="320"/>
                  </a:cubicBezTo>
                  <a:cubicBezTo>
                    <a:pt x="191" y="310"/>
                    <a:pt x="192" y="313"/>
                    <a:pt x="199" y="301"/>
                  </a:cubicBezTo>
                  <a:cubicBezTo>
                    <a:pt x="206" y="290"/>
                    <a:pt x="196" y="298"/>
                    <a:pt x="197" y="291"/>
                  </a:cubicBezTo>
                  <a:cubicBezTo>
                    <a:pt x="198" y="285"/>
                    <a:pt x="196" y="288"/>
                    <a:pt x="195" y="282"/>
                  </a:cubicBezTo>
                  <a:cubicBezTo>
                    <a:pt x="193" y="277"/>
                    <a:pt x="195" y="282"/>
                    <a:pt x="201" y="277"/>
                  </a:cubicBezTo>
                  <a:cubicBezTo>
                    <a:pt x="207" y="272"/>
                    <a:pt x="201" y="277"/>
                    <a:pt x="205" y="274"/>
                  </a:cubicBezTo>
                  <a:cubicBezTo>
                    <a:pt x="209" y="270"/>
                    <a:pt x="206" y="271"/>
                    <a:pt x="208" y="266"/>
                  </a:cubicBezTo>
                  <a:cubicBezTo>
                    <a:pt x="209" y="262"/>
                    <a:pt x="210" y="264"/>
                    <a:pt x="215" y="262"/>
                  </a:cubicBezTo>
                  <a:cubicBezTo>
                    <a:pt x="220" y="260"/>
                    <a:pt x="218" y="261"/>
                    <a:pt x="220" y="255"/>
                  </a:cubicBezTo>
                  <a:cubicBezTo>
                    <a:pt x="223" y="251"/>
                    <a:pt x="223" y="254"/>
                    <a:pt x="228" y="252"/>
                  </a:cubicBezTo>
                  <a:cubicBezTo>
                    <a:pt x="233" y="251"/>
                    <a:pt x="240" y="253"/>
                    <a:pt x="246" y="255"/>
                  </a:cubicBezTo>
                  <a:cubicBezTo>
                    <a:pt x="252" y="255"/>
                    <a:pt x="253" y="255"/>
                    <a:pt x="257" y="258"/>
                  </a:cubicBezTo>
                  <a:cubicBezTo>
                    <a:pt x="262" y="261"/>
                    <a:pt x="268" y="261"/>
                    <a:pt x="270" y="264"/>
                  </a:cubicBezTo>
                  <a:cubicBezTo>
                    <a:pt x="272" y="267"/>
                    <a:pt x="275" y="266"/>
                    <a:pt x="276" y="266"/>
                  </a:cubicBezTo>
                  <a:cubicBezTo>
                    <a:pt x="278" y="265"/>
                    <a:pt x="278" y="262"/>
                    <a:pt x="282" y="259"/>
                  </a:cubicBezTo>
                  <a:cubicBezTo>
                    <a:pt x="287" y="256"/>
                    <a:pt x="287" y="261"/>
                    <a:pt x="290" y="262"/>
                  </a:cubicBezTo>
                  <a:cubicBezTo>
                    <a:pt x="293" y="263"/>
                    <a:pt x="301" y="258"/>
                    <a:pt x="301" y="258"/>
                  </a:cubicBezTo>
                  <a:cubicBezTo>
                    <a:pt x="301" y="258"/>
                    <a:pt x="301" y="255"/>
                    <a:pt x="300" y="247"/>
                  </a:cubicBezTo>
                  <a:cubicBezTo>
                    <a:pt x="300" y="241"/>
                    <a:pt x="300" y="247"/>
                    <a:pt x="301" y="244"/>
                  </a:cubicBezTo>
                  <a:cubicBezTo>
                    <a:pt x="301" y="240"/>
                    <a:pt x="304" y="229"/>
                    <a:pt x="304" y="229"/>
                  </a:cubicBezTo>
                  <a:cubicBezTo>
                    <a:pt x="304" y="229"/>
                    <a:pt x="307" y="227"/>
                    <a:pt x="310" y="223"/>
                  </a:cubicBezTo>
                  <a:cubicBezTo>
                    <a:pt x="314" y="218"/>
                    <a:pt x="314" y="220"/>
                    <a:pt x="314" y="218"/>
                  </a:cubicBezTo>
                  <a:cubicBezTo>
                    <a:pt x="315" y="217"/>
                    <a:pt x="320" y="213"/>
                    <a:pt x="322" y="211"/>
                  </a:cubicBezTo>
                  <a:cubicBezTo>
                    <a:pt x="323" y="208"/>
                    <a:pt x="323" y="207"/>
                    <a:pt x="324" y="203"/>
                  </a:cubicBezTo>
                  <a:cubicBezTo>
                    <a:pt x="326" y="199"/>
                    <a:pt x="322" y="198"/>
                    <a:pt x="318" y="194"/>
                  </a:cubicBezTo>
                  <a:cubicBezTo>
                    <a:pt x="315" y="190"/>
                    <a:pt x="317" y="190"/>
                    <a:pt x="317" y="182"/>
                  </a:cubicBezTo>
                  <a:cubicBezTo>
                    <a:pt x="316" y="176"/>
                    <a:pt x="317" y="182"/>
                    <a:pt x="315" y="175"/>
                  </a:cubicBezTo>
                  <a:cubicBezTo>
                    <a:pt x="314" y="169"/>
                    <a:pt x="316" y="173"/>
                    <a:pt x="321" y="170"/>
                  </a:cubicBezTo>
                  <a:cubicBezTo>
                    <a:pt x="325" y="166"/>
                    <a:pt x="324" y="168"/>
                    <a:pt x="328" y="162"/>
                  </a:cubicBezTo>
                  <a:cubicBezTo>
                    <a:pt x="333" y="156"/>
                    <a:pt x="330" y="160"/>
                    <a:pt x="331" y="154"/>
                  </a:cubicBezTo>
                  <a:cubicBezTo>
                    <a:pt x="332" y="149"/>
                    <a:pt x="331" y="154"/>
                    <a:pt x="332" y="148"/>
                  </a:cubicBezTo>
                  <a:cubicBezTo>
                    <a:pt x="333" y="142"/>
                    <a:pt x="332" y="148"/>
                    <a:pt x="337" y="140"/>
                  </a:cubicBezTo>
                  <a:cubicBezTo>
                    <a:pt x="342" y="132"/>
                    <a:pt x="338" y="137"/>
                    <a:pt x="343" y="130"/>
                  </a:cubicBezTo>
                  <a:cubicBezTo>
                    <a:pt x="348" y="123"/>
                    <a:pt x="343" y="130"/>
                    <a:pt x="346" y="131"/>
                  </a:cubicBezTo>
                  <a:cubicBezTo>
                    <a:pt x="348" y="131"/>
                    <a:pt x="355" y="136"/>
                    <a:pt x="356" y="137"/>
                  </a:cubicBezTo>
                  <a:cubicBezTo>
                    <a:pt x="358" y="139"/>
                    <a:pt x="367" y="145"/>
                    <a:pt x="370" y="145"/>
                  </a:cubicBezTo>
                  <a:cubicBezTo>
                    <a:pt x="373" y="147"/>
                    <a:pt x="371" y="152"/>
                    <a:pt x="371" y="152"/>
                  </a:cubicBezTo>
                  <a:cubicBezTo>
                    <a:pt x="380" y="162"/>
                    <a:pt x="380" y="162"/>
                    <a:pt x="380" y="162"/>
                  </a:cubicBezTo>
                  <a:cubicBezTo>
                    <a:pt x="386" y="175"/>
                    <a:pt x="386" y="175"/>
                    <a:pt x="386" y="175"/>
                  </a:cubicBezTo>
                  <a:cubicBezTo>
                    <a:pt x="386" y="175"/>
                    <a:pt x="385" y="181"/>
                    <a:pt x="384" y="182"/>
                  </a:cubicBezTo>
                  <a:cubicBezTo>
                    <a:pt x="385" y="184"/>
                    <a:pt x="389" y="185"/>
                    <a:pt x="391" y="186"/>
                  </a:cubicBezTo>
                  <a:cubicBezTo>
                    <a:pt x="394" y="187"/>
                    <a:pt x="393" y="190"/>
                    <a:pt x="394" y="191"/>
                  </a:cubicBezTo>
                  <a:cubicBezTo>
                    <a:pt x="394" y="194"/>
                    <a:pt x="398" y="200"/>
                    <a:pt x="401" y="201"/>
                  </a:cubicBezTo>
                  <a:cubicBezTo>
                    <a:pt x="405" y="203"/>
                    <a:pt x="396" y="210"/>
                    <a:pt x="396" y="210"/>
                  </a:cubicBezTo>
                  <a:cubicBezTo>
                    <a:pt x="396" y="210"/>
                    <a:pt x="402" y="214"/>
                    <a:pt x="402" y="219"/>
                  </a:cubicBezTo>
                  <a:cubicBezTo>
                    <a:pt x="403" y="223"/>
                    <a:pt x="400" y="231"/>
                    <a:pt x="399" y="233"/>
                  </a:cubicBezTo>
                  <a:cubicBezTo>
                    <a:pt x="398" y="235"/>
                    <a:pt x="398" y="242"/>
                    <a:pt x="398" y="242"/>
                  </a:cubicBezTo>
                  <a:cubicBezTo>
                    <a:pt x="402" y="249"/>
                    <a:pt x="402" y="249"/>
                    <a:pt x="402" y="249"/>
                  </a:cubicBezTo>
                  <a:cubicBezTo>
                    <a:pt x="402" y="249"/>
                    <a:pt x="400" y="259"/>
                    <a:pt x="402" y="260"/>
                  </a:cubicBezTo>
                  <a:cubicBezTo>
                    <a:pt x="403" y="262"/>
                    <a:pt x="405" y="269"/>
                    <a:pt x="408" y="269"/>
                  </a:cubicBezTo>
                  <a:cubicBezTo>
                    <a:pt x="410" y="269"/>
                    <a:pt x="407" y="285"/>
                    <a:pt x="407" y="285"/>
                  </a:cubicBezTo>
                  <a:cubicBezTo>
                    <a:pt x="410" y="294"/>
                    <a:pt x="410" y="294"/>
                    <a:pt x="410" y="294"/>
                  </a:cubicBezTo>
                  <a:cubicBezTo>
                    <a:pt x="410" y="294"/>
                    <a:pt x="410" y="303"/>
                    <a:pt x="411" y="304"/>
                  </a:cubicBezTo>
                  <a:cubicBezTo>
                    <a:pt x="410" y="306"/>
                    <a:pt x="405" y="309"/>
                    <a:pt x="405" y="309"/>
                  </a:cubicBezTo>
                  <a:cubicBezTo>
                    <a:pt x="405" y="309"/>
                    <a:pt x="401" y="308"/>
                    <a:pt x="398" y="306"/>
                  </a:cubicBezTo>
                  <a:cubicBezTo>
                    <a:pt x="394" y="304"/>
                    <a:pt x="395" y="306"/>
                    <a:pt x="393" y="305"/>
                  </a:cubicBezTo>
                  <a:cubicBezTo>
                    <a:pt x="391" y="304"/>
                    <a:pt x="390" y="305"/>
                    <a:pt x="387" y="306"/>
                  </a:cubicBezTo>
                  <a:cubicBezTo>
                    <a:pt x="383" y="306"/>
                    <a:pt x="386" y="310"/>
                    <a:pt x="386" y="313"/>
                  </a:cubicBezTo>
                  <a:cubicBezTo>
                    <a:pt x="386" y="316"/>
                    <a:pt x="381" y="314"/>
                    <a:pt x="379" y="315"/>
                  </a:cubicBezTo>
                  <a:cubicBezTo>
                    <a:pt x="376" y="315"/>
                    <a:pt x="375" y="321"/>
                    <a:pt x="373" y="323"/>
                  </a:cubicBezTo>
                  <a:cubicBezTo>
                    <a:pt x="371" y="324"/>
                    <a:pt x="370" y="326"/>
                    <a:pt x="368" y="330"/>
                  </a:cubicBezTo>
                  <a:cubicBezTo>
                    <a:pt x="365" y="335"/>
                    <a:pt x="364" y="332"/>
                    <a:pt x="361" y="332"/>
                  </a:cubicBezTo>
                  <a:cubicBezTo>
                    <a:pt x="359" y="333"/>
                    <a:pt x="361" y="338"/>
                    <a:pt x="358" y="343"/>
                  </a:cubicBezTo>
                  <a:cubicBezTo>
                    <a:pt x="353" y="348"/>
                    <a:pt x="364" y="346"/>
                    <a:pt x="364" y="346"/>
                  </a:cubicBezTo>
                  <a:cubicBezTo>
                    <a:pt x="364" y="346"/>
                    <a:pt x="364" y="346"/>
                    <a:pt x="368" y="343"/>
                  </a:cubicBezTo>
                  <a:cubicBezTo>
                    <a:pt x="373" y="340"/>
                    <a:pt x="369" y="341"/>
                    <a:pt x="373" y="337"/>
                  </a:cubicBezTo>
                  <a:cubicBezTo>
                    <a:pt x="377" y="334"/>
                    <a:pt x="375" y="330"/>
                    <a:pt x="376" y="328"/>
                  </a:cubicBezTo>
                  <a:cubicBezTo>
                    <a:pt x="377" y="327"/>
                    <a:pt x="384" y="327"/>
                    <a:pt x="386" y="324"/>
                  </a:cubicBezTo>
                  <a:cubicBezTo>
                    <a:pt x="389" y="321"/>
                    <a:pt x="393" y="317"/>
                    <a:pt x="393" y="317"/>
                  </a:cubicBezTo>
                  <a:cubicBezTo>
                    <a:pt x="393" y="317"/>
                    <a:pt x="404" y="321"/>
                    <a:pt x="406" y="322"/>
                  </a:cubicBezTo>
                  <a:cubicBezTo>
                    <a:pt x="408" y="323"/>
                    <a:pt x="408" y="330"/>
                    <a:pt x="408" y="330"/>
                  </a:cubicBezTo>
                  <a:cubicBezTo>
                    <a:pt x="408" y="330"/>
                    <a:pt x="410" y="336"/>
                    <a:pt x="409" y="338"/>
                  </a:cubicBezTo>
                  <a:cubicBezTo>
                    <a:pt x="409" y="340"/>
                    <a:pt x="405" y="348"/>
                    <a:pt x="405" y="348"/>
                  </a:cubicBezTo>
                  <a:cubicBezTo>
                    <a:pt x="404" y="355"/>
                    <a:pt x="404" y="355"/>
                    <a:pt x="404" y="355"/>
                  </a:cubicBezTo>
                  <a:cubicBezTo>
                    <a:pt x="404" y="355"/>
                    <a:pt x="399" y="359"/>
                    <a:pt x="399" y="361"/>
                  </a:cubicBezTo>
                  <a:cubicBezTo>
                    <a:pt x="400" y="364"/>
                    <a:pt x="399" y="361"/>
                    <a:pt x="402" y="361"/>
                  </a:cubicBezTo>
                  <a:cubicBezTo>
                    <a:pt x="404" y="361"/>
                    <a:pt x="408" y="361"/>
                    <a:pt x="410" y="360"/>
                  </a:cubicBezTo>
                  <a:cubicBezTo>
                    <a:pt x="412" y="357"/>
                    <a:pt x="415" y="352"/>
                    <a:pt x="417" y="350"/>
                  </a:cubicBezTo>
                  <a:cubicBezTo>
                    <a:pt x="420" y="348"/>
                    <a:pt x="420" y="349"/>
                    <a:pt x="423" y="346"/>
                  </a:cubicBezTo>
                  <a:cubicBezTo>
                    <a:pt x="425" y="343"/>
                    <a:pt x="426" y="344"/>
                    <a:pt x="427" y="343"/>
                  </a:cubicBezTo>
                  <a:cubicBezTo>
                    <a:pt x="386" y="420"/>
                    <a:pt x="303" y="466"/>
                    <a:pt x="214" y="4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74" name="Freeform 31"/>
            <p:cNvSpPr>
              <a:spLocks/>
            </p:cNvSpPr>
            <p:nvPr userDrawn="1"/>
          </p:nvSpPr>
          <p:spPr bwMode="auto">
            <a:xfrm>
              <a:off x="7894638" y="790575"/>
              <a:ext cx="1716088" cy="1541463"/>
            </a:xfrm>
            <a:custGeom>
              <a:avLst/>
              <a:gdLst>
                <a:gd name="T0" fmla="*/ 750 w 1081"/>
                <a:gd name="T1" fmla="*/ 650 h 971"/>
                <a:gd name="T2" fmla="*/ 494 w 1081"/>
                <a:gd name="T3" fmla="*/ 353 h 971"/>
                <a:gd name="T4" fmla="*/ 330 w 1081"/>
                <a:gd name="T5" fmla="*/ 397 h 971"/>
                <a:gd name="T6" fmla="*/ 20 w 1081"/>
                <a:gd name="T7" fmla="*/ 0 h 971"/>
                <a:gd name="T8" fmla="*/ 0 w 1081"/>
                <a:gd name="T9" fmla="*/ 96 h 971"/>
                <a:gd name="T10" fmla="*/ 302 w 1081"/>
                <a:gd name="T11" fmla="*/ 483 h 971"/>
                <a:gd name="T12" fmla="*/ 468 w 1081"/>
                <a:gd name="T13" fmla="*/ 439 h 971"/>
                <a:gd name="T14" fmla="*/ 710 w 1081"/>
                <a:gd name="T15" fmla="*/ 720 h 971"/>
                <a:gd name="T16" fmla="*/ 931 w 1081"/>
                <a:gd name="T17" fmla="*/ 766 h 971"/>
                <a:gd name="T18" fmla="*/ 1059 w 1081"/>
                <a:gd name="T19" fmla="*/ 971 h 971"/>
                <a:gd name="T20" fmla="*/ 1081 w 1081"/>
                <a:gd name="T21" fmla="*/ 864 h 971"/>
                <a:gd name="T22" fmla="*/ 977 w 1081"/>
                <a:gd name="T23" fmla="*/ 698 h 971"/>
                <a:gd name="T24" fmla="*/ 750 w 1081"/>
                <a:gd name="T25" fmla="*/ 650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1" h="971">
                  <a:moveTo>
                    <a:pt x="750" y="650"/>
                  </a:moveTo>
                  <a:lnTo>
                    <a:pt x="494" y="353"/>
                  </a:lnTo>
                  <a:lnTo>
                    <a:pt x="330" y="397"/>
                  </a:lnTo>
                  <a:lnTo>
                    <a:pt x="20" y="0"/>
                  </a:lnTo>
                  <a:lnTo>
                    <a:pt x="0" y="96"/>
                  </a:lnTo>
                  <a:lnTo>
                    <a:pt x="302" y="483"/>
                  </a:lnTo>
                  <a:lnTo>
                    <a:pt x="468" y="439"/>
                  </a:lnTo>
                  <a:lnTo>
                    <a:pt x="710" y="720"/>
                  </a:lnTo>
                  <a:lnTo>
                    <a:pt x="931" y="766"/>
                  </a:lnTo>
                  <a:lnTo>
                    <a:pt x="1059" y="971"/>
                  </a:lnTo>
                  <a:lnTo>
                    <a:pt x="1081" y="864"/>
                  </a:lnTo>
                  <a:lnTo>
                    <a:pt x="977" y="698"/>
                  </a:lnTo>
                  <a:lnTo>
                    <a:pt x="750" y="6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75" name="Freeform 32"/>
            <p:cNvSpPr>
              <a:spLocks/>
            </p:cNvSpPr>
            <p:nvPr userDrawn="1"/>
          </p:nvSpPr>
          <p:spPr bwMode="auto">
            <a:xfrm>
              <a:off x="3732213" y="812800"/>
              <a:ext cx="266700" cy="261938"/>
            </a:xfrm>
            <a:custGeom>
              <a:avLst/>
              <a:gdLst>
                <a:gd name="T0" fmla="*/ 58 w 168"/>
                <a:gd name="T1" fmla="*/ 0 h 165"/>
                <a:gd name="T2" fmla="*/ 0 w 168"/>
                <a:gd name="T3" fmla="*/ 105 h 165"/>
                <a:gd name="T4" fmla="*/ 112 w 168"/>
                <a:gd name="T5" fmla="*/ 165 h 165"/>
                <a:gd name="T6" fmla="*/ 168 w 168"/>
                <a:gd name="T7" fmla="*/ 58 h 165"/>
                <a:gd name="T8" fmla="*/ 58 w 168"/>
                <a:gd name="T9" fmla="*/ 0 h 165"/>
              </a:gdLst>
              <a:ahLst/>
              <a:cxnLst>
                <a:cxn ang="0">
                  <a:pos x="T0" y="T1"/>
                </a:cxn>
                <a:cxn ang="0">
                  <a:pos x="T2" y="T3"/>
                </a:cxn>
                <a:cxn ang="0">
                  <a:pos x="T4" y="T5"/>
                </a:cxn>
                <a:cxn ang="0">
                  <a:pos x="T6" y="T7"/>
                </a:cxn>
                <a:cxn ang="0">
                  <a:pos x="T8" y="T9"/>
                </a:cxn>
              </a:cxnLst>
              <a:rect l="0" t="0" r="r" b="b"/>
              <a:pathLst>
                <a:path w="168" h="165">
                  <a:moveTo>
                    <a:pt x="58" y="0"/>
                  </a:moveTo>
                  <a:lnTo>
                    <a:pt x="0" y="105"/>
                  </a:lnTo>
                  <a:lnTo>
                    <a:pt x="112" y="165"/>
                  </a:lnTo>
                  <a:lnTo>
                    <a:pt x="168" y="58"/>
                  </a:lnTo>
                  <a:lnTo>
                    <a:pt x="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76" name="Freeform 33"/>
            <p:cNvSpPr>
              <a:spLocks/>
            </p:cNvSpPr>
            <p:nvPr userDrawn="1"/>
          </p:nvSpPr>
          <p:spPr bwMode="auto">
            <a:xfrm>
              <a:off x="3919538" y="863600"/>
              <a:ext cx="371475" cy="417513"/>
            </a:xfrm>
            <a:custGeom>
              <a:avLst/>
              <a:gdLst>
                <a:gd name="T0" fmla="*/ 102 w 234"/>
                <a:gd name="T1" fmla="*/ 0 h 263"/>
                <a:gd name="T2" fmla="*/ 0 w 234"/>
                <a:gd name="T3" fmla="*/ 191 h 263"/>
                <a:gd name="T4" fmla="*/ 132 w 234"/>
                <a:gd name="T5" fmla="*/ 263 h 263"/>
                <a:gd name="T6" fmla="*/ 234 w 234"/>
                <a:gd name="T7" fmla="*/ 71 h 263"/>
                <a:gd name="T8" fmla="*/ 102 w 234"/>
                <a:gd name="T9" fmla="*/ 0 h 263"/>
              </a:gdLst>
              <a:ahLst/>
              <a:cxnLst>
                <a:cxn ang="0">
                  <a:pos x="T0" y="T1"/>
                </a:cxn>
                <a:cxn ang="0">
                  <a:pos x="T2" y="T3"/>
                </a:cxn>
                <a:cxn ang="0">
                  <a:pos x="T4" y="T5"/>
                </a:cxn>
                <a:cxn ang="0">
                  <a:pos x="T6" y="T7"/>
                </a:cxn>
                <a:cxn ang="0">
                  <a:pos x="T8" y="T9"/>
                </a:cxn>
              </a:cxnLst>
              <a:rect l="0" t="0" r="r" b="b"/>
              <a:pathLst>
                <a:path w="234" h="263">
                  <a:moveTo>
                    <a:pt x="102" y="0"/>
                  </a:moveTo>
                  <a:lnTo>
                    <a:pt x="0" y="191"/>
                  </a:lnTo>
                  <a:lnTo>
                    <a:pt x="132" y="263"/>
                  </a:lnTo>
                  <a:lnTo>
                    <a:pt x="234" y="71"/>
                  </a:lnTo>
                  <a:lnTo>
                    <a:pt x="10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77" name="Freeform 34"/>
            <p:cNvSpPr>
              <a:spLocks/>
            </p:cNvSpPr>
            <p:nvPr userDrawn="1"/>
          </p:nvSpPr>
          <p:spPr bwMode="auto">
            <a:xfrm>
              <a:off x="4386263" y="1011237"/>
              <a:ext cx="536575" cy="700088"/>
            </a:xfrm>
            <a:custGeom>
              <a:avLst/>
              <a:gdLst>
                <a:gd name="T0" fmla="*/ 0 w 338"/>
                <a:gd name="T1" fmla="*/ 362 h 441"/>
                <a:gd name="T2" fmla="*/ 144 w 338"/>
                <a:gd name="T3" fmla="*/ 441 h 441"/>
                <a:gd name="T4" fmla="*/ 338 w 338"/>
                <a:gd name="T5" fmla="*/ 80 h 441"/>
                <a:gd name="T6" fmla="*/ 194 w 338"/>
                <a:gd name="T7" fmla="*/ 0 h 441"/>
                <a:gd name="T8" fmla="*/ 0 w 338"/>
                <a:gd name="T9" fmla="*/ 362 h 441"/>
              </a:gdLst>
              <a:ahLst/>
              <a:cxnLst>
                <a:cxn ang="0">
                  <a:pos x="T0" y="T1"/>
                </a:cxn>
                <a:cxn ang="0">
                  <a:pos x="T2" y="T3"/>
                </a:cxn>
                <a:cxn ang="0">
                  <a:pos x="T4" y="T5"/>
                </a:cxn>
                <a:cxn ang="0">
                  <a:pos x="T6" y="T7"/>
                </a:cxn>
                <a:cxn ang="0">
                  <a:pos x="T8" y="T9"/>
                </a:cxn>
              </a:cxnLst>
              <a:rect l="0" t="0" r="r" b="b"/>
              <a:pathLst>
                <a:path w="338" h="441">
                  <a:moveTo>
                    <a:pt x="0" y="362"/>
                  </a:moveTo>
                  <a:lnTo>
                    <a:pt x="144" y="441"/>
                  </a:lnTo>
                  <a:lnTo>
                    <a:pt x="338" y="80"/>
                  </a:lnTo>
                  <a:lnTo>
                    <a:pt x="194" y="0"/>
                  </a:lnTo>
                  <a:lnTo>
                    <a:pt x="0" y="3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78" name="Freeform 35"/>
            <p:cNvSpPr>
              <a:spLocks noEditPoints="1"/>
            </p:cNvSpPr>
            <p:nvPr userDrawn="1"/>
          </p:nvSpPr>
          <p:spPr bwMode="auto">
            <a:xfrm>
              <a:off x="0" y="-14288"/>
              <a:ext cx="12188825" cy="2489201"/>
            </a:xfrm>
            <a:custGeom>
              <a:avLst/>
              <a:gdLst>
                <a:gd name="T0" fmla="*/ 0 w 3840"/>
                <a:gd name="T1" fmla="*/ 92 h 782"/>
                <a:gd name="T2" fmla="*/ 252 w 3840"/>
                <a:gd name="T3" fmla="*/ 368 h 782"/>
                <a:gd name="T4" fmla="*/ 228 w 3840"/>
                <a:gd name="T5" fmla="*/ 408 h 782"/>
                <a:gd name="T6" fmla="*/ 198 w 3840"/>
                <a:gd name="T7" fmla="*/ 443 h 782"/>
                <a:gd name="T8" fmla="*/ 0 w 3840"/>
                <a:gd name="T9" fmla="*/ 402 h 782"/>
                <a:gd name="T10" fmla="*/ 13 w 3840"/>
                <a:gd name="T11" fmla="*/ 432 h 782"/>
                <a:gd name="T12" fmla="*/ 59 w 3840"/>
                <a:gd name="T13" fmla="*/ 484 h 782"/>
                <a:gd name="T14" fmla="*/ 83 w 3840"/>
                <a:gd name="T15" fmla="*/ 500 h 782"/>
                <a:gd name="T16" fmla="*/ 146 w 3840"/>
                <a:gd name="T17" fmla="*/ 528 h 782"/>
                <a:gd name="T18" fmla="*/ 323 w 3840"/>
                <a:gd name="T19" fmla="*/ 225 h 782"/>
                <a:gd name="T20" fmla="*/ 525 w 3840"/>
                <a:gd name="T21" fmla="*/ 220 h 782"/>
                <a:gd name="T22" fmla="*/ 543 w 3840"/>
                <a:gd name="T23" fmla="*/ 296 h 782"/>
                <a:gd name="T24" fmla="*/ 839 w 3840"/>
                <a:gd name="T25" fmla="*/ 529 h 782"/>
                <a:gd name="T26" fmla="*/ 924 w 3840"/>
                <a:gd name="T27" fmla="*/ 181 h 782"/>
                <a:gd name="T28" fmla="*/ 860 w 3840"/>
                <a:gd name="T29" fmla="*/ 264 h 782"/>
                <a:gd name="T30" fmla="*/ 866 w 3840"/>
                <a:gd name="T31" fmla="*/ 379 h 782"/>
                <a:gd name="T32" fmla="*/ 953 w 3840"/>
                <a:gd name="T33" fmla="*/ 455 h 782"/>
                <a:gd name="T34" fmla="*/ 1065 w 3840"/>
                <a:gd name="T35" fmla="*/ 446 h 782"/>
                <a:gd name="T36" fmla="*/ 1143 w 3840"/>
                <a:gd name="T37" fmla="*/ 358 h 782"/>
                <a:gd name="T38" fmla="*/ 1133 w 3840"/>
                <a:gd name="T39" fmla="*/ 242 h 782"/>
                <a:gd name="T40" fmla="*/ 1049 w 3840"/>
                <a:gd name="T41" fmla="*/ 174 h 782"/>
                <a:gd name="T42" fmla="*/ 1379 w 3840"/>
                <a:gd name="T43" fmla="*/ 305 h 782"/>
                <a:gd name="T44" fmla="*/ 1446 w 3840"/>
                <a:gd name="T45" fmla="*/ 342 h 782"/>
                <a:gd name="T46" fmla="*/ 1523 w 3840"/>
                <a:gd name="T47" fmla="*/ 105 h 782"/>
                <a:gd name="T48" fmla="*/ 1709 w 3840"/>
                <a:gd name="T49" fmla="*/ 428 h 782"/>
                <a:gd name="T50" fmla="*/ 1717 w 3840"/>
                <a:gd name="T51" fmla="*/ 427 h 782"/>
                <a:gd name="T52" fmla="*/ 2142 w 3840"/>
                <a:gd name="T53" fmla="*/ 61 h 782"/>
                <a:gd name="T54" fmla="*/ 1954 w 3840"/>
                <a:gd name="T55" fmla="*/ 241 h 782"/>
                <a:gd name="T56" fmla="*/ 2257 w 3840"/>
                <a:gd name="T57" fmla="*/ 673 h 782"/>
                <a:gd name="T58" fmla="*/ 2267 w 3840"/>
                <a:gd name="T59" fmla="*/ 71 h 782"/>
                <a:gd name="T60" fmla="*/ 2293 w 3840"/>
                <a:gd name="T61" fmla="*/ 104 h 782"/>
                <a:gd name="T62" fmla="*/ 2380 w 3840"/>
                <a:gd name="T63" fmla="*/ 180 h 782"/>
                <a:gd name="T64" fmla="*/ 2492 w 3840"/>
                <a:gd name="T65" fmla="*/ 171 h 782"/>
                <a:gd name="T66" fmla="*/ 2569 w 3840"/>
                <a:gd name="T67" fmla="*/ 98 h 782"/>
                <a:gd name="T68" fmla="*/ 2720 w 3840"/>
                <a:gd name="T69" fmla="*/ 122 h 782"/>
                <a:gd name="T70" fmla="*/ 2868 w 3840"/>
                <a:gd name="T71" fmla="*/ 150 h 782"/>
                <a:gd name="T72" fmla="*/ 3016 w 3840"/>
                <a:gd name="T73" fmla="*/ 184 h 782"/>
                <a:gd name="T74" fmla="*/ 3480 w 3840"/>
                <a:gd name="T75" fmla="*/ 321 h 782"/>
                <a:gd name="T76" fmla="*/ 3375 w 3840"/>
                <a:gd name="T77" fmla="*/ 380 h 782"/>
                <a:gd name="T78" fmla="*/ 3364 w 3840"/>
                <a:gd name="T79" fmla="*/ 654 h 782"/>
                <a:gd name="T80" fmla="*/ 3562 w 3840"/>
                <a:gd name="T81" fmla="*/ 743 h 782"/>
                <a:gd name="T82" fmla="*/ 3778 w 3840"/>
                <a:gd name="T83" fmla="*/ 716 h 782"/>
                <a:gd name="T84" fmla="*/ 3840 w 3840"/>
                <a:gd name="T85" fmla="*/ 462 h 782"/>
                <a:gd name="T86" fmla="*/ 286 w 3840"/>
                <a:gd name="T87" fmla="*/ 326 h 782"/>
                <a:gd name="T88" fmla="*/ 10 w 3840"/>
                <a:gd name="T89" fmla="*/ 121 h 782"/>
                <a:gd name="T90" fmla="*/ 963 w 3840"/>
                <a:gd name="T91" fmla="*/ 204 h 782"/>
                <a:gd name="T92" fmla="*/ 986 w 3840"/>
                <a:gd name="T93" fmla="*/ 382 h 782"/>
                <a:gd name="T94" fmla="*/ 1782 w 3840"/>
                <a:gd name="T95" fmla="*/ 230 h 782"/>
                <a:gd name="T96" fmla="*/ 2366 w 3840"/>
                <a:gd name="T97" fmla="*/ 74 h 782"/>
                <a:gd name="T98" fmla="*/ 3751 w 3840"/>
                <a:gd name="T99" fmla="*/ 425 h 782"/>
                <a:gd name="T100" fmla="*/ 3434 w 3840"/>
                <a:gd name="T101" fmla="*/ 355 h 782"/>
                <a:gd name="T102" fmla="*/ 3429 w 3840"/>
                <a:gd name="T103" fmla="*/ 364 h 782"/>
                <a:gd name="T104" fmla="*/ 3411 w 3840"/>
                <a:gd name="T105" fmla="*/ 380 h 782"/>
                <a:gd name="T106" fmla="*/ 3511 w 3840"/>
                <a:gd name="T107" fmla="*/ 559 h 782"/>
                <a:gd name="T108" fmla="*/ 3519 w 3840"/>
                <a:gd name="T109" fmla="*/ 690 h 782"/>
                <a:gd name="T110" fmla="*/ 3377 w 3840"/>
                <a:gd name="T111" fmla="*/ 623 h 782"/>
                <a:gd name="T112" fmla="*/ 3692 w 3840"/>
                <a:gd name="T113" fmla="*/ 697 h 782"/>
                <a:gd name="T114" fmla="*/ 3558 w 3840"/>
                <a:gd name="T115" fmla="*/ 612 h 782"/>
                <a:gd name="T116" fmla="*/ 3735 w 3840"/>
                <a:gd name="T117" fmla="*/ 662 h 782"/>
                <a:gd name="T118" fmla="*/ 3575 w 3840"/>
                <a:gd name="T119" fmla="*/ 529 h 782"/>
                <a:gd name="T120" fmla="*/ 3777 w 3840"/>
                <a:gd name="T121" fmla="*/ 464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40" h="782">
                  <a:moveTo>
                    <a:pt x="0" y="0"/>
                  </a:moveTo>
                  <a:cubicBezTo>
                    <a:pt x="0" y="88"/>
                    <a:pt x="0" y="88"/>
                    <a:pt x="0" y="88"/>
                  </a:cubicBezTo>
                  <a:cubicBezTo>
                    <a:pt x="0" y="88"/>
                    <a:pt x="2" y="88"/>
                    <a:pt x="3" y="88"/>
                  </a:cubicBezTo>
                  <a:cubicBezTo>
                    <a:pt x="2" y="90"/>
                    <a:pt x="0" y="91"/>
                    <a:pt x="0" y="92"/>
                  </a:cubicBezTo>
                  <a:cubicBezTo>
                    <a:pt x="0" y="175"/>
                    <a:pt x="0" y="175"/>
                    <a:pt x="0" y="175"/>
                  </a:cubicBezTo>
                  <a:cubicBezTo>
                    <a:pt x="256" y="361"/>
                    <a:pt x="256" y="361"/>
                    <a:pt x="256" y="361"/>
                  </a:cubicBezTo>
                  <a:cubicBezTo>
                    <a:pt x="259" y="362"/>
                    <a:pt x="259" y="365"/>
                    <a:pt x="257" y="367"/>
                  </a:cubicBezTo>
                  <a:cubicBezTo>
                    <a:pt x="256" y="369"/>
                    <a:pt x="253" y="370"/>
                    <a:pt x="252" y="368"/>
                  </a:cubicBezTo>
                  <a:cubicBezTo>
                    <a:pt x="97" y="257"/>
                    <a:pt x="28" y="208"/>
                    <a:pt x="0" y="187"/>
                  </a:cubicBezTo>
                  <a:cubicBezTo>
                    <a:pt x="0" y="237"/>
                    <a:pt x="0" y="237"/>
                    <a:pt x="0" y="237"/>
                  </a:cubicBezTo>
                  <a:cubicBezTo>
                    <a:pt x="228" y="402"/>
                    <a:pt x="227" y="402"/>
                    <a:pt x="227" y="402"/>
                  </a:cubicBezTo>
                  <a:cubicBezTo>
                    <a:pt x="230" y="403"/>
                    <a:pt x="230" y="407"/>
                    <a:pt x="228" y="408"/>
                  </a:cubicBezTo>
                  <a:cubicBezTo>
                    <a:pt x="226" y="411"/>
                    <a:pt x="224" y="411"/>
                    <a:pt x="222" y="409"/>
                  </a:cubicBezTo>
                  <a:cubicBezTo>
                    <a:pt x="105" y="325"/>
                    <a:pt x="36" y="277"/>
                    <a:pt x="0" y="249"/>
                  </a:cubicBezTo>
                  <a:cubicBezTo>
                    <a:pt x="0" y="299"/>
                    <a:pt x="0" y="299"/>
                    <a:pt x="0" y="299"/>
                  </a:cubicBezTo>
                  <a:cubicBezTo>
                    <a:pt x="196" y="443"/>
                    <a:pt x="198" y="443"/>
                    <a:pt x="198" y="443"/>
                  </a:cubicBezTo>
                  <a:cubicBezTo>
                    <a:pt x="201" y="445"/>
                    <a:pt x="200" y="447"/>
                    <a:pt x="199" y="450"/>
                  </a:cubicBezTo>
                  <a:cubicBezTo>
                    <a:pt x="197" y="452"/>
                    <a:pt x="195" y="452"/>
                    <a:pt x="193" y="451"/>
                  </a:cubicBezTo>
                  <a:cubicBezTo>
                    <a:pt x="101" y="385"/>
                    <a:pt x="40" y="341"/>
                    <a:pt x="0" y="311"/>
                  </a:cubicBezTo>
                  <a:cubicBezTo>
                    <a:pt x="0" y="402"/>
                    <a:pt x="0" y="402"/>
                    <a:pt x="0" y="402"/>
                  </a:cubicBezTo>
                  <a:cubicBezTo>
                    <a:pt x="0" y="406"/>
                    <a:pt x="0" y="410"/>
                    <a:pt x="0" y="414"/>
                  </a:cubicBezTo>
                  <a:cubicBezTo>
                    <a:pt x="0" y="440"/>
                    <a:pt x="0" y="440"/>
                    <a:pt x="0" y="440"/>
                  </a:cubicBezTo>
                  <a:cubicBezTo>
                    <a:pt x="8" y="448"/>
                    <a:pt x="10" y="448"/>
                    <a:pt x="10" y="448"/>
                  </a:cubicBezTo>
                  <a:cubicBezTo>
                    <a:pt x="9" y="442"/>
                    <a:pt x="10" y="437"/>
                    <a:pt x="13" y="432"/>
                  </a:cubicBezTo>
                  <a:cubicBezTo>
                    <a:pt x="19" y="423"/>
                    <a:pt x="32" y="420"/>
                    <a:pt x="41" y="427"/>
                  </a:cubicBezTo>
                  <a:cubicBezTo>
                    <a:pt x="50" y="434"/>
                    <a:pt x="52" y="446"/>
                    <a:pt x="45" y="456"/>
                  </a:cubicBezTo>
                  <a:cubicBezTo>
                    <a:pt x="42" y="460"/>
                    <a:pt x="37" y="463"/>
                    <a:pt x="32" y="464"/>
                  </a:cubicBezTo>
                  <a:cubicBezTo>
                    <a:pt x="59" y="484"/>
                    <a:pt x="59" y="484"/>
                    <a:pt x="59" y="484"/>
                  </a:cubicBezTo>
                  <a:cubicBezTo>
                    <a:pt x="59" y="478"/>
                    <a:pt x="60" y="473"/>
                    <a:pt x="63" y="468"/>
                  </a:cubicBezTo>
                  <a:cubicBezTo>
                    <a:pt x="69" y="459"/>
                    <a:pt x="82" y="457"/>
                    <a:pt x="91" y="464"/>
                  </a:cubicBezTo>
                  <a:cubicBezTo>
                    <a:pt x="100" y="470"/>
                    <a:pt x="102" y="483"/>
                    <a:pt x="95" y="492"/>
                  </a:cubicBezTo>
                  <a:cubicBezTo>
                    <a:pt x="93" y="496"/>
                    <a:pt x="87" y="499"/>
                    <a:pt x="83" y="500"/>
                  </a:cubicBezTo>
                  <a:cubicBezTo>
                    <a:pt x="109" y="519"/>
                    <a:pt x="109" y="519"/>
                    <a:pt x="109" y="519"/>
                  </a:cubicBezTo>
                  <a:cubicBezTo>
                    <a:pt x="108" y="514"/>
                    <a:pt x="109" y="509"/>
                    <a:pt x="113" y="504"/>
                  </a:cubicBezTo>
                  <a:cubicBezTo>
                    <a:pt x="120" y="495"/>
                    <a:pt x="132" y="493"/>
                    <a:pt x="141" y="499"/>
                  </a:cubicBezTo>
                  <a:cubicBezTo>
                    <a:pt x="150" y="506"/>
                    <a:pt x="152" y="519"/>
                    <a:pt x="146" y="528"/>
                  </a:cubicBezTo>
                  <a:cubicBezTo>
                    <a:pt x="142" y="532"/>
                    <a:pt x="138" y="535"/>
                    <a:pt x="132" y="536"/>
                  </a:cubicBezTo>
                  <a:cubicBezTo>
                    <a:pt x="154" y="552"/>
                    <a:pt x="154" y="552"/>
                    <a:pt x="154" y="552"/>
                  </a:cubicBezTo>
                  <a:cubicBezTo>
                    <a:pt x="334" y="295"/>
                    <a:pt x="334" y="295"/>
                    <a:pt x="334" y="295"/>
                  </a:cubicBezTo>
                  <a:cubicBezTo>
                    <a:pt x="350" y="273"/>
                    <a:pt x="345" y="241"/>
                    <a:pt x="323" y="225"/>
                  </a:cubicBezTo>
                  <a:cubicBezTo>
                    <a:pt x="187" y="128"/>
                    <a:pt x="187" y="128"/>
                    <a:pt x="187" y="128"/>
                  </a:cubicBezTo>
                  <a:cubicBezTo>
                    <a:pt x="264" y="141"/>
                    <a:pt x="346" y="153"/>
                    <a:pt x="430" y="163"/>
                  </a:cubicBezTo>
                  <a:cubicBezTo>
                    <a:pt x="441" y="173"/>
                    <a:pt x="460" y="180"/>
                    <a:pt x="480" y="186"/>
                  </a:cubicBezTo>
                  <a:cubicBezTo>
                    <a:pt x="510" y="194"/>
                    <a:pt x="525" y="220"/>
                    <a:pt x="525" y="220"/>
                  </a:cubicBezTo>
                  <a:cubicBezTo>
                    <a:pt x="527" y="265"/>
                    <a:pt x="527" y="265"/>
                    <a:pt x="527" y="265"/>
                  </a:cubicBezTo>
                  <a:cubicBezTo>
                    <a:pt x="442" y="275"/>
                    <a:pt x="370" y="323"/>
                    <a:pt x="325" y="390"/>
                  </a:cubicBezTo>
                  <a:cubicBezTo>
                    <a:pt x="352" y="410"/>
                    <a:pt x="352" y="410"/>
                    <a:pt x="352" y="410"/>
                  </a:cubicBezTo>
                  <a:cubicBezTo>
                    <a:pt x="393" y="346"/>
                    <a:pt x="463" y="302"/>
                    <a:pt x="543" y="296"/>
                  </a:cubicBezTo>
                  <a:cubicBezTo>
                    <a:pt x="680" y="288"/>
                    <a:pt x="798" y="392"/>
                    <a:pt x="806" y="531"/>
                  </a:cubicBezTo>
                  <a:cubicBezTo>
                    <a:pt x="811" y="614"/>
                    <a:pt x="776" y="691"/>
                    <a:pt x="717" y="741"/>
                  </a:cubicBezTo>
                  <a:cubicBezTo>
                    <a:pt x="738" y="766"/>
                    <a:pt x="738" y="766"/>
                    <a:pt x="738" y="766"/>
                  </a:cubicBezTo>
                  <a:cubicBezTo>
                    <a:pt x="804" y="710"/>
                    <a:pt x="844" y="623"/>
                    <a:pt x="839" y="529"/>
                  </a:cubicBezTo>
                  <a:cubicBezTo>
                    <a:pt x="830" y="388"/>
                    <a:pt x="721" y="277"/>
                    <a:pt x="587" y="265"/>
                  </a:cubicBezTo>
                  <a:cubicBezTo>
                    <a:pt x="584" y="216"/>
                    <a:pt x="584" y="216"/>
                    <a:pt x="584" y="216"/>
                  </a:cubicBezTo>
                  <a:cubicBezTo>
                    <a:pt x="584" y="216"/>
                    <a:pt x="592" y="191"/>
                    <a:pt x="618" y="179"/>
                  </a:cubicBezTo>
                  <a:cubicBezTo>
                    <a:pt x="716" y="184"/>
                    <a:pt x="819" y="185"/>
                    <a:pt x="924" y="181"/>
                  </a:cubicBezTo>
                  <a:cubicBezTo>
                    <a:pt x="903" y="195"/>
                    <a:pt x="903" y="195"/>
                    <a:pt x="903" y="195"/>
                  </a:cubicBezTo>
                  <a:cubicBezTo>
                    <a:pt x="918" y="234"/>
                    <a:pt x="918" y="234"/>
                    <a:pt x="918" y="234"/>
                  </a:cubicBezTo>
                  <a:cubicBezTo>
                    <a:pt x="911" y="242"/>
                    <a:pt x="904" y="252"/>
                    <a:pt x="900" y="262"/>
                  </a:cubicBezTo>
                  <a:cubicBezTo>
                    <a:pt x="860" y="264"/>
                    <a:pt x="860" y="264"/>
                    <a:pt x="860" y="264"/>
                  </a:cubicBezTo>
                  <a:cubicBezTo>
                    <a:pt x="853" y="299"/>
                    <a:pt x="853" y="299"/>
                    <a:pt x="853" y="299"/>
                  </a:cubicBezTo>
                  <a:cubicBezTo>
                    <a:pt x="888" y="315"/>
                    <a:pt x="888" y="315"/>
                    <a:pt x="888" y="315"/>
                  </a:cubicBezTo>
                  <a:cubicBezTo>
                    <a:pt x="889" y="326"/>
                    <a:pt x="891" y="337"/>
                    <a:pt x="894" y="348"/>
                  </a:cubicBezTo>
                  <a:cubicBezTo>
                    <a:pt x="866" y="379"/>
                    <a:pt x="866" y="379"/>
                    <a:pt x="866" y="379"/>
                  </a:cubicBezTo>
                  <a:cubicBezTo>
                    <a:pt x="885" y="409"/>
                    <a:pt x="885" y="409"/>
                    <a:pt x="885" y="409"/>
                  </a:cubicBezTo>
                  <a:cubicBezTo>
                    <a:pt x="924" y="393"/>
                    <a:pt x="924" y="393"/>
                    <a:pt x="924" y="393"/>
                  </a:cubicBezTo>
                  <a:cubicBezTo>
                    <a:pt x="932" y="401"/>
                    <a:pt x="941" y="407"/>
                    <a:pt x="952" y="413"/>
                  </a:cubicBezTo>
                  <a:cubicBezTo>
                    <a:pt x="953" y="455"/>
                    <a:pt x="953" y="455"/>
                    <a:pt x="953" y="455"/>
                  </a:cubicBezTo>
                  <a:cubicBezTo>
                    <a:pt x="988" y="462"/>
                    <a:pt x="988" y="462"/>
                    <a:pt x="988" y="462"/>
                  </a:cubicBezTo>
                  <a:cubicBezTo>
                    <a:pt x="1005" y="423"/>
                    <a:pt x="1005" y="423"/>
                    <a:pt x="1005" y="423"/>
                  </a:cubicBezTo>
                  <a:cubicBezTo>
                    <a:pt x="1015" y="422"/>
                    <a:pt x="1025" y="420"/>
                    <a:pt x="1035" y="417"/>
                  </a:cubicBezTo>
                  <a:cubicBezTo>
                    <a:pt x="1065" y="446"/>
                    <a:pt x="1065" y="446"/>
                    <a:pt x="1065" y="446"/>
                  </a:cubicBezTo>
                  <a:cubicBezTo>
                    <a:pt x="1096" y="425"/>
                    <a:pt x="1096" y="425"/>
                    <a:pt x="1096" y="425"/>
                  </a:cubicBezTo>
                  <a:cubicBezTo>
                    <a:pt x="1080" y="387"/>
                    <a:pt x="1080" y="387"/>
                    <a:pt x="1080" y="387"/>
                  </a:cubicBezTo>
                  <a:cubicBezTo>
                    <a:pt x="1088" y="379"/>
                    <a:pt x="1094" y="370"/>
                    <a:pt x="1099" y="360"/>
                  </a:cubicBezTo>
                  <a:cubicBezTo>
                    <a:pt x="1143" y="358"/>
                    <a:pt x="1143" y="358"/>
                    <a:pt x="1143" y="358"/>
                  </a:cubicBezTo>
                  <a:cubicBezTo>
                    <a:pt x="1150" y="323"/>
                    <a:pt x="1150" y="323"/>
                    <a:pt x="1150" y="323"/>
                  </a:cubicBezTo>
                  <a:cubicBezTo>
                    <a:pt x="1111" y="306"/>
                    <a:pt x="1111" y="306"/>
                    <a:pt x="1111" y="306"/>
                  </a:cubicBezTo>
                  <a:cubicBezTo>
                    <a:pt x="1110" y="295"/>
                    <a:pt x="1108" y="284"/>
                    <a:pt x="1105" y="274"/>
                  </a:cubicBezTo>
                  <a:cubicBezTo>
                    <a:pt x="1133" y="242"/>
                    <a:pt x="1133" y="242"/>
                    <a:pt x="1133" y="242"/>
                  </a:cubicBezTo>
                  <a:cubicBezTo>
                    <a:pt x="1114" y="212"/>
                    <a:pt x="1114" y="212"/>
                    <a:pt x="1114" y="212"/>
                  </a:cubicBezTo>
                  <a:cubicBezTo>
                    <a:pt x="1076" y="228"/>
                    <a:pt x="1076" y="228"/>
                    <a:pt x="1076" y="228"/>
                  </a:cubicBezTo>
                  <a:cubicBezTo>
                    <a:pt x="1068" y="221"/>
                    <a:pt x="1059" y="214"/>
                    <a:pt x="1050" y="209"/>
                  </a:cubicBezTo>
                  <a:cubicBezTo>
                    <a:pt x="1049" y="174"/>
                    <a:pt x="1049" y="174"/>
                    <a:pt x="1049" y="174"/>
                  </a:cubicBezTo>
                  <a:cubicBezTo>
                    <a:pt x="1108" y="169"/>
                    <a:pt x="1169" y="163"/>
                    <a:pt x="1231" y="155"/>
                  </a:cubicBezTo>
                  <a:cubicBezTo>
                    <a:pt x="1232" y="165"/>
                    <a:pt x="1232" y="165"/>
                    <a:pt x="1232" y="165"/>
                  </a:cubicBezTo>
                  <a:cubicBezTo>
                    <a:pt x="1361" y="149"/>
                    <a:pt x="1361" y="149"/>
                    <a:pt x="1361" y="149"/>
                  </a:cubicBezTo>
                  <a:cubicBezTo>
                    <a:pt x="1379" y="305"/>
                    <a:pt x="1379" y="305"/>
                    <a:pt x="1379" y="305"/>
                  </a:cubicBezTo>
                  <a:cubicBezTo>
                    <a:pt x="1379" y="305"/>
                    <a:pt x="1379" y="305"/>
                    <a:pt x="1379" y="305"/>
                  </a:cubicBezTo>
                  <a:cubicBezTo>
                    <a:pt x="1310" y="433"/>
                    <a:pt x="1310" y="433"/>
                    <a:pt x="1310" y="433"/>
                  </a:cubicBezTo>
                  <a:cubicBezTo>
                    <a:pt x="1377" y="470"/>
                    <a:pt x="1377" y="470"/>
                    <a:pt x="1377" y="470"/>
                  </a:cubicBezTo>
                  <a:cubicBezTo>
                    <a:pt x="1446" y="342"/>
                    <a:pt x="1446" y="342"/>
                    <a:pt x="1446" y="342"/>
                  </a:cubicBezTo>
                  <a:cubicBezTo>
                    <a:pt x="1417" y="326"/>
                    <a:pt x="1417" y="326"/>
                    <a:pt x="1417" y="326"/>
                  </a:cubicBezTo>
                  <a:cubicBezTo>
                    <a:pt x="1396" y="145"/>
                    <a:pt x="1396" y="145"/>
                    <a:pt x="1396" y="145"/>
                  </a:cubicBezTo>
                  <a:cubicBezTo>
                    <a:pt x="1526" y="129"/>
                    <a:pt x="1526" y="129"/>
                    <a:pt x="1526" y="129"/>
                  </a:cubicBezTo>
                  <a:cubicBezTo>
                    <a:pt x="1523" y="105"/>
                    <a:pt x="1523" y="105"/>
                    <a:pt x="1523" y="105"/>
                  </a:cubicBezTo>
                  <a:cubicBezTo>
                    <a:pt x="1474" y="111"/>
                    <a:pt x="1474" y="111"/>
                    <a:pt x="1474" y="111"/>
                  </a:cubicBezTo>
                  <a:cubicBezTo>
                    <a:pt x="1519" y="102"/>
                    <a:pt x="1565" y="94"/>
                    <a:pt x="1611" y="87"/>
                  </a:cubicBezTo>
                  <a:cubicBezTo>
                    <a:pt x="1612" y="107"/>
                    <a:pt x="1611" y="152"/>
                    <a:pt x="1576" y="196"/>
                  </a:cubicBezTo>
                  <a:cubicBezTo>
                    <a:pt x="1531" y="252"/>
                    <a:pt x="1514" y="455"/>
                    <a:pt x="1709" y="428"/>
                  </a:cubicBezTo>
                  <a:cubicBezTo>
                    <a:pt x="1711" y="428"/>
                    <a:pt x="1712" y="428"/>
                    <a:pt x="1713" y="428"/>
                  </a:cubicBezTo>
                  <a:cubicBezTo>
                    <a:pt x="1712" y="428"/>
                    <a:pt x="1714" y="427"/>
                    <a:pt x="1713" y="428"/>
                  </a:cubicBezTo>
                  <a:cubicBezTo>
                    <a:pt x="1713" y="428"/>
                    <a:pt x="1713" y="428"/>
                    <a:pt x="1713" y="428"/>
                  </a:cubicBezTo>
                  <a:cubicBezTo>
                    <a:pt x="1714" y="427"/>
                    <a:pt x="1717" y="427"/>
                    <a:pt x="1717" y="427"/>
                  </a:cubicBezTo>
                  <a:cubicBezTo>
                    <a:pt x="1717" y="427"/>
                    <a:pt x="1717" y="427"/>
                    <a:pt x="1717" y="427"/>
                  </a:cubicBezTo>
                  <a:cubicBezTo>
                    <a:pt x="1910" y="389"/>
                    <a:pt x="1834" y="202"/>
                    <a:pt x="1774" y="163"/>
                  </a:cubicBezTo>
                  <a:cubicBezTo>
                    <a:pt x="1731" y="135"/>
                    <a:pt x="1716" y="96"/>
                    <a:pt x="1710" y="76"/>
                  </a:cubicBezTo>
                  <a:cubicBezTo>
                    <a:pt x="1850" y="61"/>
                    <a:pt x="1995" y="56"/>
                    <a:pt x="2142" y="61"/>
                  </a:cubicBezTo>
                  <a:cubicBezTo>
                    <a:pt x="2158" y="76"/>
                    <a:pt x="2163" y="92"/>
                    <a:pt x="2163" y="92"/>
                  </a:cubicBezTo>
                  <a:cubicBezTo>
                    <a:pt x="2157" y="138"/>
                    <a:pt x="2157" y="138"/>
                    <a:pt x="2157" y="138"/>
                  </a:cubicBezTo>
                  <a:cubicBezTo>
                    <a:pt x="2071" y="129"/>
                    <a:pt x="1990" y="160"/>
                    <a:pt x="1932" y="217"/>
                  </a:cubicBezTo>
                  <a:cubicBezTo>
                    <a:pt x="1954" y="241"/>
                    <a:pt x="1954" y="241"/>
                    <a:pt x="1954" y="241"/>
                  </a:cubicBezTo>
                  <a:cubicBezTo>
                    <a:pt x="2009" y="188"/>
                    <a:pt x="2085" y="160"/>
                    <a:pt x="2165" y="172"/>
                  </a:cubicBezTo>
                  <a:cubicBezTo>
                    <a:pt x="2301" y="192"/>
                    <a:pt x="2394" y="321"/>
                    <a:pt x="2373" y="458"/>
                  </a:cubicBezTo>
                  <a:cubicBezTo>
                    <a:pt x="2360" y="540"/>
                    <a:pt x="2309" y="608"/>
                    <a:pt x="2242" y="644"/>
                  </a:cubicBezTo>
                  <a:cubicBezTo>
                    <a:pt x="2257" y="673"/>
                    <a:pt x="2257" y="673"/>
                    <a:pt x="2257" y="673"/>
                  </a:cubicBezTo>
                  <a:cubicBezTo>
                    <a:pt x="2333" y="632"/>
                    <a:pt x="2390" y="556"/>
                    <a:pt x="2405" y="463"/>
                  </a:cubicBezTo>
                  <a:cubicBezTo>
                    <a:pt x="2426" y="323"/>
                    <a:pt x="2343" y="191"/>
                    <a:pt x="2214" y="150"/>
                  </a:cubicBezTo>
                  <a:cubicBezTo>
                    <a:pt x="2222" y="101"/>
                    <a:pt x="2222" y="101"/>
                    <a:pt x="2222" y="101"/>
                  </a:cubicBezTo>
                  <a:cubicBezTo>
                    <a:pt x="2222" y="101"/>
                    <a:pt x="2236" y="77"/>
                    <a:pt x="2267" y="71"/>
                  </a:cubicBezTo>
                  <a:cubicBezTo>
                    <a:pt x="2272" y="70"/>
                    <a:pt x="2277" y="69"/>
                    <a:pt x="2283" y="68"/>
                  </a:cubicBezTo>
                  <a:cubicBezTo>
                    <a:pt x="2295" y="69"/>
                    <a:pt x="2308" y="70"/>
                    <a:pt x="2320" y="71"/>
                  </a:cubicBezTo>
                  <a:cubicBezTo>
                    <a:pt x="2321" y="71"/>
                    <a:pt x="2321" y="73"/>
                    <a:pt x="2321" y="73"/>
                  </a:cubicBezTo>
                  <a:cubicBezTo>
                    <a:pt x="2293" y="104"/>
                    <a:pt x="2293" y="104"/>
                    <a:pt x="2293" y="104"/>
                  </a:cubicBezTo>
                  <a:cubicBezTo>
                    <a:pt x="2312" y="135"/>
                    <a:pt x="2312" y="135"/>
                    <a:pt x="2312" y="135"/>
                  </a:cubicBezTo>
                  <a:cubicBezTo>
                    <a:pt x="2351" y="119"/>
                    <a:pt x="2351" y="119"/>
                    <a:pt x="2351" y="119"/>
                  </a:cubicBezTo>
                  <a:cubicBezTo>
                    <a:pt x="2359" y="126"/>
                    <a:pt x="2368" y="133"/>
                    <a:pt x="2378" y="138"/>
                  </a:cubicBezTo>
                  <a:cubicBezTo>
                    <a:pt x="2380" y="180"/>
                    <a:pt x="2380" y="180"/>
                    <a:pt x="2380" y="180"/>
                  </a:cubicBezTo>
                  <a:cubicBezTo>
                    <a:pt x="2415" y="187"/>
                    <a:pt x="2415" y="187"/>
                    <a:pt x="2415" y="187"/>
                  </a:cubicBezTo>
                  <a:cubicBezTo>
                    <a:pt x="2432" y="148"/>
                    <a:pt x="2432" y="148"/>
                    <a:pt x="2432" y="148"/>
                  </a:cubicBezTo>
                  <a:cubicBezTo>
                    <a:pt x="2441" y="148"/>
                    <a:pt x="2452" y="146"/>
                    <a:pt x="2461" y="142"/>
                  </a:cubicBezTo>
                  <a:cubicBezTo>
                    <a:pt x="2492" y="171"/>
                    <a:pt x="2492" y="171"/>
                    <a:pt x="2492" y="171"/>
                  </a:cubicBezTo>
                  <a:cubicBezTo>
                    <a:pt x="2522" y="151"/>
                    <a:pt x="2522" y="151"/>
                    <a:pt x="2522" y="151"/>
                  </a:cubicBezTo>
                  <a:cubicBezTo>
                    <a:pt x="2507" y="113"/>
                    <a:pt x="2507" y="113"/>
                    <a:pt x="2507" y="113"/>
                  </a:cubicBezTo>
                  <a:cubicBezTo>
                    <a:pt x="2513" y="107"/>
                    <a:pt x="2518" y="99"/>
                    <a:pt x="2522" y="92"/>
                  </a:cubicBezTo>
                  <a:cubicBezTo>
                    <a:pt x="2538" y="94"/>
                    <a:pt x="2554" y="96"/>
                    <a:pt x="2569" y="98"/>
                  </a:cubicBezTo>
                  <a:cubicBezTo>
                    <a:pt x="2551" y="185"/>
                    <a:pt x="2551" y="185"/>
                    <a:pt x="2551" y="185"/>
                  </a:cubicBezTo>
                  <a:cubicBezTo>
                    <a:pt x="2662" y="209"/>
                    <a:pt x="2662" y="209"/>
                    <a:pt x="2662" y="209"/>
                  </a:cubicBezTo>
                  <a:cubicBezTo>
                    <a:pt x="2682" y="116"/>
                    <a:pt x="2682" y="116"/>
                    <a:pt x="2682" y="116"/>
                  </a:cubicBezTo>
                  <a:cubicBezTo>
                    <a:pt x="2694" y="118"/>
                    <a:pt x="2707" y="120"/>
                    <a:pt x="2720" y="122"/>
                  </a:cubicBezTo>
                  <a:cubicBezTo>
                    <a:pt x="2684" y="292"/>
                    <a:pt x="2684" y="292"/>
                    <a:pt x="2684" y="292"/>
                  </a:cubicBezTo>
                  <a:cubicBezTo>
                    <a:pt x="2795" y="315"/>
                    <a:pt x="2795" y="315"/>
                    <a:pt x="2795" y="315"/>
                  </a:cubicBezTo>
                  <a:cubicBezTo>
                    <a:pt x="2832" y="143"/>
                    <a:pt x="2832" y="143"/>
                    <a:pt x="2832" y="143"/>
                  </a:cubicBezTo>
                  <a:cubicBezTo>
                    <a:pt x="2844" y="145"/>
                    <a:pt x="2856" y="148"/>
                    <a:pt x="2868" y="150"/>
                  </a:cubicBezTo>
                  <a:cubicBezTo>
                    <a:pt x="2816" y="398"/>
                    <a:pt x="2816" y="398"/>
                    <a:pt x="2816" y="398"/>
                  </a:cubicBezTo>
                  <a:cubicBezTo>
                    <a:pt x="2928" y="422"/>
                    <a:pt x="2928" y="422"/>
                    <a:pt x="2928" y="422"/>
                  </a:cubicBezTo>
                  <a:cubicBezTo>
                    <a:pt x="2980" y="175"/>
                    <a:pt x="2980" y="175"/>
                    <a:pt x="2980" y="175"/>
                  </a:cubicBezTo>
                  <a:cubicBezTo>
                    <a:pt x="2992" y="178"/>
                    <a:pt x="3005" y="181"/>
                    <a:pt x="3016" y="184"/>
                  </a:cubicBezTo>
                  <a:cubicBezTo>
                    <a:pt x="2949" y="505"/>
                    <a:pt x="2949" y="505"/>
                    <a:pt x="2949" y="505"/>
                  </a:cubicBezTo>
                  <a:cubicBezTo>
                    <a:pt x="3060" y="528"/>
                    <a:pt x="3060" y="528"/>
                    <a:pt x="3060" y="528"/>
                  </a:cubicBezTo>
                  <a:cubicBezTo>
                    <a:pt x="3127" y="212"/>
                    <a:pt x="3127" y="212"/>
                    <a:pt x="3127" y="212"/>
                  </a:cubicBezTo>
                  <a:cubicBezTo>
                    <a:pt x="3247" y="244"/>
                    <a:pt x="3366" y="280"/>
                    <a:pt x="3480" y="321"/>
                  </a:cubicBezTo>
                  <a:cubicBezTo>
                    <a:pt x="3436" y="331"/>
                    <a:pt x="3436" y="331"/>
                    <a:pt x="3436" y="331"/>
                  </a:cubicBezTo>
                  <a:cubicBezTo>
                    <a:pt x="3433" y="314"/>
                    <a:pt x="3420" y="299"/>
                    <a:pt x="3402" y="296"/>
                  </a:cubicBezTo>
                  <a:cubicBezTo>
                    <a:pt x="3378" y="291"/>
                    <a:pt x="3355" y="306"/>
                    <a:pt x="3350" y="330"/>
                  </a:cubicBezTo>
                  <a:cubicBezTo>
                    <a:pt x="3346" y="351"/>
                    <a:pt x="3357" y="371"/>
                    <a:pt x="3375" y="380"/>
                  </a:cubicBezTo>
                  <a:cubicBezTo>
                    <a:pt x="3334" y="577"/>
                    <a:pt x="3334" y="577"/>
                    <a:pt x="3334" y="577"/>
                  </a:cubicBezTo>
                  <a:cubicBezTo>
                    <a:pt x="3313" y="578"/>
                    <a:pt x="3295" y="592"/>
                    <a:pt x="3290" y="613"/>
                  </a:cubicBezTo>
                  <a:cubicBezTo>
                    <a:pt x="3285" y="637"/>
                    <a:pt x="3301" y="660"/>
                    <a:pt x="3324" y="665"/>
                  </a:cubicBezTo>
                  <a:cubicBezTo>
                    <a:pt x="3339" y="669"/>
                    <a:pt x="3354" y="663"/>
                    <a:pt x="3364" y="654"/>
                  </a:cubicBezTo>
                  <a:cubicBezTo>
                    <a:pt x="3477" y="720"/>
                    <a:pt x="3477" y="720"/>
                    <a:pt x="3477" y="720"/>
                  </a:cubicBezTo>
                  <a:cubicBezTo>
                    <a:pt x="3476" y="722"/>
                    <a:pt x="3476" y="723"/>
                    <a:pt x="3476" y="725"/>
                  </a:cubicBezTo>
                  <a:cubicBezTo>
                    <a:pt x="3471" y="748"/>
                    <a:pt x="3486" y="772"/>
                    <a:pt x="3510" y="777"/>
                  </a:cubicBezTo>
                  <a:cubicBezTo>
                    <a:pt x="3533" y="782"/>
                    <a:pt x="3557" y="767"/>
                    <a:pt x="3562" y="743"/>
                  </a:cubicBezTo>
                  <a:cubicBezTo>
                    <a:pt x="3562" y="742"/>
                    <a:pt x="3562" y="740"/>
                    <a:pt x="3562" y="738"/>
                  </a:cubicBezTo>
                  <a:cubicBezTo>
                    <a:pt x="3695" y="723"/>
                    <a:pt x="3695" y="723"/>
                    <a:pt x="3695" y="723"/>
                  </a:cubicBezTo>
                  <a:cubicBezTo>
                    <a:pt x="3700" y="736"/>
                    <a:pt x="3711" y="747"/>
                    <a:pt x="3726" y="750"/>
                  </a:cubicBezTo>
                  <a:cubicBezTo>
                    <a:pt x="3750" y="755"/>
                    <a:pt x="3773" y="740"/>
                    <a:pt x="3778" y="716"/>
                  </a:cubicBezTo>
                  <a:cubicBezTo>
                    <a:pt x="3782" y="696"/>
                    <a:pt x="3773" y="677"/>
                    <a:pt x="3757" y="668"/>
                  </a:cubicBezTo>
                  <a:cubicBezTo>
                    <a:pt x="3799" y="468"/>
                    <a:pt x="3799" y="468"/>
                    <a:pt x="3799" y="468"/>
                  </a:cubicBezTo>
                  <a:cubicBezTo>
                    <a:pt x="3809" y="467"/>
                    <a:pt x="3818" y="463"/>
                    <a:pt x="3825" y="456"/>
                  </a:cubicBezTo>
                  <a:cubicBezTo>
                    <a:pt x="3830" y="458"/>
                    <a:pt x="3832" y="460"/>
                    <a:pt x="3840" y="462"/>
                  </a:cubicBezTo>
                  <a:cubicBezTo>
                    <a:pt x="3840" y="0"/>
                    <a:pt x="3840" y="0"/>
                    <a:pt x="3840" y="0"/>
                  </a:cubicBezTo>
                  <a:lnTo>
                    <a:pt x="0" y="0"/>
                  </a:lnTo>
                  <a:close/>
                  <a:moveTo>
                    <a:pt x="285" y="319"/>
                  </a:moveTo>
                  <a:cubicBezTo>
                    <a:pt x="286" y="321"/>
                    <a:pt x="287" y="324"/>
                    <a:pt x="286" y="326"/>
                  </a:cubicBezTo>
                  <a:cubicBezTo>
                    <a:pt x="284" y="328"/>
                    <a:pt x="282" y="329"/>
                    <a:pt x="279" y="327"/>
                  </a:cubicBezTo>
                  <a:cubicBezTo>
                    <a:pt x="4" y="129"/>
                    <a:pt x="4" y="129"/>
                    <a:pt x="4" y="129"/>
                  </a:cubicBezTo>
                  <a:cubicBezTo>
                    <a:pt x="2" y="128"/>
                    <a:pt x="2" y="124"/>
                    <a:pt x="3" y="123"/>
                  </a:cubicBezTo>
                  <a:cubicBezTo>
                    <a:pt x="5" y="120"/>
                    <a:pt x="7" y="120"/>
                    <a:pt x="10" y="121"/>
                  </a:cubicBezTo>
                  <a:cubicBezTo>
                    <a:pt x="285" y="319"/>
                    <a:pt x="285" y="319"/>
                    <a:pt x="285" y="319"/>
                  </a:cubicBezTo>
                  <a:close/>
                  <a:moveTo>
                    <a:pt x="1006" y="177"/>
                  </a:moveTo>
                  <a:cubicBezTo>
                    <a:pt x="997" y="197"/>
                    <a:pt x="997" y="197"/>
                    <a:pt x="997" y="197"/>
                  </a:cubicBezTo>
                  <a:cubicBezTo>
                    <a:pt x="985" y="198"/>
                    <a:pt x="974" y="200"/>
                    <a:pt x="963" y="204"/>
                  </a:cubicBezTo>
                  <a:cubicBezTo>
                    <a:pt x="938" y="181"/>
                    <a:pt x="938" y="181"/>
                    <a:pt x="938" y="181"/>
                  </a:cubicBezTo>
                  <a:cubicBezTo>
                    <a:pt x="960" y="180"/>
                    <a:pt x="983" y="179"/>
                    <a:pt x="1006" y="177"/>
                  </a:cubicBezTo>
                  <a:close/>
                  <a:moveTo>
                    <a:pt x="1073" y="324"/>
                  </a:moveTo>
                  <a:cubicBezTo>
                    <a:pt x="1065" y="365"/>
                    <a:pt x="1025" y="390"/>
                    <a:pt x="986" y="382"/>
                  </a:cubicBezTo>
                  <a:cubicBezTo>
                    <a:pt x="946" y="374"/>
                    <a:pt x="921" y="334"/>
                    <a:pt x="930" y="294"/>
                  </a:cubicBezTo>
                  <a:cubicBezTo>
                    <a:pt x="938" y="254"/>
                    <a:pt x="977" y="228"/>
                    <a:pt x="1017" y="237"/>
                  </a:cubicBezTo>
                  <a:cubicBezTo>
                    <a:pt x="1056" y="245"/>
                    <a:pt x="1082" y="284"/>
                    <a:pt x="1073" y="324"/>
                  </a:cubicBezTo>
                  <a:close/>
                  <a:moveTo>
                    <a:pt x="1782" y="230"/>
                  </a:moveTo>
                  <a:cubicBezTo>
                    <a:pt x="1782" y="230"/>
                    <a:pt x="1877" y="338"/>
                    <a:pt x="1748" y="382"/>
                  </a:cubicBezTo>
                  <a:cubicBezTo>
                    <a:pt x="1748" y="382"/>
                    <a:pt x="1829" y="316"/>
                    <a:pt x="1782" y="230"/>
                  </a:cubicBezTo>
                  <a:close/>
                  <a:moveTo>
                    <a:pt x="2413" y="108"/>
                  </a:moveTo>
                  <a:cubicBezTo>
                    <a:pt x="2392" y="103"/>
                    <a:pt x="2376" y="91"/>
                    <a:pt x="2366" y="74"/>
                  </a:cubicBezTo>
                  <a:cubicBezTo>
                    <a:pt x="2404" y="78"/>
                    <a:pt x="2442" y="82"/>
                    <a:pt x="2480" y="87"/>
                  </a:cubicBezTo>
                  <a:cubicBezTo>
                    <a:pt x="2463" y="104"/>
                    <a:pt x="2438" y="113"/>
                    <a:pt x="2413" y="108"/>
                  </a:cubicBezTo>
                  <a:close/>
                  <a:moveTo>
                    <a:pt x="3609" y="368"/>
                  </a:moveTo>
                  <a:cubicBezTo>
                    <a:pt x="3658" y="386"/>
                    <a:pt x="3705" y="405"/>
                    <a:pt x="3751" y="425"/>
                  </a:cubicBezTo>
                  <a:cubicBezTo>
                    <a:pt x="3751" y="427"/>
                    <a:pt x="3751" y="429"/>
                    <a:pt x="3752" y="432"/>
                  </a:cubicBezTo>
                  <a:cubicBezTo>
                    <a:pt x="3592" y="450"/>
                    <a:pt x="3592" y="450"/>
                    <a:pt x="3592" y="450"/>
                  </a:cubicBezTo>
                  <a:cubicBezTo>
                    <a:pt x="3609" y="368"/>
                    <a:pt x="3609" y="368"/>
                    <a:pt x="3609" y="368"/>
                  </a:cubicBezTo>
                  <a:close/>
                  <a:moveTo>
                    <a:pt x="3434" y="355"/>
                  </a:moveTo>
                  <a:cubicBezTo>
                    <a:pt x="3520" y="335"/>
                    <a:pt x="3520" y="335"/>
                    <a:pt x="3520" y="335"/>
                  </a:cubicBezTo>
                  <a:cubicBezTo>
                    <a:pt x="3543" y="343"/>
                    <a:pt x="3566" y="351"/>
                    <a:pt x="3588" y="360"/>
                  </a:cubicBezTo>
                  <a:cubicBezTo>
                    <a:pt x="3570" y="447"/>
                    <a:pt x="3570" y="447"/>
                    <a:pt x="3570" y="447"/>
                  </a:cubicBezTo>
                  <a:cubicBezTo>
                    <a:pt x="3429" y="364"/>
                    <a:pt x="3429" y="364"/>
                    <a:pt x="3429" y="364"/>
                  </a:cubicBezTo>
                  <a:cubicBezTo>
                    <a:pt x="3431" y="361"/>
                    <a:pt x="3433" y="358"/>
                    <a:pt x="3434" y="355"/>
                  </a:cubicBezTo>
                  <a:close/>
                  <a:moveTo>
                    <a:pt x="3356" y="583"/>
                  </a:moveTo>
                  <a:cubicBezTo>
                    <a:pt x="3398" y="383"/>
                    <a:pt x="3398" y="383"/>
                    <a:pt x="3398" y="383"/>
                  </a:cubicBezTo>
                  <a:cubicBezTo>
                    <a:pt x="3402" y="383"/>
                    <a:pt x="3407" y="381"/>
                    <a:pt x="3411" y="380"/>
                  </a:cubicBezTo>
                  <a:cubicBezTo>
                    <a:pt x="3565" y="471"/>
                    <a:pt x="3565" y="471"/>
                    <a:pt x="3565" y="471"/>
                  </a:cubicBezTo>
                  <a:cubicBezTo>
                    <a:pt x="3560" y="495"/>
                    <a:pt x="3560" y="495"/>
                    <a:pt x="3560" y="495"/>
                  </a:cubicBezTo>
                  <a:cubicBezTo>
                    <a:pt x="3554" y="524"/>
                    <a:pt x="3554" y="524"/>
                    <a:pt x="3554" y="524"/>
                  </a:cubicBezTo>
                  <a:cubicBezTo>
                    <a:pt x="3534" y="523"/>
                    <a:pt x="3515" y="538"/>
                    <a:pt x="3511" y="559"/>
                  </a:cubicBezTo>
                  <a:cubicBezTo>
                    <a:pt x="3510" y="562"/>
                    <a:pt x="3510" y="565"/>
                    <a:pt x="3510" y="568"/>
                  </a:cubicBezTo>
                  <a:cubicBezTo>
                    <a:pt x="3372" y="601"/>
                    <a:pt x="3372" y="601"/>
                    <a:pt x="3372" y="601"/>
                  </a:cubicBezTo>
                  <a:cubicBezTo>
                    <a:pt x="3368" y="594"/>
                    <a:pt x="3363" y="588"/>
                    <a:pt x="3356" y="583"/>
                  </a:cubicBezTo>
                  <a:close/>
                  <a:moveTo>
                    <a:pt x="3519" y="690"/>
                  </a:moveTo>
                  <a:cubicBezTo>
                    <a:pt x="3508" y="689"/>
                    <a:pt x="3497" y="693"/>
                    <a:pt x="3489" y="701"/>
                  </a:cubicBezTo>
                  <a:cubicBezTo>
                    <a:pt x="3376" y="633"/>
                    <a:pt x="3376" y="633"/>
                    <a:pt x="3376" y="633"/>
                  </a:cubicBezTo>
                  <a:cubicBezTo>
                    <a:pt x="3376" y="633"/>
                    <a:pt x="3376" y="632"/>
                    <a:pt x="3376" y="631"/>
                  </a:cubicBezTo>
                  <a:cubicBezTo>
                    <a:pt x="3377" y="628"/>
                    <a:pt x="3377" y="626"/>
                    <a:pt x="3377" y="623"/>
                  </a:cubicBezTo>
                  <a:cubicBezTo>
                    <a:pt x="3516" y="590"/>
                    <a:pt x="3516" y="590"/>
                    <a:pt x="3516" y="590"/>
                  </a:cubicBezTo>
                  <a:cubicBezTo>
                    <a:pt x="3521" y="598"/>
                    <a:pt x="3527" y="605"/>
                    <a:pt x="3536" y="608"/>
                  </a:cubicBezTo>
                  <a:cubicBezTo>
                    <a:pt x="3519" y="690"/>
                    <a:pt x="3519" y="690"/>
                    <a:pt x="3519" y="690"/>
                  </a:cubicBezTo>
                  <a:close/>
                  <a:moveTo>
                    <a:pt x="3692" y="697"/>
                  </a:moveTo>
                  <a:cubicBezTo>
                    <a:pt x="3692" y="698"/>
                    <a:pt x="3692" y="699"/>
                    <a:pt x="3692" y="700"/>
                  </a:cubicBezTo>
                  <a:cubicBezTo>
                    <a:pt x="3559" y="716"/>
                    <a:pt x="3559" y="716"/>
                    <a:pt x="3559" y="716"/>
                  </a:cubicBezTo>
                  <a:cubicBezTo>
                    <a:pt x="3555" y="707"/>
                    <a:pt x="3549" y="700"/>
                    <a:pt x="3540" y="695"/>
                  </a:cubicBezTo>
                  <a:cubicBezTo>
                    <a:pt x="3558" y="612"/>
                    <a:pt x="3558" y="612"/>
                    <a:pt x="3558" y="612"/>
                  </a:cubicBezTo>
                  <a:cubicBezTo>
                    <a:pt x="3566" y="611"/>
                    <a:pt x="3573" y="608"/>
                    <a:pt x="3579" y="604"/>
                  </a:cubicBezTo>
                  <a:cubicBezTo>
                    <a:pt x="3695" y="690"/>
                    <a:pt x="3695" y="690"/>
                    <a:pt x="3695" y="690"/>
                  </a:cubicBezTo>
                  <a:cubicBezTo>
                    <a:pt x="3693" y="692"/>
                    <a:pt x="3693" y="695"/>
                    <a:pt x="3692" y="697"/>
                  </a:cubicBezTo>
                  <a:close/>
                  <a:moveTo>
                    <a:pt x="3735" y="662"/>
                  </a:moveTo>
                  <a:cubicBezTo>
                    <a:pt x="3725" y="662"/>
                    <a:pt x="3716" y="666"/>
                    <a:pt x="3708" y="672"/>
                  </a:cubicBezTo>
                  <a:cubicBezTo>
                    <a:pt x="3594" y="585"/>
                    <a:pt x="3594" y="585"/>
                    <a:pt x="3594" y="585"/>
                  </a:cubicBezTo>
                  <a:cubicBezTo>
                    <a:pt x="3595" y="583"/>
                    <a:pt x="3596" y="580"/>
                    <a:pt x="3597" y="577"/>
                  </a:cubicBezTo>
                  <a:cubicBezTo>
                    <a:pt x="3601" y="558"/>
                    <a:pt x="3592" y="539"/>
                    <a:pt x="3575" y="529"/>
                  </a:cubicBezTo>
                  <a:cubicBezTo>
                    <a:pt x="3581" y="502"/>
                    <a:pt x="3581" y="502"/>
                    <a:pt x="3581" y="502"/>
                  </a:cubicBezTo>
                  <a:cubicBezTo>
                    <a:pt x="3587" y="474"/>
                    <a:pt x="3587" y="474"/>
                    <a:pt x="3587" y="474"/>
                  </a:cubicBezTo>
                  <a:cubicBezTo>
                    <a:pt x="3762" y="454"/>
                    <a:pt x="3762" y="454"/>
                    <a:pt x="3762" y="454"/>
                  </a:cubicBezTo>
                  <a:cubicBezTo>
                    <a:pt x="3766" y="458"/>
                    <a:pt x="3771" y="462"/>
                    <a:pt x="3777" y="464"/>
                  </a:cubicBezTo>
                  <a:cubicBezTo>
                    <a:pt x="3735" y="662"/>
                    <a:pt x="3735" y="662"/>
                    <a:pt x="3735" y="6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grpSp>
      <p:sp>
        <p:nvSpPr>
          <p:cNvPr id="9801" name="副标题 2"/>
          <p:cNvSpPr>
            <a:spLocks noGrp="1"/>
          </p:cNvSpPr>
          <p:nvPr>
            <p:ph type="subTitle" idx="1" hasCustomPrompt="1"/>
          </p:nvPr>
        </p:nvSpPr>
        <p:spPr>
          <a:xfrm>
            <a:off x="1323909" y="2392776"/>
            <a:ext cx="9544179" cy="558799"/>
          </a:xfrm>
        </p:spPr>
        <p:txBody>
          <a:bodyPr anchor="ctr">
            <a:normAutofit/>
          </a:bodyPr>
          <a:lstStyle>
            <a:lvl1pPr marL="0" indent="0" algn="l">
              <a:buNone/>
              <a:defRPr sz="1500">
                <a:solidFill>
                  <a:schemeClr val="tx2"/>
                </a:solidFill>
              </a:defRPr>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en-US" altLang="zh-CN" dirty="0"/>
              <a:t>Click to edit Master subtitle style</a:t>
            </a:r>
          </a:p>
        </p:txBody>
      </p:sp>
      <p:sp>
        <p:nvSpPr>
          <p:cNvPr id="9802" name="标题 1"/>
          <p:cNvSpPr>
            <a:spLocks noGrp="1"/>
          </p:cNvSpPr>
          <p:nvPr>
            <p:ph type="ctrTitle" hasCustomPrompt="1"/>
          </p:nvPr>
        </p:nvSpPr>
        <p:spPr>
          <a:xfrm>
            <a:off x="1323911" y="1224451"/>
            <a:ext cx="9544180" cy="1018621"/>
          </a:xfrm>
        </p:spPr>
        <p:txBody>
          <a:bodyPr anchor="b">
            <a:normAutofit/>
          </a:bodyPr>
          <a:lstStyle>
            <a:lvl1pPr algn="l">
              <a:defRPr sz="2700">
                <a:solidFill>
                  <a:schemeClr val="tx2"/>
                </a:solidFill>
              </a:defRPr>
            </a:lvl1pPr>
          </a:lstStyle>
          <a:p>
            <a:r>
              <a:rPr lang="en-US" altLang="zh-CN" dirty="0"/>
              <a:t>Click to edit Master title style</a:t>
            </a:r>
            <a:endParaRPr lang="zh-CN" altLang="en-US" dirty="0"/>
          </a:p>
        </p:txBody>
      </p:sp>
      <p:sp>
        <p:nvSpPr>
          <p:cNvPr id="16" name="矩形 15"/>
          <p:cNvSpPr/>
          <p:nvPr/>
        </p:nvSpPr>
        <p:spPr>
          <a:xfrm>
            <a:off x="1323909" y="2319272"/>
            <a:ext cx="514985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7" name="文本占位符 13">
            <a:extLst>
              <a:ext uri="{FF2B5EF4-FFF2-40B4-BE49-F238E27FC236}">
                <a16:creationId xmlns:a16="http://schemas.microsoft.com/office/drawing/2014/main" id="{2B5D8F25-EDE1-457C-95A9-C9E8AE063ABE}"/>
              </a:ext>
            </a:extLst>
          </p:cNvPr>
          <p:cNvSpPr>
            <a:spLocks noGrp="1"/>
          </p:cNvSpPr>
          <p:nvPr>
            <p:ph type="body" sz="quarter" idx="10" hasCustomPrompt="1"/>
          </p:nvPr>
        </p:nvSpPr>
        <p:spPr>
          <a:xfrm>
            <a:off x="1323911" y="3184590"/>
            <a:ext cx="9544179" cy="296271"/>
          </a:xfrm>
          <a:prstGeom prst="rect">
            <a:avLst/>
          </a:prstGeom>
        </p:spPr>
        <p:txBody>
          <a:bodyPr vert="horz" anchor="ctr">
            <a:noAutofit/>
          </a:bodyPr>
          <a:lstStyle>
            <a:lvl1pPr marL="0" indent="0" algn="l">
              <a:buNone/>
              <a:defRPr sz="1125" b="0">
                <a:solidFill>
                  <a:schemeClr val="tx1"/>
                </a:solidFill>
              </a:defRPr>
            </a:lvl1pPr>
            <a:lvl2pPr marL="342883" indent="0">
              <a:buNone/>
              <a:defRPr/>
            </a:lvl2pPr>
            <a:lvl3pPr marL="685765" indent="0">
              <a:buNone/>
              <a:defRPr/>
            </a:lvl3pPr>
            <a:lvl4pPr marL="1028648" indent="0">
              <a:buNone/>
              <a:defRPr/>
            </a:lvl4pPr>
            <a:lvl5pPr marL="1371532" indent="0">
              <a:buNone/>
              <a:defRPr/>
            </a:lvl5pPr>
          </a:lstStyle>
          <a:p>
            <a:pPr lvl="0"/>
            <a:r>
              <a:rPr lang="en-US" altLang="zh-CN" dirty="0"/>
              <a:t>Signature</a:t>
            </a:r>
          </a:p>
        </p:txBody>
      </p:sp>
      <p:sp>
        <p:nvSpPr>
          <p:cNvPr id="38" name="文本占位符 13">
            <a:extLst>
              <a:ext uri="{FF2B5EF4-FFF2-40B4-BE49-F238E27FC236}">
                <a16:creationId xmlns:a16="http://schemas.microsoft.com/office/drawing/2014/main" id="{FBECA440-8256-4205-9CB9-B66C21DEEE4B}"/>
              </a:ext>
            </a:extLst>
          </p:cNvPr>
          <p:cNvSpPr>
            <a:spLocks noGrp="1"/>
          </p:cNvSpPr>
          <p:nvPr>
            <p:ph type="body" sz="quarter" idx="11" hasCustomPrompt="1"/>
          </p:nvPr>
        </p:nvSpPr>
        <p:spPr>
          <a:xfrm>
            <a:off x="1323911" y="3480861"/>
            <a:ext cx="9544179" cy="296271"/>
          </a:xfrm>
          <a:prstGeom prst="rect">
            <a:avLst/>
          </a:prstGeom>
        </p:spPr>
        <p:txBody>
          <a:bodyPr vert="horz" anchor="ctr">
            <a:noAutofit/>
          </a:bodyPr>
          <a:lstStyle>
            <a:lvl1pPr marL="0" indent="0" algn="l">
              <a:buNone/>
              <a:defRPr sz="1125" b="0">
                <a:solidFill>
                  <a:schemeClr val="tx1"/>
                </a:solidFill>
              </a:defRPr>
            </a:lvl1pPr>
            <a:lvl2pPr marL="342883" indent="0">
              <a:buNone/>
              <a:defRPr/>
            </a:lvl2pPr>
            <a:lvl3pPr marL="685765" indent="0">
              <a:buNone/>
              <a:defRPr/>
            </a:lvl3pPr>
            <a:lvl4pPr marL="1028648" indent="0">
              <a:buNone/>
              <a:defRPr/>
            </a:lvl4pPr>
            <a:lvl5pPr marL="1371532" indent="0">
              <a:buNone/>
              <a:defRPr/>
            </a:lvl5pPr>
          </a:lstStyle>
          <a:p>
            <a:pPr lvl="0"/>
            <a:r>
              <a:rPr lang="en-US" altLang="zh-CN" dirty="0"/>
              <a:t>Date</a:t>
            </a:r>
            <a:endParaRPr lang="zh-CN" altLang="en-US" dirty="0"/>
          </a:p>
        </p:txBody>
      </p:sp>
    </p:spTree>
    <p:extLst>
      <p:ext uri="{BB962C8B-B14F-4D97-AF65-F5344CB8AC3E}">
        <p14:creationId xmlns:p14="http://schemas.microsoft.com/office/powerpoint/2010/main" val="3356071410"/>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末尾幻灯片">
    <p:bg>
      <p:bgRef idx="1001">
        <a:schemeClr val="bg1"/>
      </p:bgRef>
    </p:bg>
    <p:spTree>
      <p:nvGrpSpPr>
        <p:cNvPr id="1" name=""/>
        <p:cNvGrpSpPr/>
        <p:nvPr/>
      </p:nvGrpSpPr>
      <p:grpSpPr>
        <a:xfrm>
          <a:off x="0" y="0"/>
          <a:ext cx="0" cy="0"/>
          <a:chOff x="0" y="0"/>
          <a:chExt cx="0" cy="0"/>
        </a:xfrm>
      </p:grpSpPr>
      <p:sp>
        <p:nvSpPr>
          <p:cNvPr id="14" name="矩形 13"/>
          <p:cNvSpPr/>
          <p:nvPr userDrawn="1"/>
        </p:nvSpPr>
        <p:spPr>
          <a:xfrm>
            <a:off x="1" y="-155848"/>
            <a:ext cx="12192000" cy="701384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nvGrpSpPr>
          <p:cNvPr id="10" name="组合 9"/>
          <p:cNvGrpSpPr/>
          <p:nvPr/>
        </p:nvGrpSpPr>
        <p:grpSpPr>
          <a:xfrm>
            <a:off x="5186365" y="1041400"/>
            <a:ext cx="1825625" cy="2387600"/>
            <a:chOff x="5186363" y="1441451"/>
            <a:chExt cx="1825625" cy="2387600"/>
          </a:xfrm>
          <a:solidFill>
            <a:schemeClr val="accent1"/>
          </a:solidFill>
        </p:grpSpPr>
        <p:sp>
          <p:nvSpPr>
            <p:cNvPr id="8" name="Freeform 5"/>
            <p:cNvSpPr>
              <a:spLocks/>
            </p:cNvSpPr>
            <p:nvPr/>
          </p:nvSpPr>
          <p:spPr bwMode="auto">
            <a:xfrm>
              <a:off x="5186363" y="1441451"/>
              <a:ext cx="1825625" cy="2387600"/>
            </a:xfrm>
            <a:custGeom>
              <a:avLst/>
              <a:gdLst>
                <a:gd name="T0" fmla="*/ 2244 w 2251"/>
                <a:gd name="T1" fmla="*/ 1006 h 2950"/>
                <a:gd name="T2" fmla="*/ 1720 w 2251"/>
                <a:gd name="T3" fmla="*/ 0 h 2950"/>
                <a:gd name="T4" fmla="*/ 1636 w 2251"/>
                <a:gd name="T5" fmla="*/ 119 h 2950"/>
                <a:gd name="T6" fmla="*/ 2099 w 2251"/>
                <a:gd name="T7" fmla="*/ 1008 h 2950"/>
                <a:gd name="T8" fmla="*/ 1002 w 2251"/>
                <a:gd name="T9" fmla="*/ 2130 h 2950"/>
                <a:gd name="T10" fmla="*/ 112 w 2251"/>
                <a:gd name="T11" fmla="*/ 1701 h 2950"/>
                <a:gd name="T12" fmla="*/ 0 w 2251"/>
                <a:gd name="T13" fmla="*/ 1793 h 2950"/>
                <a:gd name="T14" fmla="*/ 942 w 2251"/>
                <a:gd name="T15" fmla="*/ 2275 h 2950"/>
                <a:gd name="T16" fmla="*/ 944 w 2251"/>
                <a:gd name="T17" fmla="*/ 2475 h 2950"/>
                <a:gd name="T18" fmla="*/ 755 w 2251"/>
                <a:gd name="T19" fmla="*/ 2638 h 2950"/>
                <a:gd name="T20" fmla="*/ 516 w 2251"/>
                <a:gd name="T21" fmla="*/ 2827 h 2950"/>
                <a:gd name="T22" fmla="*/ 1082 w 2251"/>
                <a:gd name="T23" fmla="*/ 2950 h 2950"/>
                <a:gd name="T24" fmla="*/ 1082 w 2251"/>
                <a:gd name="T25" fmla="*/ 2950 h 2950"/>
                <a:gd name="T26" fmla="*/ 1110 w 2251"/>
                <a:gd name="T27" fmla="*/ 2950 h 2950"/>
                <a:gd name="T28" fmla="*/ 1148 w 2251"/>
                <a:gd name="T29" fmla="*/ 2950 h 2950"/>
                <a:gd name="T30" fmla="*/ 1148 w 2251"/>
                <a:gd name="T31" fmla="*/ 2949 h 2950"/>
                <a:gd name="T32" fmla="*/ 1672 w 2251"/>
                <a:gd name="T33" fmla="*/ 2814 h 2950"/>
                <a:gd name="T34" fmla="*/ 1390 w 2251"/>
                <a:gd name="T35" fmla="*/ 2631 h 2950"/>
                <a:gd name="T36" fmla="*/ 1209 w 2251"/>
                <a:gd name="T37" fmla="*/ 2472 h 2950"/>
                <a:gd name="T38" fmla="*/ 1206 w 2251"/>
                <a:gd name="T39" fmla="*/ 2257 h 2950"/>
                <a:gd name="T40" fmla="*/ 2244 w 2251"/>
                <a:gd name="T41" fmla="*/ 1006 h 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51" h="2950">
                  <a:moveTo>
                    <a:pt x="2244" y="1006"/>
                  </a:moveTo>
                  <a:cubicBezTo>
                    <a:pt x="2240" y="591"/>
                    <a:pt x="2034" y="225"/>
                    <a:pt x="1720" y="0"/>
                  </a:cubicBezTo>
                  <a:cubicBezTo>
                    <a:pt x="1636" y="119"/>
                    <a:pt x="1636" y="119"/>
                    <a:pt x="1636" y="119"/>
                  </a:cubicBezTo>
                  <a:cubicBezTo>
                    <a:pt x="1913" y="317"/>
                    <a:pt x="2095" y="641"/>
                    <a:pt x="2099" y="1008"/>
                  </a:cubicBezTo>
                  <a:cubicBezTo>
                    <a:pt x="2106" y="1621"/>
                    <a:pt x="1615" y="2123"/>
                    <a:pt x="1002" y="2130"/>
                  </a:cubicBezTo>
                  <a:cubicBezTo>
                    <a:pt x="641" y="2134"/>
                    <a:pt x="318" y="1966"/>
                    <a:pt x="112" y="1701"/>
                  </a:cubicBezTo>
                  <a:cubicBezTo>
                    <a:pt x="0" y="1793"/>
                    <a:pt x="0" y="1793"/>
                    <a:pt x="0" y="1793"/>
                  </a:cubicBezTo>
                  <a:cubicBezTo>
                    <a:pt x="221" y="2076"/>
                    <a:pt x="560" y="2261"/>
                    <a:pt x="942" y="2275"/>
                  </a:cubicBezTo>
                  <a:cubicBezTo>
                    <a:pt x="944" y="2475"/>
                    <a:pt x="944" y="2475"/>
                    <a:pt x="944" y="2475"/>
                  </a:cubicBezTo>
                  <a:cubicBezTo>
                    <a:pt x="944" y="2475"/>
                    <a:pt x="886" y="2591"/>
                    <a:pt x="755" y="2638"/>
                  </a:cubicBezTo>
                  <a:cubicBezTo>
                    <a:pt x="623" y="2686"/>
                    <a:pt x="503" y="2758"/>
                    <a:pt x="516" y="2827"/>
                  </a:cubicBezTo>
                  <a:cubicBezTo>
                    <a:pt x="527" y="2892"/>
                    <a:pt x="670" y="2949"/>
                    <a:pt x="1082" y="2950"/>
                  </a:cubicBezTo>
                  <a:cubicBezTo>
                    <a:pt x="1082" y="2950"/>
                    <a:pt x="1082" y="2950"/>
                    <a:pt x="1082" y="2950"/>
                  </a:cubicBezTo>
                  <a:cubicBezTo>
                    <a:pt x="1091" y="2950"/>
                    <a:pt x="1100" y="2950"/>
                    <a:pt x="1110" y="2950"/>
                  </a:cubicBezTo>
                  <a:cubicBezTo>
                    <a:pt x="1122" y="2950"/>
                    <a:pt x="1135" y="2950"/>
                    <a:pt x="1148" y="2950"/>
                  </a:cubicBezTo>
                  <a:cubicBezTo>
                    <a:pt x="1148" y="2949"/>
                    <a:pt x="1148" y="2949"/>
                    <a:pt x="1148" y="2949"/>
                  </a:cubicBezTo>
                  <a:cubicBezTo>
                    <a:pt x="1445" y="2938"/>
                    <a:pt x="1662" y="2878"/>
                    <a:pt x="1672" y="2814"/>
                  </a:cubicBezTo>
                  <a:cubicBezTo>
                    <a:pt x="1683" y="2745"/>
                    <a:pt x="1522" y="2676"/>
                    <a:pt x="1390" y="2631"/>
                  </a:cubicBezTo>
                  <a:cubicBezTo>
                    <a:pt x="1257" y="2587"/>
                    <a:pt x="1209" y="2472"/>
                    <a:pt x="1209" y="2472"/>
                  </a:cubicBezTo>
                  <a:cubicBezTo>
                    <a:pt x="1206" y="2257"/>
                    <a:pt x="1206" y="2257"/>
                    <a:pt x="1206" y="2257"/>
                  </a:cubicBezTo>
                  <a:cubicBezTo>
                    <a:pt x="1802" y="2153"/>
                    <a:pt x="2251" y="1630"/>
                    <a:pt x="2244" y="100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p>
          </p:txBody>
        </p:sp>
        <p:sp>
          <p:nvSpPr>
            <p:cNvPr id="9" name="Freeform 6"/>
            <p:cNvSpPr>
              <a:spLocks noEditPoints="1"/>
            </p:cNvSpPr>
            <p:nvPr/>
          </p:nvSpPr>
          <p:spPr bwMode="auto">
            <a:xfrm>
              <a:off x="5189538" y="1477963"/>
              <a:ext cx="1708150" cy="1619250"/>
            </a:xfrm>
            <a:custGeom>
              <a:avLst/>
              <a:gdLst>
                <a:gd name="T0" fmla="*/ 989 w 2107"/>
                <a:gd name="T1" fmla="*/ 4 h 2000"/>
                <a:gd name="T2" fmla="*/ 593 w 2107"/>
                <a:gd name="T3" fmla="*/ 186 h 2000"/>
                <a:gd name="T4" fmla="*/ 553 w 2107"/>
                <a:gd name="T5" fmla="*/ 263 h 2000"/>
                <a:gd name="T6" fmla="*/ 530 w 2107"/>
                <a:gd name="T7" fmla="*/ 334 h 2000"/>
                <a:gd name="T8" fmla="*/ 498 w 2107"/>
                <a:gd name="T9" fmla="*/ 285 h 2000"/>
                <a:gd name="T10" fmla="*/ 465 w 2107"/>
                <a:gd name="T11" fmla="*/ 350 h 2000"/>
                <a:gd name="T12" fmla="*/ 386 w 2107"/>
                <a:gd name="T13" fmla="*/ 369 h 2000"/>
                <a:gd name="T14" fmla="*/ 306 w 2107"/>
                <a:gd name="T15" fmla="*/ 436 h 2000"/>
                <a:gd name="T16" fmla="*/ 222 w 2107"/>
                <a:gd name="T17" fmla="*/ 549 h 2000"/>
                <a:gd name="T18" fmla="*/ 147 w 2107"/>
                <a:gd name="T19" fmla="*/ 644 h 2000"/>
                <a:gd name="T20" fmla="*/ 193 w 2107"/>
                <a:gd name="T21" fmla="*/ 702 h 2000"/>
                <a:gd name="T22" fmla="*/ 222 w 2107"/>
                <a:gd name="T23" fmla="*/ 748 h 2000"/>
                <a:gd name="T24" fmla="*/ 166 w 2107"/>
                <a:gd name="T25" fmla="*/ 715 h 2000"/>
                <a:gd name="T26" fmla="*/ 128 w 2107"/>
                <a:gd name="T27" fmla="*/ 667 h 2000"/>
                <a:gd name="T28" fmla="*/ 1892 w 2107"/>
                <a:gd name="T29" fmla="*/ 673 h 2000"/>
                <a:gd name="T30" fmla="*/ 1785 w 2107"/>
                <a:gd name="T31" fmla="*/ 575 h 2000"/>
                <a:gd name="T32" fmla="*/ 1789 w 2107"/>
                <a:gd name="T33" fmla="*/ 750 h 2000"/>
                <a:gd name="T34" fmla="*/ 1633 w 2107"/>
                <a:gd name="T35" fmla="*/ 636 h 2000"/>
                <a:gd name="T36" fmla="*/ 1643 w 2107"/>
                <a:gd name="T37" fmla="*/ 729 h 2000"/>
                <a:gd name="T38" fmla="*/ 1742 w 2107"/>
                <a:gd name="T39" fmla="*/ 815 h 2000"/>
                <a:gd name="T40" fmla="*/ 1762 w 2107"/>
                <a:gd name="T41" fmla="*/ 983 h 2000"/>
                <a:gd name="T42" fmla="*/ 1705 w 2107"/>
                <a:gd name="T43" fmla="*/ 1200 h 2000"/>
                <a:gd name="T44" fmla="*/ 1607 w 2107"/>
                <a:gd name="T45" fmla="*/ 1348 h 2000"/>
                <a:gd name="T46" fmla="*/ 1454 w 2107"/>
                <a:gd name="T47" fmla="*/ 1527 h 2000"/>
                <a:gd name="T48" fmla="*/ 1352 w 2107"/>
                <a:gd name="T49" fmla="*/ 1439 h 2000"/>
                <a:gd name="T50" fmla="*/ 1321 w 2107"/>
                <a:gd name="T51" fmla="*/ 1257 h 2000"/>
                <a:gd name="T52" fmla="*/ 1280 w 2107"/>
                <a:gd name="T53" fmla="*/ 1096 h 2000"/>
                <a:gd name="T54" fmla="*/ 1203 w 2107"/>
                <a:gd name="T55" fmla="*/ 951 h 2000"/>
                <a:gd name="T56" fmla="*/ 957 w 2107"/>
                <a:gd name="T57" fmla="*/ 947 h 2000"/>
                <a:gd name="T58" fmla="*/ 853 w 2107"/>
                <a:gd name="T59" fmla="*/ 822 h 2000"/>
                <a:gd name="T60" fmla="*/ 907 w 2107"/>
                <a:gd name="T61" fmla="*/ 566 h 2000"/>
                <a:gd name="T62" fmla="*/ 1074 w 2107"/>
                <a:gd name="T63" fmla="*/ 455 h 2000"/>
                <a:gd name="T64" fmla="*/ 1213 w 2107"/>
                <a:gd name="T65" fmla="*/ 444 h 2000"/>
                <a:gd name="T66" fmla="*/ 1351 w 2107"/>
                <a:gd name="T67" fmla="*/ 525 h 2000"/>
                <a:gd name="T68" fmla="*/ 1535 w 2107"/>
                <a:gd name="T69" fmla="*/ 495 h 2000"/>
                <a:gd name="T70" fmla="*/ 1398 w 2107"/>
                <a:gd name="T71" fmla="*/ 424 h 2000"/>
                <a:gd name="T72" fmla="*/ 1449 w 2107"/>
                <a:gd name="T73" fmla="*/ 309 h 2000"/>
                <a:gd name="T74" fmla="*/ 1290 w 2107"/>
                <a:gd name="T75" fmla="*/ 368 h 2000"/>
                <a:gd name="T76" fmla="*/ 1080 w 2107"/>
                <a:gd name="T77" fmla="*/ 396 h 2000"/>
                <a:gd name="T78" fmla="*/ 1065 w 2107"/>
                <a:gd name="T79" fmla="*/ 277 h 2000"/>
                <a:gd name="T80" fmla="*/ 852 w 2107"/>
                <a:gd name="T81" fmla="*/ 198 h 2000"/>
                <a:gd name="T82" fmla="*/ 1017 w 2107"/>
                <a:gd name="T83" fmla="*/ 75 h 2000"/>
                <a:gd name="T84" fmla="*/ 111 w 2107"/>
                <a:gd name="T85" fmla="*/ 704 h 2000"/>
                <a:gd name="T86" fmla="*/ 116 w 2107"/>
                <a:gd name="T87" fmla="*/ 859 h 2000"/>
                <a:gd name="T88" fmla="*/ 167 w 2107"/>
                <a:gd name="T89" fmla="*/ 829 h 2000"/>
                <a:gd name="T90" fmla="*/ 257 w 2107"/>
                <a:gd name="T91" fmla="*/ 892 h 2000"/>
                <a:gd name="T92" fmla="*/ 354 w 2107"/>
                <a:gd name="T93" fmla="*/ 982 h 2000"/>
                <a:gd name="T94" fmla="*/ 434 w 2107"/>
                <a:gd name="T95" fmla="*/ 1068 h 2000"/>
                <a:gd name="T96" fmla="*/ 571 w 2107"/>
                <a:gd name="T97" fmla="*/ 1158 h 2000"/>
                <a:gd name="T98" fmla="*/ 536 w 2107"/>
                <a:gd name="T99" fmla="*/ 1342 h 2000"/>
                <a:gd name="T100" fmla="*/ 462 w 2107"/>
                <a:gd name="T101" fmla="*/ 1489 h 2000"/>
                <a:gd name="T102" fmla="*/ 455 w 2107"/>
                <a:gd name="T103" fmla="*/ 1685 h 2000"/>
                <a:gd name="T104" fmla="*/ 474 w 2107"/>
                <a:gd name="T105" fmla="*/ 1760 h 2000"/>
                <a:gd name="T106" fmla="*/ 303 w 2107"/>
                <a:gd name="T107" fmla="*/ 1538 h 2000"/>
                <a:gd name="T108" fmla="*/ 174 w 2107"/>
                <a:gd name="T109" fmla="*/ 1290 h 2000"/>
                <a:gd name="T110" fmla="*/ 82 w 2107"/>
                <a:gd name="T111" fmla="*/ 932 h 2000"/>
                <a:gd name="T112" fmla="*/ 1011 w 2107"/>
                <a:gd name="T113" fmla="*/ 1947 h 2000"/>
                <a:gd name="T114" fmla="*/ 750 w 2107"/>
                <a:gd name="T115" fmla="*/ 1813 h 2000"/>
                <a:gd name="T116" fmla="*/ 893 w 2107"/>
                <a:gd name="T117" fmla="*/ 1816 h 2000"/>
                <a:gd name="T118" fmla="*/ 1026 w 2107"/>
                <a:gd name="T119" fmla="*/ 1833 h 2000"/>
                <a:gd name="T120" fmla="*/ 1108 w 2107"/>
                <a:gd name="T121" fmla="*/ 1857 h 2000"/>
                <a:gd name="T122" fmla="*/ 1216 w 2107"/>
                <a:gd name="T123" fmla="*/ 1865 h 2000"/>
                <a:gd name="T124" fmla="*/ 1399 w 2107"/>
                <a:gd name="T125" fmla="*/ 1860 h 2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07" h="2000">
                  <a:moveTo>
                    <a:pt x="1012" y="1993"/>
                  </a:moveTo>
                  <a:cubicBezTo>
                    <a:pt x="1185" y="1991"/>
                    <a:pt x="1347" y="1945"/>
                    <a:pt x="1488" y="1866"/>
                  </a:cubicBezTo>
                  <a:cubicBezTo>
                    <a:pt x="1629" y="1794"/>
                    <a:pt x="1780" y="1673"/>
                    <a:pt x="1894" y="1470"/>
                  </a:cubicBezTo>
                  <a:cubicBezTo>
                    <a:pt x="2107" y="1090"/>
                    <a:pt x="2050" y="635"/>
                    <a:pt x="1738" y="331"/>
                  </a:cubicBezTo>
                  <a:cubicBezTo>
                    <a:pt x="1553" y="127"/>
                    <a:pt x="1286" y="0"/>
                    <a:pt x="989" y="4"/>
                  </a:cubicBezTo>
                  <a:cubicBezTo>
                    <a:pt x="440" y="10"/>
                    <a:pt x="0" y="460"/>
                    <a:pt x="6" y="1010"/>
                  </a:cubicBezTo>
                  <a:cubicBezTo>
                    <a:pt x="12" y="1559"/>
                    <a:pt x="463" y="2000"/>
                    <a:pt x="1012" y="1993"/>
                  </a:cubicBezTo>
                  <a:close/>
                  <a:moveTo>
                    <a:pt x="475" y="208"/>
                  </a:moveTo>
                  <a:cubicBezTo>
                    <a:pt x="508" y="189"/>
                    <a:pt x="541" y="176"/>
                    <a:pt x="569" y="176"/>
                  </a:cubicBezTo>
                  <a:cubicBezTo>
                    <a:pt x="593" y="186"/>
                    <a:pt x="593" y="186"/>
                    <a:pt x="593" y="186"/>
                  </a:cubicBezTo>
                  <a:cubicBezTo>
                    <a:pt x="593" y="186"/>
                    <a:pt x="590" y="195"/>
                    <a:pt x="587" y="198"/>
                  </a:cubicBezTo>
                  <a:cubicBezTo>
                    <a:pt x="583" y="202"/>
                    <a:pt x="570" y="220"/>
                    <a:pt x="570" y="225"/>
                  </a:cubicBezTo>
                  <a:cubicBezTo>
                    <a:pt x="570" y="229"/>
                    <a:pt x="571" y="244"/>
                    <a:pt x="571" y="244"/>
                  </a:cubicBezTo>
                  <a:cubicBezTo>
                    <a:pt x="563" y="256"/>
                    <a:pt x="563" y="256"/>
                    <a:pt x="563" y="256"/>
                  </a:cubicBezTo>
                  <a:cubicBezTo>
                    <a:pt x="563" y="256"/>
                    <a:pt x="555" y="259"/>
                    <a:pt x="553" y="263"/>
                  </a:cubicBezTo>
                  <a:cubicBezTo>
                    <a:pt x="551" y="266"/>
                    <a:pt x="546" y="267"/>
                    <a:pt x="547" y="275"/>
                  </a:cubicBezTo>
                  <a:cubicBezTo>
                    <a:pt x="547" y="283"/>
                    <a:pt x="549" y="293"/>
                    <a:pt x="549" y="293"/>
                  </a:cubicBezTo>
                  <a:cubicBezTo>
                    <a:pt x="550" y="313"/>
                    <a:pt x="550" y="313"/>
                    <a:pt x="550" y="313"/>
                  </a:cubicBezTo>
                  <a:cubicBezTo>
                    <a:pt x="545" y="324"/>
                    <a:pt x="545" y="324"/>
                    <a:pt x="545" y="324"/>
                  </a:cubicBezTo>
                  <a:cubicBezTo>
                    <a:pt x="530" y="334"/>
                    <a:pt x="530" y="334"/>
                    <a:pt x="530" y="334"/>
                  </a:cubicBezTo>
                  <a:cubicBezTo>
                    <a:pt x="530" y="334"/>
                    <a:pt x="513" y="337"/>
                    <a:pt x="506" y="334"/>
                  </a:cubicBezTo>
                  <a:cubicBezTo>
                    <a:pt x="499" y="330"/>
                    <a:pt x="497" y="317"/>
                    <a:pt x="497" y="317"/>
                  </a:cubicBezTo>
                  <a:cubicBezTo>
                    <a:pt x="516" y="304"/>
                    <a:pt x="516" y="304"/>
                    <a:pt x="516" y="304"/>
                  </a:cubicBezTo>
                  <a:cubicBezTo>
                    <a:pt x="516" y="304"/>
                    <a:pt x="518" y="301"/>
                    <a:pt x="513" y="297"/>
                  </a:cubicBezTo>
                  <a:cubicBezTo>
                    <a:pt x="507" y="294"/>
                    <a:pt x="508" y="282"/>
                    <a:pt x="498" y="285"/>
                  </a:cubicBezTo>
                  <a:cubicBezTo>
                    <a:pt x="487" y="287"/>
                    <a:pt x="472" y="301"/>
                    <a:pt x="472" y="301"/>
                  </a:cubicBezTo>
                  <a:cubicBezTo>
                    <a:pt x="455" y="313"/>
                    <a:pt x="455" y="313"/>
                    <a:pt x="455" y="313"/>
                  </a:cubicBezTo>
                  <a:cubicBezTo>
                    <a:pt x="455" y="313"/>
                    <a:pt x="447" y="333"/>
                    <a:pt x="450" y="333"/>
                  </a:cubicBezTo>
                  <a:cubicBezTo>
                    <a:pt x="454" y="333"/>
                    <a:pt x="463" y="339"/>
                    <a:pt x="463" y="339"/>
                  </a:cubicBezTo>
                  <a:cubicBezTo>
                    <a:pt x="463" y="339"/>
                    <a:pt x="465" y="345"/>
                    <a:pt x="465" y="350"/>
                  </a:cubicBezTo>
                  <a:cubicBezTo>
                    <a:pt x="465" y="356"/>
                    <a:pt x="460" y="367"/>
                    <a:pt x="460" y="367"/>
                  </a:cubicBezTo>
                  <a:cubicBezTo>
                    <a:pt x="460" y="367"/>
                    <a:pt x="456" y="373"/>
                    <a:pt x="445" y="371"/>
                  </a:cubicBezTo>
                  <a:cubicBezTo>
                    <a:pt x="434" y="369"/>
                    <a:pt x="423" y="367"/>
                    <a:pt x="416" y="365"/>
                  </a:cubicBezTo>
                  <a:cubicBezTo>
                    <a:pt x="410" y="362"/>
                    <a:pt x="403" y="359"/>
                    <a:pt x="396" y="361"/>
                  </a:cubicBezTo>
                  <a:cubicBezTo>
                    <a:pt x="389" y="364"/>
                    <a:pt x="387" y="366"/>
                    <a:pt x="386" y="369"/>
                  </a:cubicBezTo>
                  <a:cubicBezTo>
                    <a:pt x="385" y="373"/>
                    <a:pt x="361" y="387"/>
                    <a:pt x="361" y="387"/>
                  </a:cubicBezTo>
                  <a:cubicBezTo>
                    <a:pt x="361" y="387"/>
                    <a:pt x="353" y="390"/>
                    <a:pt x="353" y="395"/>
                  </a:cubicBezTo>
                  <a:cubicBezTo>
                    <a:pt x="353" y="399"/>
                    <a:pt x="346" y="417"/>
                    <a:pt x="346" y="417"/>
                  </a:cubicBezTo>
                  <a:cubicBezTo>
                    <a:pt x="346" y="417"/>
                    <a:pt x="338" y="425"/>
                    <a:pt x="324" y="428"/>
                  </a:cubicBezTo>
                  <a:cubicBezTo>
                    <a:pt x="309" y="432"/>
                    <a:pt x="306" y="436"/>
                    <a:pt x="306" y="436"/>
                  </a:cubicBezTo>
                  <a:cubicBezTo>
                    <a:pt x="298" y="454"/>
                    <a:pt x="298" y="454"/>
                    <a:pt x="298" y="454"/>
                  </a:cubicBezTo>
                  <a:cubicBezTo>
                    <a:pt x="298" y="454"/>
                    <a:pt x="286" y="462"/>
                    <a:pt x="279" y="472"/>
                  </a:cubicBezTo>
                  <a:cubicBezTo>
                    <a:pt x="271" y="482"/>
                    <a:pt x="247" y="500"/>
                    <a:pt x="244" y="501"/>
                  </a:cubicBezTo>
                  <a:cubicBezTo>
                    <a:pt x="240" y="502"/>
                    <a:pt x="231" y="513"/>
                    <a:pt x="228" y="522"/>
                  </a:cubicBezTo>
                  <a:cubicBezTo>
                    <a:pt x="224" y="531"/>
                    <a:pt x="226" y="545"/>
                    <a:pt x="222" y="549"/>
                  </a:cubicBezTo>
                  <a:cubicBezTo>
                    <a:pt x="219" y="554"/>
                    <a:pt x="215" y="566"/>
                    <a:pt x="214" y="575"/>
                  </a:cubicBezTo>
                  <a:cubicBezTo>
                    <a:pt x="213" y="585"/>
                    <a:pt x="207" y="596"/>
                    <a:pt x="202" y="599"/>
                  </a:cubicBezTo>
                  <a:cubicBezTo>
                    <a:pt x="198" y="603"/>
                    <a:pt x="191" y="610"/>
                    <a:pt x="188" y="611"/>
                  </a:cubicBezTo>
                  <a:cubicBezTo>
                    <a:pt x="184" y="612"/>
                    <a:pt x="164" y="619"/>
                    <a:pt x="157" y="624"/>
                  </a:cubicBezTo>
                  <a:cubicBezTo>
                    <a:pt x="150" y="629"/>
                    <a:pt x="147" y="640"/>
                    <a:pt x="147" y="644"/>
                  </a:cubicBezTo>
                  <a:cubicBezTo>
                    <a:pt x="147" y="647"/>
                    <a:pt x="157" y="655"/>
                    <a:pt x="161" y="655"/>
                  </a:cubicBezTo>
                  <a:cubicBezTo>
                    <a:pt x="164" y="655"/>
                    <a:pt x="175" y="658"/>
                    <a:pt x="175" y="658"/>
                  </a:cubicBezTo>
                  <a:cubicBezTo>
                    <a:pt x="175" y="658"/>
                    <a:pt x="176" y="676"/>
                    <a:pt x="176" y="680"/>
                  </a:cubicBezTo>
                  <a:cubicBezTo>
                    <a:pt x="176" y="683"/>
                    <a:pt x="169" y="700"/>
                    <a:pt x="176" y="700"/>
                  </a:cubicBezTo>
                  <a:cubicBezTo>
                    <a:pt x="183" y="700"/>
                    <a:pt x="193" y="702"/>
                    <a:pt x="193" y="702"/>
                  </a:cubicBezTo>
                  <a:cubicBezTo>
                    <a:pt x="212" y="707"/>
                    <a:pt x="212" y="707"/>
                    <a:pt x="212" y="707"/>
                  </a:cubicBezTo>
                  <a:cubicBezTo>
                    <a:pt x="228" y="717"/>
                    <a:pt x="228" y="717"/>
                    <a:pt x="228" y="717"/>
                  </a:cubicBezTo>
                  <a:cubicBezTo>
                    <a:pt x="237" y="723"/>
                    <a:pt x="237" y="723"/>
                    <a:pt x="237" y="723"/>
                  </a:cubicBezTo>
                  <a:cubicBezTo>
                    <a:pt x="237" y="723"/>
                    <a:pt x="235" y="734"/>
                    <a:pt x="233" y="737"/>
                  </a:cubicBezTo>
                  <a:cubicBezTo>
                    <a:pt x="230" y="741"/>
                    <a:pt x="226" y="749"/>
                    <a:pt x="222" y="748"/>
                  </a:cubicBezTo>
                  <a:cubicBezTo>
                    <a:pt x="219" y="746"/>
                    <a:pt x="220" y="746"/>
                    <a:pt x="217" y="738"/>
                  </a:cubicBezTo>
                  <a:cubicBezTo>
                    <a:pt x="213" y="731"/>
                    <a:pt x="214" y="727"/>
                    <a:pt x="206" y="725"/>
                  </a:cubicBezTo>
                  <a:cubicBezTo>
                    <a:pt x="198" y="723"/>
                    <a:pt x="190" y="731"/>
                    <a:pt x="187" y="729"/>
                  </a:cubicBezTo>
                  <a:cubicBezTo>
                    <a:pt x="183" y="726"/>
                    <a:pt x="178" y="726"/>
                    <a:pt x="172" y="721"/>
                  </a:cubicBezTo>
                  <a:cubicBezTo>
                    <a:pt x="166" y="715"/>
                    <a:pt x="165" y="725"/>
                    <a:pt x="166" y="715"/>
                  </a:cubicBezTo>
                  <a:cubicBezTo>
                    <a:pt x="167" y="705"/>
                    <a:pt x="172" y="700"/>
                    <a:pt x="169" y="696"/>
                  </a:cubicBezTo>
                  <a:cubicBezTo>
                    <a:pt x="167" y="691"/>
                    <a:pt x="160" y="681"/>
                    <a:pt x="155" y="681"/>
                  </a:cubicBezTo>
                  <a:cubicBezTo>
                    <a:pt x="151" y="681"/>
                    <a:pt x="158" y="690"/>
                    <a:pt x="151" y="681"/>
                  </a:cubicBezTo>
                  <a:cubicBezTo>
                    <a:pt x="144" y="672"/>
                    <a:pt x="139" y="669"/>
                    <a:pt x="136" y="670"/>
                  </a:cubicBezTo>
                  <a:cubicBezTo>
                    <a:pt x="133" y="671"/>
                    <a:pt x="128" y="672"/>
                    <a:pt x="128" y="667"/>
                  </a:cubicBezTo>
                  <a:cubicBezTo>
                    <a:pt x="128" y="661"/>
                    <a:pt x="131" y="649"/>
                    <a:pt x="131" y="644"/>
                  </a:cubicBezTo>
                  <a:cubicBezTo>
                    <a:pt x="131" y="638"/>
                    <a:pt x="134" y="629"/>
                    <a:pt x="134" y="624"/>
                  </a:cubicBezTo>
                  <a:cubicBezTo>
                    <a:pt x="134" y="622"/>
                    <a:pt x="135" y="614"/>
                    <a:pt x="136" y="606"/>
                  </a:cubicBezTo>
                  <a:cubicBezTo>
                    <a:pt x="210" y="444"/>
                    <a:pt x="328" y="306"/>
                    <a:pt x="475" y="208"/>
                  </a:cubicBezTo>
                  <a:close/>
                  <a:moveTo>
                    <a:pt x="1892" y="673"/>
                  </a:moveTo>
                  <a:cubicBezTo>
                    <a:pt x="1889" y="669"/>
                    <a:pt x="1888" y="672"/>
                    <a:pt x="1879" y="660"/>
                  </a:cubicBezTo>
                  <a:cubicBezTo>
                    <a:pt x="1868" y="644"/>
                    <a:pt x="1866" y="647"/>
                    <a:pt x="1856" y="638"/>
                  </a:cubicBezTo>
                  <a:cubicBezTo>
                    <a:pt x="1847" y="629"/>
                    <a:pt x="1838" y="599"/>
                    <a:pt x="1831" y="590"/>
                  </a:cubicBezTo>
                  <a:cubicBezTo>
                    <a:pt x="1824" y="581"/>
                    <a:pt x="1803" y="579"/>
                    <a:pt x="1794" y="577"/>
                  </a:cubicBezTo>
                  <a:cubicBezTo>
                    <a:pt x="1785" y="575"/>
                    <a:pt x="1789" y="563"/>
                    <a:pt x="1785" y="575"/>
                  </a:cubicBezTo>
                  <a:cubicBezTo>
                    <a:pt x="1781" y="586"/>
                    <a:pt x="1799" y="604"/>
                    <a:pt x="1799" y="604"/>
                  </a:cubicBezTo>
                  <a:cubicBezTo>
                    <a:pt x="1799" y="641"/>
                    <a:pt x="1799" y="641"/>
                    <a:pt x="1799" y="641"/>
                  </a:cubicBezTo>
                  <a:cubicBezTo>
                    <a:pt x="1799" y="641"/>
                    <a:pt x="1813" y="675"/>
                    <a:pt x="1814" y="684"/>
                  </a:cubicBezTo>
                  <a:cubicBezTo>
                    <a:pt x="1814" y="693"/>
                    <a:pt x="1803" y="718"/>
                    <a:pt x="1803" y="718"/>
                  </a:cubicBezTo>
                  <a:cubicBezTo>
                    <a:pt x="1803" y="718"/>
                    <a:pt x="1798" y="746"/>
                    <a:pt x="1789" y="750"/>
                  </a:cubicBezTo>
                  <a:cubicBezTo>
                    <a:pt x="1780" y="755"/>
                    <a:pt x="1728" y="765"/>
                    <a:pt x="1728" y="765"/>
                  </a:cubicBezTo>
                  <a:cubicBezTo>
                    <a:pt x="1728" y="765"/>
                    <a:pt x="1712" y="747"/>
                    <a:pt x="1702" y="731"/>
                  </a:cubicBezTo>
                  <a:cubicBezTo>
                    <a:pt x="1693" y="715"/>
                    <a:pt x="1663" y="711"/>
                    <a:pt x="1659" y="704"/>
                  </a:cubicBezTo>
                  <a:cubicBezTo>
                    <a:pt x="1654" y="697"/>
                    <a:pt x="1665" y="683"/>
                    <a:pt x="1651" y="665"/>
                  </a:cubicBezTo>
                  <a:cubicBezTo>
                    <a:pt x="1637" y="647"/>
                    <a:pt x="1651" y="652"/>
                    <a:pt x="1633" y="636"/>
                  </a:cubicBezTo>
                  <a:cubicBezTo>
                    <a:pt x="1614" y="620"/>
                    <a:pt x="1614" y="620"/>
                    <a:pt x="1614" y="620"/>
                  </a:cubicBezTo>
                  <a:cubicBezTo>
                    <a:pt x="1614" y="620"/>
                    <a:pt x="1573" y="607"/>
                    <a:pt x="1587" y="629"/>
                  </a:cubicBezTo>
                  <a:cubicBezTo>
                    <a:pt x="1601" y="652"/>
                    <a:pt x="1585" y="677"/>
                    <a:pt x="1597" y="680"/>
                  </a:cubicBezTo>
                  <a:cubicBezTo>
                    <a:pt x="1608" y="682"/>
                    <a:pt x="1615" y="672"/>
                    <a:pt x="1624" y="693"/>
                  </a:cubicBezTo>
                  <a:cubicBezTo>
                    <a:pt x="1634" y="713"/>
                    <a:pt x="1636" y="722"/>
                    <a:pt x="1643" y="729"/>
                  </a:cubicBezTo>
                  <a:cubicBezTo>
                    <a:pt x="1650" y="736"/>
                    <a:pt x="1652" y="765"/>
                    <a:pt x="1662" y="768"/>
                  </a:cubicBezTo>
                  <a:cubicBezTo>
                    <a:pt x="1671" y="770"/>
                    <a:pt x="1696" y="767"/>
                    <a:pt x="1694" y="779"/>
                  </a:cubicBezTo>
                  <a:cubicBezTo>
                    <a:pt x="1692" y="790"/>
                    <a:pt x="1678" y="806"/>
                    <a:pt x="1694" y="811"/>
                  </a:cubicBezTo>
                  <a:cubicBezTo>
                    <a:pt x="1710" y="815"/>
                    <a:pt x="1712" y="822"/>
                    <a:pt x="1722" y="819"/>
                  </a:cubicBezTo>
                  <a:cubicBezTo>
                    <a:pt x="1731" y="817"/>
                    <a:pt x="1726" y="822"/>
                    <a:pt x="1742" y="815"/>
                  </a:cubicBezTo>
                  <a:cubicBezTo>
                    <a:pt x="1758" y="808"/>
                    <a:pt x="1776" y="807"/>
                    <a:pt x="1776" y="807"/>
                  </a:cubicBezTo>
                  <a:cubicBezTo>
                    <a:pt x="1776" y="807"/>
                    <a:pt x="1797" y="823"/>
                    <a:pt x="1797" y="830"/>
                  </a:cubicBezTo>
                  <a:cubicBezTo>
                    <a:pt x="1797" y="837"/>
                    <a:pt x="1791" y="876"/>
                    <a:pt x="1791" y="876"/>
                  </a:cubicBezTo>
                  <a:cubicBezTo>
                    <a:pt x="1771" y="915"/>
                    <a:pt x="1771" y="915"/>
                    <a:pt x="1771" y="915"/>
                  </a:cubicBezTo>
                  <a:cubicBezTo>
                    <a:pt x="1771" y="915"/>
                    <a:pt x="1774" y="983"/>
                    <a:pt x="1762" y="983"/>
                  </a:cubicBezTo>
                  <a:cubicBezTo>
                    <a:pt x="1751" y="983"/>
                    <a:pt x="1737" y="1013"/>
                    <a:pt x="1731" y="1018"/>
                  </a:cubicBezTo>
                  <a:cubicBezTo>
                    <a:pt x="1724" y="1022"/>
                    <a:pt x="1722" y="1068"/>
                    <a:pt x="1722" y="1068"/>
                  </a:cubicBezTo>
                  <a:cubicBezTo>
                    <a:pt x="1702" y="1093"/>
                    <a:pt x="1702" y="1093"/>
                    <a:pt x="1702" y="1093"/>
                  </a:cubicBezTo>
                  <a:cubicBezTo>
                    <a:pt x="1702" y="1093"/>
                    <a:pt x="1700" y="1128"/>
                    <a:pt x="1702" y="1137"/>
                  </a:cubicBezTo>
                  <a:cubicBezTo>
                    <a:pt x="1705" y="1146"/>
                    <a:pt x="1710" y="1182"/>
                    <a:pt x="1705" y="1200"/>
                  </a:cubicBezTo>
                  <a:cubicBezTo>
                    <a:pt x="1701" y="1219"/>
                    <a:pt x="1676" y="1237"/>
                    <a:pt x="1676" y="1237"/>
                  </a:cubicBezTo>
                  <a:cubicBezTo>
                    <a:pt x="1676" y="1237"/>
                    <a:pt x="1711" y="1269"/>
                    <a:pt x="1692" y="1274"/>
                  </a:cubicBezTo>
                  <a:cubicBezTo>
                    <a:pt x="1674" y="1278"/>
                    <a:pt x="1656" y="1306"/>
                    <a:pt x="1652" y="1313"/>
                  </a:cubicBezTo>
                  <a:cubicBezTo>
                    <a:pt x="1647" y="1320"/>
                    <a:pt x="1650" y="1333"/>
                    <a:pt x="1638" y="1336"/>
                  </a:cubicBezTo>
                  <a:cubicBezTo>
                    <a:pt x="1627" y="1338"/>
                    <a:pt x="1607" y="1341"/>
                    <a:pt x="1607" y="1348"/>
                  </a:cubicBezTo>
                  <a:cubicBezTo>
                    <a:pt x="1607" y="1354"/>
                    <a:pt x="1607" y="1382"/>
                    <a:pt x="1607" y="1382"/>
                  </a:cubicBezTo>
                  <a:cubicBezTo>
                    <a:pt x="1571" y="1435"/>
                    <a:pt x="1571" y="1435"/>
                    <a:pt x="1571" y="1435"/>
                  </a:cubicBezTo>
                  <a:cubicBezTo>
                    <a:pt x="1528" y="1472"/>
                    <a:pt x="1528" y="1472"/>
                    <a:pt x="1528" y="1472"/>
                  </a:cubicBezTo>
                  <a:cubicBezTo>
                    <a:pt x="1528" y="1472"/>
                    <a:pt x="1533" y="1497"/>
                    <a:pt x="1519" y="1499"/>
                  </a:cubicBezTo>
                  <a:cubicBezTo>
                    <a:pt x="1506" y="1502"/>
                    <a:pt x="1460" y="1520"/>
                    <a:pt x="1454" y="1527"/>
                  </a:cubicBezTo>
                  <a:cubicBezTo>
                    <a:pt x="1447" y="1534"/>
                    <a:pt x="1413" y="1550"/>
                    <a:pt x="1401" y="1551"/>
                  </a:cubicBezTo>
                  <a:cubicBezTo>
                    <a:pt x="1390" y="1551"/>
                    <a:pt x="1409" y="1582"/>
                    <a:pt x="1390" y="1551"/>
                  </a:cubicBezTo>
                  <a:cubicBezTo>
                    <a:pt x="1371" y="1519"/>
                    <a:pt x="1385" y="1539"/>
                    <a:pt x="1369" y="1503"/>
                  </a:cubicBezTo>
                  <a:cubicBezTo>
                    <a:pt x="1353" y="1467"/>
                    <a:pt x="1353" y="1494"/>
                    <a:pt x="1353" y="1467"/>
                  </a:cubicBezTo>
                  <a:cubicBezTo>
                    <a:pt x="1352" y="1439"/>
                    <a:pt x="1355" y="1465"/>
                    <a:pt x="1352" y="1439"/>
                  </a:cubicBezTo>
                  <a:cubicBezTo>
                    <a:pt x="1350" y="1414"/>
                    <a:pt x="1359" y="1432"/>
                    <a:pt x="1345" y="1403"/>
                  </a:cubicBezTo>
                  <a:cubicBezTo>
                    <a:pt x="1331" y="1374"/>
                    <a:pt x="1333" y="1383"/>
                    <a:pt x="1315" y="1365"/>
                  </a:cubicBezTo>
                  <a:cubicBezTo>
                    <a:pt x="1296" y="1347"/>
                    <a:pt x="1283" y="1365"/>
                    <a:pt x="1294" y="1335"/>
                  </a:cubicBezTo>
                  <a:cubicBezTo>
                    <a:pt x="1305" y="1305"/>
                    <a:pt x="1299" y="1335"/>
                    <a:pt x="1305" y="1305"/>
                  </a:cubicBezTo>
                  <a:cubicBezTo>
                    <a:pt x="1312" y="1276"/>
                    <a:pt x="1302" y="1271"/>
                    <a:pt x="1321" y="1257"/>
                  </a:cubicBezTo>
                  <a:cubicBezTo>
                    <a:pt x="1339" y="1243"/>
                    <a:pt x="1355" y="1241"/>
                    <a:pt x="1352" y="1223"/>
                  </a:cubicBezTo>
                  <a:cubicBezTo>
                    <a:pt x="1350" y="1205"/>
                    <a:pt x="1349" y="1198"/>
                    <a:pt x="1345" y="1186"/>
                  </a:cubicBezTo>
                  <a:cubicBezTo>
                    <a:pt x="1340" y="1175"/>
                    <a:pt x="1322" y="1157"/>
                    <a:pt x="1319" y="1150"/>
                  </a:cubicBezTo>
                  <a:cubicBezTo>
                    <a:pt x="1317" y="1143"/>
                    <a:pt x="1317" y="1148"/>
                    <a:pt x="1303" y="1128"/>
                  </a:cubicBezTo>
                  <a:cubicBezTo>
                    <a:pt x="1289" y="1107"/>
                    <a:pt x="1280" y="1096"/>
                    <a:pt x="1280" y="1096"/>
                  </a:cubicBezTo>
                  <a:cubicBezTo>
                    <a:pt x="1280" y="1096"/>
                    <a:pt x="1275" y="1048"/>
                    <a:pt x="1275" y="1030"/>
                  </a:cubicBezTo>
                  <a:cubicBezTo>
                    <a:pt x="1274" y="1012"/>
                    <a:pt x="1268" y="1041"/>
                    <a:pt x="1274" y="1012"/>
                  </a:cubicBezTo>
                  <a:cubicBezTo>
                    <a:pt x="1281" y="982"/>
                    <a:pt x="1283" y="964"/>
                    <a:pt x="1283" y="964"/>
                  </a:cubicBezTo>
                  <a:cubicBezTo>
                    <a:pt x="1283" y="964"/>
                    <a:pt x="1249" y="941"/>
                    <a:pt x="1235" y="944"/>
                  </a:cubicBezTo>
                  <a:cubicBezTo>
                    <a:pt x="1221" y="946"/>
                    <a:pt x="1224" y="967"/>
                    <a:pt x="1203" y="951"/>
                  </a:cubicBezTo>
                  <a:cubicBezTo>
                    <a:pt x="1182" y="935"/>
                    <a:pt x="1187" y="924"/>
                    <a:pt x="1180" y="919"/>
                  </a:cubicBezTo>
                  <a:cubicBezTo>
                    <a:pt x="1173" y="915"/>
                    <a:pt x="1159" y="913"/>
                    <a:pt x="1148" y="922"/>
                  </a:cubicBezTo>
                  <a:cubicBezTo>
                    <a:pt x="1137" y="931"/>
                    <a:pt x="1112" y="931"/>
                    <a:pt x="1091" y="941"/>
                  </a:cubicBezTo>
                  <a:cubicBezTo>
                    <a:pt x="1071" y="950"/>
                    <a:pt x="1064" y="948"/>
                    <a:pt x="1036" y="948"/>
                  </a:cubicBezTo>
                  <a:cubicBezTo>
                    <a:pt x="1009" y="948"/>
                    <a:pt x="977" y="958"/>
                    <a:pt x="957" y="947"/>
                  </a:cubicBezTo>
                  <a:cubicBezTo>
                    <a:pt x="936" y="936"/>
                    <a:pt x="934" y="952"/>
                    <a:pt x="925" y="929"/>
                  </a:cubicBezTo>
                  <a:cubicBezTo>
                    <a:pt x="915" y="906"/>
                    <a:pt x="924" y="908"/>
                    <a:pt x="904" y="897"/>
                  </a:cubicBezTo>
                  <a:cubicBezTo>
                    <a:pt x="883" y="886"/>
                    <a:pt x="879" y="895"/>
                    <a:pt x="876" y="875"/>
                  </a:cubicBezTo>
                  <a:cubicBezTo>
                    <a:pt x="874" y="854"/>
                    <a:pt x="885" y="859"/>
                    <a:pt x="869" y="841"/>
                  </a:cubicBezTo>
                  <a:cubicBezTo>
                    <a:pt x="853" y="822"/>
                    <a:pt x="878" y="850"/>
                    <a:pt x="853" y="822"/>
                  </a:cubicBezTo>
                  <a:cubicBezTo>
                    <a:pt x="827" y="795"/>
                    <a:pt x="818" y="818"/>
                    <a:pt x="827" y="795"/>
                  </a:cubicBezTo>
                  <a:cubicBezTo>
                    <a:pt x="836" y="773"/>
                    <a:pt x="843" y="786"/>
                    <a:pt x="843" y="759"/>
                  </a:cubicBezTo>
                  <a:cubicBezTo>
                    <a:pt x="843" y="731"/>
                    <a:pt x="884" y="770"/>
                    <a:pt x="858" y="715"/>
                  </a:cubicBezTo>
                  <a:cubicBezTo>
                    <a:pt x="833" y="661"/>
                    <a:pt x="828" y="672"/>
                    <a:pt x="851" y="631"/>
                  </a:cubicBezTo>
                  <a:cubicBezTo>
                    <a:pt x="873" y="590"/>
                    <a:pt x="902" y="576"/>
                    <a:pt x="907" y="566"/>
                  </a:cubicBezTo>
                  <a:cubicBezTo>
                    <a:pt x="911" y="557"/>
                    <a:pt x="920" y="534"/>
                    <a:pt x="929" y="527"/>
                  </a:cubicBezTo>
                  <a:cubicBezTo>
                    <a:pt x="938" y="520"/>
                    <a:pt x="931" y="514"/>
                    <a:pt x="952" y="516"/>
                  </a:cubicBezTo>
                  <a:cubicBezTo>
                    <a:pt x="972" y="518"/>
                    <a:pt x="995" y="508"/>
                    <a:pt x="1009" y="495"/>
                  </a:cubicBezTo>
                  <a:cubicBezTo>
                    <a:pt x="1022" y="481"/>
                    <a:pt x="1040" y="460"/>
                    <a:pt x="1049" y="458"/>
                  </a:cubicBezTo>
                  <a:cubicBezTo>
                    <a:pt x="1058" y="455"/>
                    <a:pt x="1054" y="460"/>
                    <a:pt x="1074" y="455"/>
                  </a:cubicBezTo>
                  <a:cubicBezTo>
                    <a:pt x="1095" y="450"/>
                    <a:pt x="1099" y="448"/>
                    <a:pt x="1113" y="448"/>
                  </a:cubicBezTo>
                  <a:cubicBezTo>
                    <a:pt x="1127" y="448"/>
                    <a:pt x="1099" y="453"/>
                    <a:pt x="1138" y="445"/>
                  </a:cubicBezTo>
                  <a:cubicBezTo>
                    <a:pt x="1177" y="438"/>
                    <a:pt x="1168" y="438"/>
                    <a:pt x="1177" y="438"/>
                  </a:cubicBezTo>
                  <a:cubicBezTo>
                    <a:pt x="1186" y="438"/>
                    <a:pt x="1181" y="440"/>
                    <a:pt x="1197" y="442"/>
                  </a:cubicBezTo>
                  <a:cubicBezTo>
                    <a:pt x="1213" y="444"/>
                    <a:pt x="1211" y="410"/>
                    <a:pt x="1213" y="444"/>
                  </a:cubicBezTo>
                  <a:cubicBezTo>
                    <a:pt x="1216" y="479"/>
                    <a:pt x="1200" y="495"/>
                    <a:pt x="1228" y="497"/>
                  </a:cubicBezTo>
                  <a:cubicBezTo>
                    <a:pt x="1255" y="499"/>
                    <a:pt x="1228" y="499"/>
                    <a:pt x="1255" y="499"/>
                  </a:cubicBezTo>
                  <a:cubicBezTo>
                    <a:pt x="1282" y="498"/>
                    <a:pt x="1275" y="503"/>
                    <a:pt x="1289" y="510"/>
                  </a:cubicBezTo>
                  <a:cubicBezTo>
                    <a:pt x="1303" y="516"/>
                    <a:pt x="1310" y="525"/>
                    <a:pt x="1331" y="525"/>
                  </a:cubicBezTo>
                  <a:cubicBezTo>
                    <a:pt x="1351" y="525"/>
                    <a:pt x="1322" y="555"/>
                    <a:pt x="1351" y="525"/>
                  </a:cubicBezTo>
                  <a:cubicBezTo>
                    <a:pt x="1380" y="495"/>
                    <a:pt x="1328" y="491"/>
                    <a:pt x="1380" y="495"/>
                  </a:cubicBezTo>
                  <a:cubicBezTo>
                    <a:pt x="1433" y="499"/>
                    <a:pt x="1440" y="510"/>
                    <a:pt x="1449" y="506"/>
                  </a:cubicBezTo>
                  <a:cubicBezTo>
                    <a:pt x="1458" y="501"/>
                    <a:pt x="1460" y="510"/>
                    <a:pt x="1483" y="498"/>
                  </a:cubicBezTo>
                  <a:cubicBezTo>
                    <a:pt x="1506" y="487"/>
                    <a:pt x="1508" y="487"/>
                    <a:pt x="1517" y="491"/>
                  </a:cubicBezTo>
                  <a:cubicBezTo>
                    <a:pt x="1526" y="496"/>
                    <a:pt x="1527" y="516"/>
                    <a:pt x="1535" y="495"/>
                  </a:cubicBezTo>
                  <a:cubicBezTo>
                    <a:pt x="1544" y="475"/>
                    <a:pt x="1563" y="481"/>
                    <a:pt x="1535" y="468"/>
                  </a:cubicBezTo>
                  <a:cubicBezTo>
                    <a:pt x="1508" y="455"/>
                    <a:pt x="1499" y="471"/>
                    <a:pt x="1494" y="453"/>
                  </a:cubicBezTo>
                  <a:cubicBezTo>
                    <a:pt x="1489" y="434"/>
                    <a:pt x="1516" y="439"/>
                    <a:pt x="1489" y="434"/>
                  </a:cubicBezTo>
                  <a:cubicBezTo>
                    <a:pt x="1462" y="430"/>
                    <a:pt x="1466" y="430"/>
                    <a:pt x="1446" y="423"/>
                  </a:cubicBezTo>
                  <a:cubicBezTo>
                    <a:pt x="1425" y="417"/>
                    <a:pt x="1405" y="445"/>
                    <a:pt x="1398" y="424"/>
                  </a:cubicBezTo>
                  <a:cubicBezTo>
                    <a:pt x="1391" y="404"/>
                    <a:pt x="1352" y="438"/>
                    <a:pt x="1391" y="404"/>
                  </a:cubicBezTo>
                  <a:cubicBezTo>
                    <a:pt x="1429" y="369"/>
                    <a:pt x="1413" y="355"/>
                    <a:pt x="1438" y="362"/>
                  </a:cubicBezTo>
                  <a:cubicBezTo>
                    <a:pt x="1463" y="369"/>
                    <a:pt x="1457" y="391"/>
                    <a:pt x="1472" y="378"/>
                  </a:cubicBezTo>
                  <a:cubicBezTo>
                    <a:pt x="1488" y="364"/>
                    <a:pt x="1518" y="354"/>
                    <a:pt x="1488" y="334"/>
                  </a:cubicBezTo>
                  <a:cubicBezTo>
                    <a:pt x="1458" y="314"/>
                    <a:pt x="1479" y="323"/>
                    <a:pt x="1449" y="309"/>
                  </a:cubicBezTo>
                  <a:cubicBezTo>
                    <a:pt x="1419" y="296"/>
                    <a:pt x="1393" y="363"/>
                    <a:pt x="1379" y="354"/>
                  </a:cubicBezTo>
                  <a:cubicBezTo>
                    <a:pt x="1365" y="345"/>
                    <a:pt x="1358" y="338"/>
                    <a:pt x="1349" y="343"/>
                  </a:cubicBezTo>
                  <a:cubicBezTo>
                    <a:pt x="1340" y="347"/>
                    <a:pt x="1340" y="372"/>
                    <a:pt x="1338" y="391"/>
                  </a:cubicBezTo>
                  <a:cubicBezTo>
                    <a:pt x="1336" y="409"/>
                    <a:pt x="1354" y="413"/>
                    <a:pt x="1325" y="400"/>
                  </a:cubicBezTo>
                  <a:cubicBezTo>
                    <a:pt x="1295" y="386"/>
                    <a:pt x="1356" y="393"/>
                    <a:pt x="1290" y="368"/>
                  </a:cubicBezTo>
                  <a:cubicBezTo>
                    <a:pt x="1223" y="344"/>
                    <a:pt x="1201" y="351"/>
                    <a:pt x="1192" y="360"/>
                  </a:cubicBezTo>
                  <a:cubicBezTo>
                    <a:pt x="1183" y="369"/>
                    <a:pt x="1169" y="367"/>
                    <a:pt x="1162" y="374"/>
                  </a:cubicBezTo>
                  <a:cubicBezTo>
                    <a:pt x="1156" y="381"/>
                    <a:pt x="1183" y="397"/>
                    <a:pt x="1156" y="381"/>
                  </a:cubicBezTo>
                  <a:cubicBezTo>
                    <a:pt x="1128" y="366"/>
                    <a:pt x="1101" y="391"/>
                    <a:pt x="1101" y="391"/>
                  </a:cubicBezTo>
                  <a:cubicBezTo>
                    <a:pt x="1101" y="391"/>
                    <a:pt x="1092" y="386"/>
                    <a:pt x="1080" y="396"/>
                  </a:cubicBezTo>
                  <a:cubicBezTo>
                    <a:pt x="1069" y="405"/>
                    <a:pt x="1046" y="412"/>
                    <a:pt x="1033" y="408"/>
                  </a:cubicBezTo>
                  <a:cubicBezTo>
                    <a:pt x="1019" y="403"/>
                    <a:pt x="989" y="413"/>
                    <a:pt x="1014" y="380"/>
                  </a:cubicBezTo>
                  <a:cubicBezTo>
                    <a:pt x="1039" y="348"/>
                    <a:pt x="1021" y="367"/>
                    <a:pt x="1059" y="350"/>
                  </a:cubicBezTo>
                  <a:cubicBezTo>
                    <a:pt x="1098" y="334"/>
                    <a:pt x="1155" y="331"/>
                    <a:pt x="1105" y="320"/>
                  </a:cubicBezTo>
                  <a:cubicBezTo>
                    <a:pt x="1054" y="309"/>
                    <a:pt x="1132" y="308"/>
                    <a:pt x="1065" y="277"/>
                  </a:cubicBezTo>
                  <a:cubicBezTo>
                    <a:pt x="999" y="246"/>
                    <a:pt x="997" y="290"/>
                    <a:pt x="999" y="246"/>
                  </a:cubicBezTo>
                  <a:cubicBezTo>
                    <a:pt x="1001" y="203"/>
                    <a:pt x="994" y="201"/>
                    <a:pt x="980" y="203"/>
                  </a:cubicBezTo>
                  <a:cubicBezTo>
                    <a:pt x="967" y="205"/>
                    <a:pt x="926" y="215"/>
                    <a:pt x="910" y="218"/>
                  </a:cubicBezTo>
                  <a:cubicBezTo>
                    <a:pt x="894" y="220"/>
                    <a:pt x="912" y="233"/>
                    <a:pt x="882" y="215"/>
                  </a:cubicBezTo>
                  <a:cubicBezTo>
                    <a:pt x="852" y="198"/>
                    <a:pt x="841" y="225"/>
                    <a:pt x="852" y="198"/>
                  </a:cubicBezTo>
                  <a:cubicBezTo>
                    <a:pt x="863" y="170"/>
                    <a:pt x="866" y="166"/>
                    <a:pt x="884" y="149"/>
                  </a:cubicBezTo>
                  <a:cubicBezTo>
                    <a:pt x="902" y="133"/>
                    <a:pt x="897" y="74"/>
                    <a:pt x="942" y="96"/>
                  </a:cubicBezTo>
                  <a:cubicBezTo>
                    <a:pt x="988" y="119"/>
                    <a:pt x="970" y="112"/>
                    <a:pt x="1007" y="114"/>
                  </a:cubicBezTo>
                  <a:cubicBezTo>
                    <a:pt x="1043" y="116"/>
                    <a:pt x="1059" y="109"/>
                    <a:pt x="1059" y="102"/>
                  </a:cubicBezTo>
                  <a:cubicBezTo>
                    <a:pt x="1059" y="95"/>
                    <a:pt x="1017" y="75"/>
                    <a:pt x="1017" y="75"/>
                  </a:cubicBezTo>
                  <a:cubicBezTo>
                    <a:pt x="1017" y="75"/>
                    <a:pt x="1004" y="80"/>
                    <a:pt x="1008" y="73"/>
                  </a:cubicBezTo>
                  <a:cubicBezTo>
                    <a:pt x="1013" y="66"/>
                    <a:pt x="1022" y="52"/>
                    <a:pt x="1022" y="52"/>
                  </a:cubicBezTo>
                  <a:cubicBezTo>
                    <a:pt x="1019" y="50"/>
                    <a:pt x="1019" y="50"/>
                    <a:pt x="1019" y="50"/>
                  </a:cubicBezTo>
                  <a:cubicBezTo>
                    <a:pt x="1420" y="57"/>
                    <a:pt x="1761" y="314"/>
                    <a:pt x="1892" y="673"/>
                  </a:cubicBezTo>
                  <a:close/>
                  <a:moveTo>
                    <a:pt x="111" y="704"/>
                  </a:moveTo>
                  <a:cubicBezTo>
                    <a:pt x="111" y="712"/>
                    <a:pt x="114" y="719"/>
                    <a:pt x="113" y="727"/>
                  </a:cubicBezTo>
                  <a:cubicBezTo>
                    <a:pt x="111" y="734"/>
                    <a:pt x="111" y="733"/>
                    <a:pt x="111" y="757"/>
                  </a:cubicBezTo>
                  <a:cubicBezTo>
                    <a:pt x="112" y="781"/>
                    <a:pt x="118" y="788"/>
                    <a:pt x="115" y="795"/>
                  </a:cubicBezTo>
                  <a:cubicBezTo>
                    <a:pt x="112" y="803"/>
                    <a:pt x="108" y="813"/>
                    <a:pt x="106" y="823"/>
                  </a:cubicBezTo>
                  <a:cubicBezTo>
                    <a:pt x="105" y="832"/>
                    <a:pt x="113" y="854"/>
                    <a:pt x="116" y="859"/>
                  </a:cubicBezTo>
                  <a:cubicBezTo>
                    <a:pt x="119" y="864"/>
                    <a:pt x="119" y="865"/>
                    <a:pt x="123" y="870"/>
                  </a:cubicBezTo>
                  <a:cubicBezTo>
                    <a:pt x="128" y="874"/>
                    <a:pt x="116" y="892"/>
                    <a:pt x="128" y="874"/>
                  </a:cubicBezTo>
                  <a:cubicBezTo>
                    <a:pt x="140" y="856"/>
                    <a:pt x="144" y="848"/>
                    <a:pt x="144" y="848"/>
                  </a:cubicBezTo>
                  <a:cubicBezTo>
                    <a:pt x="152" y="839"/>
                    <a:pt x="152" y="839"/>
                    <a:pt x="152" y="839"/>
                  </a:cubicBezTo>
                  <a:cubicBezTo>
                    <a:pt x="152" y="839"/>
                    <a:pt x="152" y="827"/>
                    <a:pt x="167" y="829"/>
                  </a:cubicBezTo>
                  <a:cubicBezTo>
                    <a:pt x="182" y="832"/>
                    <a:pt x="184" y="829"/>
                    <a:pt x="188" y="835"/>
                  </a:cubicBezTo>
                  <a:cubicBezTo>
                    <a:pt x="193" y="841"/>
                    <a:pt x="183" y="857"/>
                    <a:pt x="190" y="858"/>
                  </a:cubicBezTo>
                  <a:cubicBezTo>
                    <a:pt x="198" y="860"/>
                    <a:pt x="220" y="849"/>
                    <a:pt x="227" y="850"/>
                  </a:cubicBezTo>
                  <a:cubicBezTo>
                    <a:pt x="233" y="852"/>
                    <a:pt x="240" y="853"/>
                    <a:pt x="243" y="864"/>
                  </a:cubicBezTo>
                  <a:cubicBezTo>
                    <a:pt x="247" y="874"/>
                    <a:pt x="251" y="889"/>
                    <a:pt x="257" y="892"/>
                  </a:cubicBezTo>
                  <a:cubicBezTo>
                    <a:pt x="264" y="895"/>
                    <a:pt x="262" y="909"/>
                    <a:pt x="265" y="918"/>
                  </a:cubicBezTo>
                  <a:cubicBezTo>
                    <a:pt x="268" y="927"/>
                    <a:pt x="290" y="933"/>
                    <a:pt x="294" y="933"/>
                  </a:cubicBezTo>
                  <a:cubicBezTo>
                    <a:pt x="299" y="933"/>
                    <a:pt x="320" y="936"/>
                    <a:pt x="326" y="939"/>
                  </a:cubicBezTo>
                  <a:cubicBezTo>
                    <a:pt x="333" y="942"/>
                    <a:pt x="327" y="952"/>
                    <a:pt x="339" y="955"/>
                  </a:cubicBezTo>
                  <a:cubicBezTo>
                    <a:pt x="351" y="958"/>
                    <a:pt x="354" y="982"/>
                    <a:pt x="354" y="982"/>
                  </a:cubicBezTo>
                  <a:cubicBezTo>
                    <a:pt x="354" y="982"/>
                    <a:pt x="359" y="1004"/>
                    <a:pt x="356" y="1010"/>
                  </a:cubicBezTo>
                  <a:cubicBezTo>
                    <a:pt x="353" y="1016"/>
                    <a:pt x="355" y="1027"/>
                    <a:pt x="362" y="1028"/>
                  </a:cubicBezTo>
                  <a:cubicBezTo>
                    <a:pt x="370" y="1029"/>
                    <a:pt x="390" y="1032"/>
                    <a:pt x="390" y="1032"/>
                  </a:cubicBezTo>
                  <a:cubicBezTo>
                    <a:pt x="390" y="1032"/>
                    <a:pt x="379" y="1047"/>
                    <a:pt x="396" y="1053"/>
                  </a:cubicBezTo>
                  <a:cubicBezTo>
                    <a:pt x="413" y="1059"/>
                    <a:pt x="430" y="1065"/>
                    <a:pt x="434" y="1068"/>
                  </a:cubicBezTo>
                  <a:cubicBezTo>
                    <a:pt x="439" y="1071"/>
                    <a:pt x="424" y="1085"/>
                    <a:pt x="444" y="1083"/>
                  </a:cubicBezTo>
                  <a:cubicBezTo>
                    <a:pt x="463" y="1082"/>
                    <a:pt x="482" y="1078"/>
                    <a:pt x="491" y="1086"/>
                  </a:cubicBezTo>
                  <a:cubicBezTo>
                    <a:pt x="500" y="1093"/>
                    <a:pt x="492" y="1104"/>
                    <a:pt x="517" y="1117"/>
                  </a:cubicBezTo>
                  <a:cubicBezTo>
                    <a:pt x="541" y="1131"/>
                    <a:pt x="549" y="1135"/>
                    <a:pt x="555" y="1138"/>
                  </a:cubicBezTo>
                  <a:cubicBezTo>
                    <a:pt x="561" y="1141"/>
                    <a:pt x="573" y="1140"/>
                    <a:pt x="571" y="1158"/>
                  </a:cubicBezTo>
                  <a:cubicBezTo>
                    <a:pt x="568" y="1176"/>
                    <a:pt x="565" y="1188"/>
                    <a:pt x="556" y="1196"/>
                  </a:cubicBezTo>
                  <a:cubicBezTo>
                    <a:pt x="547" y="1204"/>
                    <a:pt x="535" y="1228"/>
                    <a:pt x="529" y="1236"/>
                  </a:cubicBezTo>
                  <a:cubicBezTo>
                    <a:pt x="523" y="1244"/>
                    <a:pt x="517" y="1257"/>
                    <a:pt x="523" y="1269"/>
                  </a:cubicBezTo>
                  <a:cubicBezTo>
                    <a:pt x="529" y="1281"/>
                    <a:pt x="537" y="1295"/>
                    <a:pt x="537" y="1303"/>
                  </a:cubicBezTo>
                  <a:cubicBezTo>
                    <a:pt x="537" y="1310"/>
                    <a:pt x="541" y="1333"/>
                    <a:pt x="536" y="1342"/>
                  </a:cubicBezTo>
                  <a:cubicBezTo>
                    <a:pt x="532" y="1351"/>
                    <a:pt x="523" y="1368"/>
                    <a:pt x="523" y="1368"/>
                  </a:cubicBezTo>
                  <a:cubicBezTo>
                    <a:pt x="523" y="1368"/>
                    <a:pt x="540" y="1382"/>
                    <a:pt x="528" y="1394"/>
                  </a:cubicBezTo>
                  <a:cubicBezTo>
                    <a:pt x="516" y="1406"/>
                    <a:pt x="498" y="1420"/>
                    <a:pt x="489" y="1423"/>
                  </a:cubicBezTo>
                  <a:cubicBezTo>
                    <a:pt x="479" y="1427"/>
                    <a:pt x="461" y="1443"/>
                    <a:pt x="461" y="1443"/>
                  </a:cubicBezTo>
                  <a:cubicBezTo>
                    <a:pt x="461" y="1443"/>
                    <a:pt x="463" y="1481"/>
                    <a:pt x="462" y="1489"/>
                  </a:cubicBezTo>
                  <a:cubicBezTo>
                    <a:pt x="461" y="1497"/>
                    <a:pt x="426" y="1558"/>
                    <a:pt x="439" y="1571"/>
                  </a:cubicBezTo>
                  <a:cubicBezTo>
                    <a:pt x="451" y="1585"/>
                    <a:pt x="453" y="1600"/>
                    <a:pt x="450" y="1609"/>
                  </a:cubicBezTo>
                  <a:cubicBezTo>
                    <a:pt x="447" y="1618"/>
                    <a:pt x="442" y="1617"/>
                    <a:pt x="439" y="1625"/>
                  </a:cubicBezTo>
                  <a:cubicBezTo>
                    <a:pt x="436" y="1632"/>
                    <a:pt x="413" y="1626"/>
                    <a:pt x="427" y="1648"/>
                  </a:cubicBezTo>
                  <a:cubicBezTo>
                    <a:pt x="441" y="1669"/>
                    <a:pt x="449" y="1673"/>
                    <a:pt x="455" y="1685"/>
                  </a:cubicBezTo>
                  <a:cubicBezTo>
                    <a:pt x="461" y="1697"/>
                    <a:pt x="460" y="1702"/>
                    <a:pt x="469" y="1714"/>
                  </a:cubicBezTo>
                  <a:cubicBezTo>
                    <a:pt x="478" y="1726"/>
                    <a:pt x="483" y="1738"/>
                    <a:pt x="494" y="1747"/>
                  </a:cubicBezTo>
                  <a:cubicBezTo>
                    <a:pt x="505" y="1756"/>
                    <a:pt x="517" y="1762"/>
                    <a:pt x="517" y="1773"/>
                  </a:cubicBezTo>
                  <a:cubicBezTo>
                    <a:pt x="517" y="1783"/>
                    <a:pt x="540" y="1807"/>
                    <a:pt x="512" y="1789"/>
                  </a:cubicBezTo>
                  <a:cubicBezTo>
                    <a:pt x="485" y="1772"/>
                    <a:pt x="509" y="1788"/>
                    <a:pt x="474" y="1760"/>
                  </a:cubicBezTo>
                  <a:cubicBezTo>
                    <a:pt x="439" y="1731"/>
                    <a:pt x="430" y="1743"/>
                    <a:pt x="414" y="1725"/>
                  </a:cubicBezTo>
                  <a:cubicBezTo>
                    <a:pt x="399" y="1707"/>
                    <a:pt x="423" y="1771"/>
                    <a:pt x="393" y="1695"/>
                  </a:cubicBezTo>
                  <a:cubicBezTo>
                    <a:pt x="363" y="1619"/>
                    <a:pt x="356" y="1629"/>
                    <a:pt x="348" y="1612"/>
                  </a:cubicBezTo>
                  <a:cubicBezTo>
                    <a:pt x="340" y="1595"/>
                    <a:pt x="346" y="1613"/>
                    <a:pt x="325" y="1576"/>
                  </a:cubicBezTo>
                  <a:cubicBezTo>
                    <a:pt x="303" y="1538"/>
                    <a:pt x="321" y="1562"/>
                    <a:pt x="303" y="1538"/>
                  </a:cubicBezTo>
                  <a:cubicBezTo>
                    <a:pt x="284" y="1514"/>
                    <a:pt x="283" y="1547"/>
                    <a:pt x="274" y="1503"/>
                  </a:cubicBezTo>
                  <a:cubicBezTo>
                    <a:pt x="264" y="1459"/>
                    <a:pt x="263" y="1488"/>
                    <a:pt x="250" y="1438"/>
                  </a:cubicBezTo>
                  <a:cubicBezTo>
                    <a:pt x="237" y="1388"/>
                    <a:pt x="259" y="1386"/>
                    <a:pt x="231" y="1362"/>
                  </a:cubicBezTo>
                  <a:cubicBezTo>
                    <a:pt x="203" y="1338"/>
                    <a:pt x="205" y="1351"/>
                    <a:pt x="196" y="1334"/>
                  </a:cubicBezTo>
                  <a:cubicBezTo>
                    <a:pt x="186" y="1317"/>
                    <a:pt x="199" y="1332"/>
                    <a:pt x="174" y="1290"/>
                  </a:cubicBezTo>
                  <a:cubicBezTo>
                    <a:pt x="149" y="1248"/>
                    <a:pt x="115" y="1231"/>
                    <a:pt x="116" y="1158"/>
                  </a:cubicBezTo>
                  <a:cubicBezTo>
                    <a:pt x="117" y="1086"/>
                    <a:pt x="117" y="1073"/>
                    <a:pt x="117" y="1073"/>
                  </a:cubicBezTo>
                  <a:cubicBezTo>
                    <a:pt x="117" y="1073"/>
                    <a:pt x="80" y="1045"/>
                    <a:pt x="92" y="1002"/>
                  </a:cubicBezTo>
                  <a:cubicBezTo>
                    <a:pt x="103" y="959"/>
                    <a:pt x="108" y="973"/>
                    <a:pt x="103" y="959"/>
                  </a:cubicBezTo>
                  <a:cubicBezTo>
                    <a:pt x="98" y="946"/>
                    <a:pt x="94" y="949"/>
                    <a:pt x="82" y="932"/>
                  </a:cubicBezTo>
                  <a:cubicBezTo>
                    <a:pt x="69" y="916"/>
                    <a:pt x="68" y="917"/>
                    <a:pt x="65" y="907"/>
                  </a:cubicBezTo>
                  <a:cubicBezTo>
                    <a:pt x="63" y="901"/>
                    <a:pt x="60" y="890"/>
                    <a:pt x="59" y="883"/>
                  </a:cubicBezTo>
                  <a:cubicBezTo>
                    <a:pt x="66" y="819"/>
                    <a:pt x="81" y="757"/>
                    <a:pt x="100" y="698"/>
                  </a:cubicBezTo>
                  <a:cubicBezTo>
                    <a:pt x="104" y="698"/>
                    <a:pt x="111" y="698"/>
                    <a:pt x="111" y="704"/>
                  </a:cubicBezTo>
                  <a:close/>
                  <a:moveTo>
                    <a:pt x="1011" y="1947"/>
                  </a:moveTo>
                  <a:cubicBezTo>
                    <a:pt x="898" y="1949"/>
                    <a:pt x="789" y="1930"/>
                    <a:pt x="687" y="1895"/>
                  </a:cubicBezTo>
                  <a:cubicBezTo>
                    <a:pt x="684" y="1891"/>
                    <a:pt x="681" y="1888"/>
                    <a:pt x="680" y="1885"/>
                  </a:cubicBezTo>
                  <a:cubicBezTo>
                    <a:pt x="680" y="1885"/>
                    <a:pt x="675" y="1844"/>
                    <a:pt x="684" y="1844"/>
                  </a:cubicBezTo>
                  <a:cubicBezTo>
                    <a:pt x="693" y="1844"/>
                    <a:pt x="707" y="1850"/>
                    <a:pt x="720" y="1839"/>
                  </a:cubicBezTo>
                  <a:cubicBezTo>
                    <a:pt x="734" y="1827"/>
                    <a:pt x="750" y="1813"/>
                    <a:pt x="750" y="1813"/>
                  </a:cubicBezTo>
                  <a:cubicBezTo>
                    <a:pt x="752" y="1832"/>
                    <a:pt x="752" y="1832"/>
                    <a:pt x="752" y="1832"/>
                  </a:cubicBezTo>
                  <a:cubicBezTo>
                    <a:pt x="752" y="1832"/>
                    <a:pt x="739" y="1834"/>
                    <a:pt x="782" y="1827"/>
                  </a:cubicBezTo>
                  <a:cubicBezTo>
                    <a:pt x="825" y="1819"/>
                    <a:pt x="825" y="1824"/>
                    <a:pt x="841" y="1817"/>
                  </a:cubicBezTo>
                  <a:cubicBezTo>
                    <a:pt x="857" y="1810"/>
                    <a:pt x="875" y="1776"/>
                    <a:pt x="884" y="1796"/>
                  </a:cubicBezTo>
                  <a:cubicBezTo>
                    <a:pt x="893" y="1816"/>
                    <a:pt x="873" y="1807"/>
                    <a:pt x="893" y="1816"/>
                  </a:cubicBezTo>
                  <a:cubicBezTo>
                    <a:pt x="914" y="1825"/>
                    <a:pt x="953" y="1811"/>
                    <a:pt x="953" y="1811"/>
                  </a:cubicBezTo>
                  <a:cubicBezTo>
                    <a:pt x="953" y="1811"/>
                    <a:pt x="1019" y="1815"/>
                    <a:pt x="1026" y="1808"/>
                  </a:cubicBezTo>
                  <a:cubicBezTo>
                    <a:pt x="1033" y="1801"/>
                    <a:pt x="1032" y="1790"/>
                    <a:pt x="1044" y="1792"/>
                  </a:cubicBezTo>
                  <a:cubicBezTo>
                    <a:pt x="1055" y="1794"/>
                    <a:pt x="1062" y="1812"/>
                    <a:pt x="1062" y="1812"/>
                  </a:cubicBezTo>
                  <a:cubicBezTo>
                    <a:pt x="1026" y="1833"/>
                    <a:pt x="1026" y="1833"/>
                    <a:pt x="1026" y="1833"/>
                  </a:cubicBezTo>
                  <a:cubicBezTo>
                    <a:pt x="992" y="1859"/>
                    <a:pt x="992" y="1859"/>
                    <a:pt x="992" y="1859"/>
                  </a:cubicBezTo>
                  <a:cubicBezTo>
                    <a:pt x="992" y="1859"/>
                    <a:pt x="976" y="1863"/>
                    <a:pt x="990" y="1870"/>
                  </a:cubicBezTo>
                  <a:cubicBezTo>
                    <a:pt x="1004" y="1877"/>
                    <a:pt x="1011" y="1874"/>
                    <a:pt x="1027" y="1876"/>
                  </a:cubicBezTo>
                  <a:cubicBezTo>
                    <a:pt x="1043" y="1878"/>
                    <a:pt x="1082" y="1908"/>
                    <a:pt x="1091" y="1889"/>
                  </a:cubicBezTo>
                  <a:cubicBezTo>
                    <a:pt x="1099" y="1871"/>
                    <a:pt x="1102" y="1869"/>
                    <a:pt x="1108" y="1857"/>
                  </a:cubicBezTo>
                  <a:cubicBezTo>
                    <a:pt x="1115" y="1846"/>
                    <a:pt x="1113" y="1832"/>
                    <a:pt x="1129" y="1832"/>
                  </a:cubicBezTo>
                  <a:cubicBezTo>
                    <a:pt x="1145" y="1832"/>
                    <a:pt x="1161" y="1836"/>
                    <a:pt x="1161" y="1836"/>
                  </a:cubicBezTo>
                  <a:cubicBezTo>
                    <a:pt x="1147" y="1866"/>
                    <a:pt x="1147" y="1866"/>
                    <a:pt x="1147" y="1866"/>
                  </a:cubicBezTo>
                  <a:cubicBezTo>
                    <a:pt x="1147" y="1866"/>
                    <a:pt x="1175" y="1863"/>
                    <a:pt x="1186" y="1863"/>
                  </a:cubicBezTo>
                  <a:cubicBezTo>
                    <a:pt x="1197" y="1863"/>
                    <a:pt x="1200" y="1881"/>
                    <a:pt x="1216" y="1865"/>
                  </a:cubicBezTo>
                  <a:cubicBezTo>
                    <a:pt x="1232" y="1849"/>
                    <a:pt x="1234" y="1849"/>
                    <a:pt x="1250" y="1847"/>
                  </a:cubicBezTo>
                  <a:cubicBezTo>
                    <a:pt x="1266" y="1844"/>
                    <a:pt x="1288" y="1837"/>
                    <a:pt x="1295" y="1839"/>
                  </a:cubicBezTo>
                  <a:cubicBezTo>
                    <a:pt x="1302" y="1841"/>
                    <a:pt x="1316" y="1844"/>
                    <a:pt x="1323" y="1843"/>
                  </a:cubicBezTo>
                  <a:cubicBezTo>
                    <a:pt x="1329" y="1843"/>
                    <a:pt x="1364" y="1868"/>
                    <a:pt x="1371" y="1863"/>
                  </a:cubicBezTo>
                  <a:cubicBezTo>
                    <a:pt x="1374" y="1861"/>
                    <a:pt x="1387" y="1860"/>
                    <a:pt x="1399" y="1860"/>
                  </a:cubicBezTo>
                  <a:cubicBezTo>
                    <a:pt x="1281" y="1915"/>
                    <a:pt x="1150" y="1946"/>
                    <a:pt x="1011" y="194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dirty="0"/>
            </a:p>
          </p:txBody>
        </p:sp>
      </p:grpSp>
      <p:sp>
        <p:nvSpPr>
          <p:cNvPr id="11" name="标题 1"/>
          <p:cNvSpPr>
            <a:spLocks noGrp="1"/>
          </p:cNvSpPr>
          <p:nvPr>
            <p:ph type="ctrTitle" hasCustomPrompt="1"/>
          </p:nvPr>
        </p:nvSpPr>
        <p:spPr>
          <a:xfrm>
            <a:off x="695326" y="3575955"/>
            <a:ext cx="10801351" cy="921962"/>
          </a:xfrm>
        </p:spPr>
        <p:txBody>
          <a:bodyPr anchor="ctr">
            <a:normAutofit/>
          </a:bodyPr>
          <a:lstStyle>
            <a:lvl1pPr marL="0" indent="0" algn="ctr">
              <a:buFont typeface="Arial" panose="020B0604020202020204" pitchFamily="34" charset="0"/>
              <a:buNone/>
              <a:defRPr sz="2400">
                <a:solidFill>
                  <a:schemeClr val="bg1"/>
                </a:solidFill>
              </a:defRPr>
            </a:lvl1pPr>
          </a:lstStyle>
          <a:p>
            <a:r>
              <a:rPr lang="en-US" altLang="zh-CN" dirty="0"/>
              <a:t>Conclusion</a:t>
            </a:r>
            <a:endParaRPr lang="zh-CN" altLang="en-US" dirty="0"/>
          </a:p>
        </p:txBody>
      </p:sp>
      <p:sp>
        <p:nvSpPr>
          <p:cNvPr id="12" name="文本占位符 62"/>
          <p:cNvSpPr>
            <a:spLocks noGrp="1"/>
          </p:cNvSpPr>
          <p:nvPr>
            <p:ph type="body" sz="quarter" idx="17" hasCustomPrompt="1"/>
          </p:nvPr>
        </p:nvSpPr>
        <p:spPr>
          <a:xfrm>
            <a:off x="695326" y="4957532"/>
            <a:ext cx="10801351" cy="310871"/>
          </a:xfrm>
        </p:spPr>
        <p:txBody>
          <a:bodyPr vert="horz" lIns="91440" tIns="45720" rIns="91440" bIns="45720" rtlCol="0">
            <a:normAutofit/>
          </a:bodyPr>
          <a:lstStyle>
            <a:lvl1pPr marL="0" indent="0" algn="ctr">
              <a:buNone/>
              <a:defRPr lang="zh-CN" altLang="en-US" sz="1200" smtClean="0">
                <a:solidFill>
                  <a:schemeClr val="bg1"/>
                </a:solidFill>
              </a:defRPr>
            </a:lvl1pPr>
            <a:lvl2pPr>
              <a:defRPr lang="zh-CN" altLang="en-US" sz="1500" smtClean="0"/>
            </a:lvl2pPr>
            <a:lvl3pPr>
              <a:defRPr lang="zh-CN" altLang="en-US" sz="1350" smtClean="0"/>
            </a:lvl3pPr>
            <a:lvl4pPr>
              <a:defRPr lang="zh-CN" altLang="en-US" sz="1200" smtClean="0"/>
            </a:lvl4pPr>
            <a:lvl5pPr>
              <a:defRPr lang="zh-CN" altLang="en-US" sz="1200"/>
            </a:lvl5pPr>
          </a:lstStyle>
          <a:p>
            <a:pPr lvl="0"/>
            <a:r>
              <a:rPr lang="en-US" altLang="zh-CN" dirty="0"/>
              <a:t>Signature</a:t>
            </a:r>
          </a:p>
        </p:txBody>
      </p:sp>
      <p:sp>
        <p:nvSpPr>
          <p:cNvPr id="13" name="文本占位符 62"/>
          <p:cNvSpPr>
            <a:spLocks noGrp="1"/>
          </p:cNvSpPr>
          <p:nvPr>
            <p:ph type="body" sz="quarter" idx="18" hasCustomPrompt="1"/>
          </p:nvPr>
        </p:nvSpPr>
        <p:spPr>
          <a:xfrm>
            <a:off x="695326" y="5273166"/>
            <a:ext cx="10801351" cy="310871"/>
          </a:xfrm>
        </p:spPr>
        <p:txBody>
          <a:bodyPr vert="horz" lIns="91440" tIns="45720" rIns="91440" bIns="45720" rtlCol="0">
            <a:normAutofit/>
          </a:bodyPr>
          <a:lstStyle>
            <a:lvl1pPr marL="171442" marR="0" indent="-171442" algn="ctr" defTabSz="685766" rtl="0" eaLnBrk="1" fontAlgn="auto" latinLnBrk="0" hangingPunct="1">
              <a:lnSpc>
                <a:spcPct val="90000"/>
              </a:lnSpc>
              <a:spcBef>
                <a:spcPts val="750"/>
              </a:spcBef>
              <a:spcAft>
                <a:spcPts val="0"/>
              </a:spcAft>
              <a:buClrTx/>
              <a:buSzTx/>
              <a:buFont typeface="Arial" panose="020B0604020202020204" pitchFamily="34" charset="0"/>
              <a:buNone/>
              <a:tabLst/>
              <a:defRPr lang="zh-CN" altLang="en-US" sz="1200" smtClean="0">
                <a:solidFill>
                  <a:schemeClr val="bg1"/>
                </a:solidFill>
              </a:defRPr>
            </a:lvl1pPr>
            <a:lvl2pPr>
              <a:defRPr lang="zh-CN" altLang="en-US" sz="1500" smtClean="0"/>
            </a:lvl2pPr>
            <a:lvl3pPr>
              <a:defRPr lang="zh-CN" altLang="en-US" sz="1350" smtClean="0"/>
            </a:lvl3pPr>
            <a:lvl4pPr>
              <a:defRPr lang="zh-CN" altLang="en-US" sz="1200" smtClean="0"/>
            </a:lvl4pPr>
            <a:lvl5pPr>
              <a:defRPr lang="zh-CN" altLang="en-US" sz="1200"/>
            </a:lvl5pPr>
          </a:lstStyle>
          <a:p>
            <a:pPr marL="171442" marR="0" lvl="0" indent="-171442" algn="ctr" defTabSz="685766"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ltLang="zh-CN" dirty="0"/>
              <a:t>Data</a:t>
            </a:r>
          </a:p>
          <a:p>
            <a:pPr marL="171442" marR="0" lvl="0" indent="-171442" fontAlgn="auto">
              <a:spcAft>
                <a:spcPts val="0"/>
              </a:spcAft>
              <a:buClrTx/>
              <a:buSzTx/>
              <a:tabLst/>
            </a:pPr>
            <a:endParaRPr lang="en-US" altLang="zh-CN" dirty="0"/>
          </a:p>
        </p:txBody>
      </p:sp>
    </p:spTree>
    <p:extLst>
      <p:ext uri="{BB962C8B-B14F-4D97-AF65-F5344CB8AC3E}">
        <p14:creationId xmlns:p14="http://schemas.microsoft.com/office/powerpoint/2010/main" val="3614392194"/>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
        <p:nvSpPr>
          <p:cNvPr id="3" name="矩形 2"/>
          <p:cNvSpPr/>
          <p:nvPr userDrawn="1"/>
        </p:nvSpPr>
        <p:spPr>
          <a:xfrm>
            <a:off x="0" y="0"/>
            <a:ext cx="12192000" cy="6858000"/>
          </a:xfrm>
          <a:prstGeom prst="rect">
            <a:avLst/>
          </a:prstGeom>
          <a:gradFill flip="none" rotWithShape="1">
            <a:gsLst>
              <a:gs pos="50000">
                <a:schemeClr val="tx1">
                  <a:lumMod val="75000"/>
                  <a:lumOff val="25000"/>
                </a:schemeClr>
              </a:gs>
              <a:gs pos="83000">
                <a:schemeClr val="tx1">
                  <a:lumMod val="85000"/>
                  <a:lumOff val="15000"/>
                </a:schemeClr>
              </a:gs>
              <a:gs pos="0">
                <a:schemeClr val="tx1">
                  <a:lumMod val="50000"/>
                  <a:lumOff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1575749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4DCC9-8104-41F7-8711-C1EA2ED51F1E}"/>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87CAF8F0-BCBE-4FA6-B093-F094DBC55B96}"/>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9689F269-B2CA-4C80-A694-77C85AC42D3F}"/>
              </a:ext>
            </a:extLst>
          </p:cNvPr>
          <p:cNvSpPr>
            <a:spLocks noGrp="1"/>
          </p:cNvSpPr>
          <p:nvPr>
            <p:ph type="dt" sz="half" idx="10"/>
          </p:nvPr>
        </p:nvSpPr>
        <p:spPr/>
        <p:txBody>
          <a:bodyPr/>
          <a:lstStyle/>
          <a:p>
            <a:fld id="{02316FFB-50D0-4A39-BDE6-18C35D05766F}" type="datetimeFigureOut">
              <a:rPr lang="zh-CN" altLang="en-US" smtClean="0"/>
              <a:t>2022/6/7</a:t>
            </a:fld>
            <a:endParaRPr lang="zh-CN" altLang="en-US"/>
          </a:p>
        </p:txBody>
      </p:sp>
      <p:sp>
        <p:nvSpPr>
          <p:cNvPr id="5" name="Footer Placeholder 4">
            <a:extLst>
              <a:ext uri="{FF2B5EF4-FFF2-40B4-BE49-F238E27FC236}">
                <a16:creationId xmlns:a16="http://schemas.microsoft.com/office/drawing/2014/main" id="{DA11A935-73B7-4B32-A2A4-EB55C4E2D554}"/>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5FF337E6-B072-4CEB-B8FA-DD442C92868F}"/>
              </a:ext>
            </a:extLst>
          </p:cNvPr>
          <p:cNvSpPr>
            <a:spLocks noGrp="1"/>
          </p:cNvSpPr>
          <p:nvPr>
            <p:ph type="sldNum" sz="quarter" idx="12"/>
          </p:nvPr>
        </p:nvSpPr>
        <p:spPr/>
        <p:txBody>
          <a:bodyPr/>
          <a:lstStyle/>
          <a:p>
            <a:fld id="{73096FA9-8263-4972-BFA3-21977B2396B9}" type="slidenum">
              <a:rPr lang="zh-CN" altLang="en-US" smtClean="0"/>
              <a:t>‹#›</a:t>
            </a:fld>
            <a:endParaRPr lang="zh-CN" altLang="en-US"/>
          </a:p>
        </p:txBody>
      </p:sp>
    </p:spTree>
    <p:extLst>
      <p:ext uri="{BB962C8B-B14F-4D97-AF65-F5344CB8AC3E}">
        <p14:creationId xmlns:p14="http://schemas.microsoft.com/office/powerpoint/2010/main" val="3296411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3FA5B-2998-46D6-A8B4-5F0C9AB36E51}"/>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DB62168A-3668-4882-B1F1-77469D063C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DDE3A5A7-6D09-4632-B2E3-F5D7E78EAE34}"/>
              </a:ext>
            </a:extLst>
          </p:cNvPr>
          <p:cNvSpPr>
            <a:spLocks noGrp="1"/>
          </p:cNvSpPr>
          <p:nvPr>
            <p:ph type="dt" sz="half" idx="10"/>
          </p:nvPr>
        </p:nvSpPr>
        <p:spPr/>
        <p:txBody>
          <a:bodyPr/>
          <a:lstStyle/>
          <a:p>
            <a:fld id="{02316FFB-50D0-4A39-BDE6-18C35D05766F}" type="datetimeFigureOut">
              <a:rPr lang="zh-CN" altLang="en-US" smtClean="0"/>
              <a:t>2022/6/7</a:t>
            </a:fld>
            <a:endParaRPr lang="zh-CN" altLang="en-US"/>
          </a:p>
        </p:txBody>
      </p:sp>
      <p:sp>
        <p:nvSpPr>
          <p:cNvPr id="5" name="Footer Placeholder 4">
            <a:extLst>
              <a:ext uri="{FF2B5EF4-FFF2-40B4-BE49-F238E27FC236}">
                <a16:creationId xmlns:a16="http://schemas.microsoft.com/office/drawing/2014/main" id="{119558AF-5C42-49E7-8536-86615B3EED62}"/>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EFA1A576-3C36-4759-AB66-286E53DDCEDE}"/>
              </a:ext>
            </a:extLst>
          </p:cNvPr>
          <p:cNvSpPr>
            <a:spLocks noGrp="1"/>
          </p:cNvSpPr>
          <p:nvPr>
            <p:ph type="sldNum" sz="quarter" idx="12"/>
          </p:nvPr>
        </p:nvSpPr>
        <p:spPr/>
        <p:txBody>
          <a:bodyPr/>
          <a:lstStyle/>
          <a:p>
            <a:fld id="{73096FA9-8263-4972-BFA3-21977B2396B9}" type="slidenum">
              <a:rPr lang="zh-CN" altLang="en-US" smtClean="0"/>
              <a:t>‹#›</a:t>
            </a:fld>
            <a:endParaRPr lang="zh-CN" altLang="en-US"/>
          </a:p>
        </p:txBody>
      </p:sp>
    </p:spTree>
    <p:extLst>
      <p:ext uri="{BB962C8B-B14F-4D97-AF65-F5344CB8AC3E}">
        <p14:creationId xmlns:p14="http://schemas.microsoft.com/office/powerpoint/2010/main" val="3964774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E2CB6-A9E0-400E-9997-A524E6AEC2D8}"/>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2BD20B8A-0C2E-4C4E-9AEE-4B7465E45D03}"/>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99C41122-1D5E-4EB8-8B6D-986EDD95AFB0}"/>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677A5535-0152-4A42-A79D-B8E5A78B16A2}"/>
              </a:ext>
            </a:extLst>
          </p:cNvPr>
          <p:cNvSpPr>
            <a:spLocks noGrp="1"/>
          </p:cNvSpPr>
          <p:nvPr>
            <p:ph type="dt" sz="half" idx="10"/>
          </p:nvPr>
        </p:nvSpPr>
        <p:spPr/>
        <p:txBody>
          <a:bodyPr/>
          <a:lstStyle/>
          <a:p>
            <a:fld id="{02316FFB-50D0-4A39-BDE6-18C35D05766F}" type="datetimeFigureOut">
              <a:rPr lang="zh-CN" altLang="en-US" smtClean="0"/>
              <a:t>2022/6/7</a:t>
            </a:fld>
            <a:endParaRPr lang="zh-CN" altLang="en-US"/>
          </a:p>
        </p:txBody>
      </p:sp>
      <p:sp>
        <p:nvSpPr>
          <p:cNvPr id="6" name="Footer Placeholder 5">
            <a:extLst>
              <a:ext uri="{FF2B5EF4-FFF2-40B4-BE49-F238E27FC236}">
                <a16:creationId xmlns:a16="http://schemas.microsoft.com/office/drawing/2014/main" id="{EB9950EF-A5FE-4E53-ABEA-FA2223507F70}"/>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1674EB5E-4C62-40CB-831E-9FE293A19A81}"/>
              </a:ext>
            </a:extLst>
          </p:cNvPr>
          <p:cNvSpPr>
            <a:spLocks noGrp="1"/>
          </p:cNvSpPr>
          <p:nvPr>
            <p:ph type="sldNum" sz="quarter" idx="12"/>
          </p:nvPr>
        </p:nvSpPr>
        <p:spPr/>
        <p:txBody>
          <a:bodyPr/>
          <a:lstStyle/>
          <a:p>
            <a:fld id="{73096FA9-8263-4972-BFA3-21977B2396B9}" type="slidenum">
              <a:rPr lang="zh-CN" altLang="en-US" smtClean="0"/>
              <a:t>‹#›</a:t>
            </a:fld>
            <a:endParaRPr lang="zh-CN" altLang="en-US"/>
          </a:p>
        </p:txBody>
      </p:sp>
    </p:spTree>
    <p:extLst>
      <p:ext uri="{BB962C8B-B14F-4D97-AF65-F5344CB8AC3E}">
        <p14:creationId xmlns:p14="http://schemas.microsoft.com/office/powerpoint/2010/main" val="571415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39072-8261-49F7-942C-0E4EF4AE9AFA}"/>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ACB993F9-E6BF-43A8-A121-A8F06AB4AA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24144DC7-DC54-4288-9116-73FFED694716}"/>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CCDD2AE2-8F98-4049-BA3A-F98A9C66AC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46BC3947-0606-4D04-AF03-664260C76F58}"/>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0A63D2AF-103A-4050-B6A7-344B35983137}"/>
              </a:ext>
            </a:extLst>
          </p:cNvPr>
          <p:cNvSpPr>
            <a:spLocks noGrp="1"/>
          </p:cNvSpPr>
          <p:nvPr>
            <p:ph type="dt" sz="half" idx="10"/>
          </p:nvPr>
        </p:nvSpPr>
        <p:spPr/>
        <p:txBody>
          <a:bodyPr/>
          <a:lstStyle/>
          <a:p>
            <a:fld id="{02316FFB-50D0-4A39-BDE6-18C35D05766F}" type="datetimeFigureOut">
              <a:rPr lang="zh-CN" altLang="en-US" smtClean="0"/>
              <a:t>2022/6/7</a:t>
            </a:fld>
            <a:endParaRPr lang="zh-CN" altLang="en-US"/>
          </a:p>
        </p:txBody>
      </p:sp>
      <p:sp>
        <p:nvSpPr>
          <p:cNvPr id="8" name="Footer Placeholder 7">
            <a:extLst>
              <a:ext uri="{FF2B5EF4-FFF2-40B4-BE49-F238E27FC236}">
                <a16:creationId xmlns:a16="http://schemas.microsoft.com/office/drawing/2014/main" id="{B98F350C-F951-4210-921A-522314F27431}"/>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BBFA1546-C7AF-4222-AF95-8AA291A5C210}"/>
              </a:ext>
            </a:extLst>
          </p:cNvPr>
          <p:cNvSpPr>
            <a:spLocks noGrp="1"/>
          </p:cNvSpPr>
          <p:nvPr>
            <p:ph type="sldNum" sz="quarter" idx="12"/>
          </p:nvPr>
        </p:nvSpPr>
        <p:spPr/>
        <p:txBody>
          <a:bodyPr/>
          <a:lstStyle/>
          <a:p>
            <a:fld id="{73096FA9-8263-4972-BFA3-21977B2396B9}" type="slidenum">
              <a:rPr lang="zh-CN" altLang="en-US" smtClean="0"/>
              <a:t>‹#›</a:t>
            </a:fld>
            <a:endParaRPr lang="zh-CN" altLang="en-US"/>
          </a:p>
        </p:txBody>
      </p:sp>
    </p:spTree>
    <p:extLst>
      <p:ext uri="{BB962C8B-B14F-4D97-AF65-F5344CB8AC3E}">
        <p14:creationId xmlns:p14="http://schemas.microsoft.com/office/powerpoint/2010/main" val="3629739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23ED1-B476-4832-AF73-A30223C4EFAC}"/>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B72D5295-97B3-457D-954C-4498D96B3D99}"/>
              </a:ext>
            </a:extLst>
          </p:cNvPr>
          <p:cNvSpPr>
            <a:spLocks noGrp="1"/>
          </p:cNvSpPr>
          <p:nvPr>
            <p:ph type="dt" sz="half" idx="10"/>
          </p:nvPr>
        </p:nvSpPr>
        <p:spPr/>
        <p:txBody>
          <a:bodyPr/>
          <a:lstStyle/>
          <a:p>
            <a:fld id="{02316FFB-50D0-4A39-BDE6-18C35D05766F}" type="datetimeFigureOut">
              <a:rPr lang="zh-CN" altLang="en-US" smtClean="0"/>
              <a:t>2022/6/7</a:t>
            </a:fld>
            <a:endParaRPr lang="zh-CN" altLang="en-US"/>
          </a:p>
        </p:txBody>
      </p:sp>
      <p:sp>
        <p:nvSpPr>
          <p:cNvPr id="4" name="Footer Placeholder 3">
            <a:extLst>
              <a:ext uri="{FF2B5EF4-FFF2-40B4-BE49-F238E27FC236}">
                <a16:creationId xmlns:a16="http://schemas.microsoft.com/office/drawing/2014/main" id="{9C3ED1E3-6554-41B6-A798-C14B0F5445E1}"/>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15D541F7-7B4A-46A3-9A53-566DBE48E646}"/>
              </a:ext>
            </a:extLst>
          </p:cNvPr>
          <p:cNvSpPr>
            <a:spLocks noGrp="1"/>
          </p:cNvSpPr>
          <p:nvPr>
            <p:ph type="sldNum" sz="quarter" idx="12"/>
          </p:nvPr>
        </p:nvSpPr>
        <p:spPr/>
        <p:txBody>
          <a:bodyPr/>
          <a:lstStyle/>
          <a:p>
            <a:fld id="{73096FA9-8263-4972-BFA3-21977B2396B9}" type="slidenum">
              <a:rPr lang="zh-CN" altLang="en-US" smtClean="0"/>
              <a:t>‹#›</a:t>
            </a:fld>
            <a:endParaRPr lang="zh-CN" altLang="en-US"/>
          </a:p>
        </p:txBody>
      </p:sp>
    </p:spTree>
    <p:extLst>
      <p:ext uri="{BB962C8B-B14F-4D97-AF65-F5344CB8AC3E}">
        <p14:creationId xmlns:p14="http://schemas.microsoft.com/office/powerpoint/2010/main" val="622736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D490FD-9DCB-4E7C-AC69-89CDB8A62235}"/>
              </a:ext>
            </a:extLst>
          </p:cNvPr>
          <p:cNvSpPr>
            <a:spLocks noGrp="1"/>
          </p:cNvSpPr>
          <p:nvPr>
            <p:ph type="dt" sz="half" idx="10"/>
          </p:nvPr>
        </p:nvSpPr>
        <p:spPr/>
        <p:txBody>
          <a:bodyPr/>
          <a:lstStyle/>
          <a:p>
            <a:fld id="{02316FFB-50D0-4A39-BDE6-18C35D05766F}" type="datetimeFigureOut">
              <a:rPr lang="zh-CN" altLang="en-US" smtClean="0"/>
              <a:t>2022/6/7</a:t>
            </a:fld>
            <a:endParaRPr lang="zh-CN" altLang="en-US"/>
          </a:p>
        </p:txBody>
      </p:sp>
      <p:sp>
        <p:nvSpPr>
          <p:cNvPr id="3" name="Footer Placeholder 2">
            <a:extLst>
              <a:ext uri="{FF2B5EF4-FFF2-40B4-BE49-F238E27FC236}">
                <a16:creationId xmlns:a16="http://schemas.microsoft.com/office/drawing/2014/main" id="{F2BFC3D5-2E3F-458E-AFDB-0AB1981381F3}"/>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81F53DAA-A3CB-4BC8-AE95-2EB88F11C215}"/>
              </a:ext>
            </a:extLst>
          </p:cNvPr>
          <p:cNvSpPr>
            <a:spLocks noGrp="1"/>
          </p:cNvSpPr>
          <p:nvPr>
            <p:ph type="sldNum" sz="quarter" idx="12"/>
          </p:nvPr>
        </p:nvSpPr>
        <p:spPr/>
        <p:txBody>
          <a:bodyPr/>
          <a:lstStyle/>
          <a:p>
            <a:fld id="{73096FA9-8263-4972-BFA3-21977B2396B9}" type="slidenum">
              <a:rPr lang="zh-CN" altLang="en-US" smtClean="0"/>
              <a:t>‹#›</a:t>
            </a:fld>
            <a:endParaRPr lang="zh-CN" altLang="en-US"/>
          </a:p>
        </p:txBody>
      </p:sp>
    </p:spTree>
    <p:extLst>
      <p:ext uri="{BB962C8B-B14F-4D97-AF65-F5344CB8AC3E}">
        <p14:creationId xmlns:p14="http://schemas.microsoft.com/office/powerpoint/2010/main" val="3626205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974DD-C5BA-4F64-A726-32792EA0DB5D}"/>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E0C817E9-5579-450F-98FA-90C32E7F4E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E2094310-6D35-4EA7-9C32-1DE03FD89E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3AC11E33-9319-4746-BC50-E0BFFFF83EA7}"/>
              </a:ext>
            </a:extLst>
          </p:cNvPr>
          <p:cNvSpPr>
            <a:spLocks noGrp="1"/>
          </p:cNvSpPr>
          <p:nvPr>
            <p:ph type="dt" sz="half" idx="10"/>
          </p:nvPr>
        </p:nvSpPr>
        <p:spPr/>
        <p:txBody>
          <a:bodyPr/>
          <a:lstStyle/>
          <a:p>
            <a:fld id="{02316FFB-50D0-4A39-BDE6-18C35D05766F}" type="datetimeFigureOut">
              <a:rPr lang="zh-CN" altLang="en-US" smtClean="0"/>
              <a:t>2022/6/7</a:t>
            </a:fld>
            <a:endParaRPr lang="zh-CN" altLang="en-US"/>
          </a:p>
        </p:txBody>
      </p:sp>
      <p:sp>
        <p:nvSpPr>
          <p:cNvPr id="6" name="Footer Placeholder 5">
            <a:extLst>
              <a:ext uri="{FF2B5EF4-FFF2-40B4-BE49-F238E27FC236}">
                <a16:creationId xmlns:a16="http://schemas.microsoft.com/office/drawing/2014/main" id="{DFC5A196-0549-4106-9AE3-051A582EB41B}"/>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79715BF1-9599-48DD-B561-9051833C64BE}"/>
              </a:ext>
            </a:extLst>
          </p:cNvPr>
          <p:cNvSpPr>
            <a:spLocks noGrp="1"/>
          </p:cNvSpPr>
          <p:nvPr>
            <p:ph type="sldNum" sz="quarter" idx="12"/>
          </p:nvPr>
        </p:nvSpPr>
        <p:spPr/>
        <p:txBody>
          <a:bodyPr/>
          <a:lstStyle/>
          <a:p>
            <a:fld id="{73096FA9-8263-4972-BFA3-21977B2396B9}" type="slidenum">
              <a:rPr lang="zh-CN" altLang="en-US" smtClean="0"/>
              <a:t>‹#›</a:t>
            </a:fld>
            <a:endParaRPr lang="zh-CN" altLang="en-US"/>
          </a:p>
        </p:txBody>
      </p:sp>
    </p:spTree>
    <p:extLst>
      <p:ext uri="{BB962C8B-B14F-4D97-AF65-F5344CB8AC3E}">
        <p14:creationId xmlns:p14="http://schemas.microsoft.com/office/powerpoint/2010/main" val="129009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0CC4C-D335-4388-A53B-AD7F32F4C16C}"/>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261799CC-C54A-4B31-986F-BE206A9132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354BA131-BAB3-4F73-B3BF-D0A910A2A7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6548150D-B67A-40CA-9BFD-F0FEC2BFEF29}"/>
              </a:ext>
            </a:extLst>
          </p:cNvPr>
          <p:cNvSpPr>
            <a:spLocks noGrp="1"/>
          </p:cNvSpPr>
          <p:nvPr>
            <p:ph type="dt" sz="half" idx="10"/>
          </p:nvPr>
        </p:nvSpPr>
        <p:spPr/>
        <p:txBody>
          <a:bodyPr/>
          <a:lstStyle/>
          <a:p>
            <a:fld id="{02316FFB-50D0-4A39-BDE6-18C35D05766F}" type="datetimeFigureOut">
              <a:rPr lang="zh-CN" altLang="en-US" smtClean="0"/>
              <a:t>2022/6/7</a:t>
            </a:fld>
            <a:endParaRPr lang="zh-CN" altLang="en-US"/>
          </a:p>
        </p:txBody>
      </p:sp>
      <p:sp>
        <p:nvSpPr>
          <p:cNvPr id="6" name="Footer Placeholder 5">
            <a:extLst>
              <a:ext uri="{FF2B5EF4-FFF2-40B4-BE49-F238E27FC236}">
                <a16:creationId xmlns:a16="http://schemas.microsoft.com/office/drawing/2014/main" id="{79CC2D8E-3266-44E6-B1A4-BE957AF4CAAF}"/>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8E6E7050-B0FD-4E63-A2D9-C1B888C66A17}"/>
              </a:ext>
            </a:extLst>
          </p:cNvPr>
          <p:cNvSpPr>
            <a:spLocks noGrp="1"/>
          </p:cNvSpPr>
          <p:nvPr>
            <p:ph type="sldNum" sz="quarter" idx="12"/>
          </p:nvPr>
        </p:nvSpPr>
        <p:spPr/>
        <p:txBody>
          <a:bodyPr/>
          <a:lstStyle/>
          <a:p>
            <a:fld id="{73096FA9-8263-4972-BFA3-21977B2396B9}" type="slidenum">
              <a:rPr lang="zh-CN" altLang="en-US" smtClean="0"/>
              <a:t>‹#›</a:t>
            </a:fld>
            <a:endParaRPr lang="zh-CN" altLang="en-US"/>
          </a:p>
        </p:txBody>
      </p:sp>
    </p:spTree>
    <p:extLst>
      <p:ext uri="{BB962C8B-B14F-4D97-AF65-F5344CB8AC3E}">
        <p14:creationId xmlns:p14="http://schemas.microsoft.com/office/powerpoint/2010/main" val="40568524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A2C2EA-B494-40EF-881B-FB5B4645B1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505C729B-A25A-4A52-A0A6-65C7033270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A697D3E5-38D4-458F-8EA0-8B5E2C704C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316FFB-50D0-4A39-BDE6-18C35D05766F}" type="datetimeFigureOut">
              <a:rPr lang="zh-CN" altLang="en-US" smtClean="0"/>
              <a:t>2022/6/7</a:t>
            </a:fld>
            <a:endParaRPr lang="zh-CN" altLang="en-US"/>
          </a:p>
        </p:txBody>
      </p:sp>
      <p:sp>
        <p:nvSpPr>
          <p:cNvPr id="5" name="Footer Placeholder 4">
            <a:extLst>
              <a:ext uri="{FF2B5EF4-FFF2-40B4-BE49-F238E27FC236}">
                <a16:creationId xmlns:a16="http://schemas.microsoft.com/office/drawing/2014/main" id="{CA64ECEF-CB6A-4456-B543-607D8A1FA0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D9FCAAC9-C229-4344-897B-B32B7EA1BB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096FA9-8263-4972-BFA3-21977B2396B9}" type="slidenum">
              <a:rPr lang="zh-CN" altLang="en-US" smtClean="0"/>
              <a:t>‹#›</a:t>
            </a:fld>
            <a:endParaRPr lang="zh-CN" altLang="en-US"/>
          </a:p>
        </p:txBody>
      </p:sp>
    </p:spTree>
    <p:extLst>
      <p:ext uri="{BB962C8B-B14F-4D97-AF65-F5344CB8AC3E}">
        <p14:creationId xmlns:p14="http://schemas.microsoft.com/office/powerpoint/2010/main" val="6193615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7" r:id="rId13"/>
    <p:sldLayoutId id="214748366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7.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18.jp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hemeOverride" Target="../theme/themeOverride4.xml"/><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43.jpg"/></Relationships>
</file>

<file path=ppt/slides/_rels/slide5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45.jpg"/></Relationships>
</file>

<file path=ppt/slides/_rels/slide5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48.jpg"/><Relationship Id="rId4" Type="http://schemas.openxmlformats.org/officeDocument/2006/relationships/image" Target="../media/image47.jpg"/></Relationships>
</file>

<file path=ppt/slides/_rels/slide5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50.jpg"/></Relationships>
</file>

<file path=ppt/slides/_rels/slide5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51.emf"/></Relationships>
</file>

<file path=ppt/slides/_rels/slide59.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9.png"/><Relationship Id="rId12" Type="http://schemas.microsoft.com/office/2007/relationships/hdphoto" Target="../media/hdphoto5.wdp"/><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11.png"/><Relationship Id="rId5" Type="http://schemas.openxmlformats.org/officeDocument/2006/relationships/image" Target="../media/image8.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10.png"/><Relationship Id="rId14" Type="http://schemas.microsoft.com/office/2007/relationships/hdphoto" Target="../media/hdphoto6.wdp"/></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 name="Picture 110" descr="A picture containing tree, plant&#10;&#10;Description automatically generated">
            <a:extLst>
              <a:ext uri="{FF2B5EF4-FFF2-40B4-BE49-F238E27FC236}">
                <a16:creationId xmlns:a16="http://schemas.microsoft.com/office/drawing/2014/main" id="{CA55A5FF-03DB-4FCE-9071-016096109100}"/>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a:stretch/>
        </p:blipFill>
        <p:spPr>
          <a:xfrm rot="5400000">
            <a:off x="-848616" y="891375"/>
            <a:ext cx="6788927" cy="5091695"/>
          </a:xfrm>
          <a:prstGeom prst="heart">
            <a:avLst/>
          </a:prstGeom>
          <a:ln w="127000" cap="sq">
            <a:noFill/>
            <a:miter lim="800000"/>
          </a:ln>
          <a:effectLst>
            <a:outerShdw blurRad="57150" dist="50800" dir="2700000" algn="tl" rotWithShape="0">
              <a:srgbClr val="000000">
                <a:alpha val="40000"/>
              </a:srgbClr>
            </a:outerShdw>
          </a:effectLst>
        </p:spPr>
      </p:pic>
      <p:pic>
        <p:nvPicPr>
          <p:cNvPr id="26" name="Graphic 25">
            <a:extLst>
              <a:ext uri="{FF2B5EF4-FFF2-40B4-BE49-F238E27FC236}">
                <a16:creationId xmlns:a16="http://schemas.microsoft.com/office/drawing/2014/main" id="{64F73810-D0E3-43B0-8B14-7C3CD3241BA6}"/>
              </a:ext>
            </a:extLst>
          </p:cNvPr>
          <p:cNvPicPr>
            <a:picLocks noChangeAspect="1"/>
          </p:cNvPicPr>
          <p:nvPr/>
        </p:nvPicPr>
        <p:blipFill>
          <a:blip r:embed="rId4" cstate="hqprint">
            <a:lum bright="5000" contrast="2000"/>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66466" y="0"/>
            <a:ext cx="3515248" cy="1012561"/>
          </a:xfrm>
          <a:prstGeom prst="rect">
            <a:avLst/>
          </a:prstGeom>
        </p:spPr>
      </p:pic>
      <p:sp>
        <p:nvSpPr>
          <p:cNvPr id="14" name="副标题 4">
            <a:extLst>
              <a:ext uri="{FF2B5EF4-FFF2-40B4-BE49-F238E27FC236}">
                <a16:creationId xmlns:a16="http://schemas.microsoft.com/office/drawing/2014/main" id="{28D640C1-4D0E-4E05-9773-329E49F3AC80}"/>
              </a:ext>
            </a:extLst>
          </p:cNvPr>
          <p:cNvSpPr txBox="1">
            <a:spLocks/>
          </p:cNvSpPr>
          <p:nvPr/>
        </p:nvSpPr>
        <p:spPr>
          <a:xfrm>
            <a:off x="5647605" y="2858457"/>
            <a:ext cx="7158134" cy="558799"/>
          </a:xfrm>
          <a:prstGeom prst="rect">
            <a:avLst/>
          </a:prstGeom>
        </p:spPr>
        <p:txBody>
          <a:bodyPr vert="horz" lIns="91440" tIns="45720" rIns="91440" bIns="45720" rtlCol="0" anchor="ctr">
            <a:normAutofit/>
          </a:bodyPr>
          <a:lstStyle>
            <a:lvl1pPr marL="0" indent="0" algn="l" defTabSz="685766" rtl="0" eaLnBrk="1" latinLnBrk="0" hangingPunct="1">
              <a:lnSpc>
                <a:spcPct val="90000"/>
              </a:lnSpc>
              <a:spcBef>
                <a:spcPts val="750"/>
              </a:spcBef>
              <a:buFont typeface="Arial" panose="020B0604020202020204" pitchFamily="34" charset="0"/>
              <a:buNone/>
              <a:defRPr sz="1500" kern="1200">
                <a:solidFill>
                  <a:schemeClr val="tx2"/>
                </a:solidFill>
                <a:latin typeface="+mn-lt"/>
                <a:ea typeface="+mn-ea"/>
                <a:cs typeface="+mn-cs"/>
              </a:defRPr>
            </a:lvl1pPr>
            <a:lvl2pPr marL="342884" indent="0" algn="ctr" defTabSz="685766"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766" indent="0" algn="ctr" defTabSz="685766"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649" indent="0" algn="ctr" defTabSz="685766"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532" indent="0" algn="ctr" defTabSz="685766"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415" indent="0" algn="ctr" defTabSz="685766"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297" indent="0" algn="ctr" defTabSz="685766"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180" indent="0" algn="ctr" defTabSz="685766"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064" indent="0" algn="ctr" defTabSz="685766"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marL="0" marR="0" lvl="0" indent="0" algn="l" defTabSz="685766"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rPr>
              <a:t>M210007B [03]</a:t>
            </a:r>
            <a:endParaRPr kumimoji="0" lang="en-US" altLang="zh-CN" sz="2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endParaRPr>
          </a:p>
        </p:txBody>
      </p:sp>
      <p:sp>
        <p:nvSpPr>
          <p:cNvPr id="16" name="文本占位符 5">
            <a:extLst>
              <a:ext uri="{FF2B5EF4-FFF2-40B4-BE49-F238E27FC236}">
                <a16:creationId xmlns:a16="http://schemas.microsoft.com/office/drawing/2014/main" id="{81A33C74-D993-40EB-B2F9-7C9794CB32FE}"/>
              </a:ext>
            </a:extLst>
          </p:cNvPr>
          <p:cNvSpPr txBox="1">
            <a:spLocks/>
          </p:cNvSpPr>
          <p:nvPr/>
        </p:nvSpPr>
        <p:spPr>
          <a:xfrm>
            <a:off x="5647605" y="4157905"/>
            <a:ext cx="7158134" cy="296271"/>
          </a:xfrm>
          <a:prstGeom prst="rect">
            <a:avLst/>
          </a:prstGeom>
        </p:spPr>
        <p:txBody>
          <a:bodyPr vert="horz" lIns="91440" tIns="45720" rIns="91440" bIns="45720" rtlCol="0" anchor="ctr">
            <a:noAutofit/>
          </a:bodyPr>
          <a:lstStyle>
            <a:lvl1pPr marL="0" indent="0" algn="l" defTabSz="685766" rtl="0" eaLnBrk="1" latinLnBrk="0" hangingPunct="1">
              <a:lnSpc>
                <a:spcPct val="90000"/>
              </a:lnSpc>
              <a:spcBef>
                <a:spcPts val="750"/>
              </a:spcBef>
              <a:buFont typeface="Arial" panose="020B0604020202020204" pitchFamily="34" charset="0"/>
              <a:buNone/>
              <a:defRPr sz="1125" b="0" kern="1200">
                <a:solidFill>
                  <a:schemeClr val="tx1"/>
                </a:solidFill>
                <a:latin typeface="+mn-lt"/>
                <a:ea typeface="+mn-ea"/>
                <a:cs typeface="+mn-cs"/>
              </a:defRPr>
            </a:lvl1pPr>
            <a:lvl2pPr marL="342883" indent="0" algn="l" defTabSz="685766"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2pPr>
            <a:lvl3pPr marL="685765" indent="0" algn="l" defTabSz="685766"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3pPr>
            <a:lvl4pPr marL="1028648" indent="0" algn="l" defTabSz="685766" rtl="0" eaLnBrk="1" latinLnBrk="0"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4pPr>
            <a:lvl5pPr marL="1371532" indent="0" algn="l" defTabSz="685766" rtl="0" eaLnBrk="1" latinLnBrk="0"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66"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altLang="zh-CN" sz="1800" b="1" i="0" u="none" strike="noStrike" kern="1200" cap="none" spc="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rPr>
              <a:t>Zhenyan</a:t>
            </a:r>
            <a:r>
              <a:rPr kumimoji="0" lang="en-US" altLang="zh-CN" sz="1800" b="1" i="0" u="none" strike="noStrike" kern="1200" cap="none" spc="0" normalizeH="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lang="en-US" altLang="zh-CN" sz="1800" b="1" dirty="0" smtClean="0">
                <a:solidFill>
                  <a:srgbClr val="000000"/>
                </a:solidFill>
                <a:latin typeface="微软雅黑" panose="020B0503020204020204" pitchFamily="34" charset="-122"/>
                <a:ea typeface="微软雅黑" panose="020B0503020204020204" pitchFamily="34" charset="-122"/>
              </a:rPr>
              <a:t>Ji, </a:t>
            </a:r>
            <a:r>
              <a:rPr kumimoji="0" lang="en-US" altLang="zh-CN" sz="1800" b="1" i="0" u="none" strike="noStrike" kern="1200" cap="none" spc="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rPr>
              <a:t>Jingxin</a:t>
            </a:r>
            <a:r>
              <a:rPr kumimoji="0" lang="en-US" altLang="zh-CN" sz="18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Su &amp; Haiming Liu</a:t>
            </a:r>
            <a:endPar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7" name="Text Placeholder 2">
            <a:extLst>
              <a:ext uri="{FF2B5EF4-FFF2-40B4-BE49-F238E27FC236}">
                <a16:creationId xmlns:a16="http://schemas.microsoft.com/office/drawing/2014/main" id="{0D54B681-1043-4665-ABFF-02F96F61FD5F}"/>
              </a:ext>
            </a:extLst>
          </p:cNvPr>
          <p:cNvSpPr txBox="1">
            <a:spLocks/>
          </p:cNvSpPr>
          <p:nvPr/>
        </p:nvSpPr>
        <p:spPr>
          <a:xfrm>
            <a:off x="5647605" y="4570758"/>
            <a:ext cx="7158134" cy="296271"/>
          </a:xfrm>
          <a:prstGeom prst="rect">
            <a:avLst/>
          </a:prstGeom>
        </p:spPr>
        <p:txBody>
          <a:bodyPr vert="horz" lIns="91440" tIns="45720" rIns="91440" bIns="45720" rtlCol="0" anchor="ctr">
            <a:noAutofit/>
          </a:bodyPr>
          <a:lstStyle>
            <a:lvl1pPr marL="0" indent="0" algn="l" defTabSz="685766" rtl="0" eaLnBrk="1" latinLnBrk="0" hangingPunct="1">
              <a:lnSpc>
                <a:spcPct val="90000"/>
              </a:lnSpc>
              <a:spcBef>
                <a:spcPts val="750"/>
              </a:spcBef>
              <a:buFont typeface="Arial" panose="020B0604020202020204" pitchFamily="34" charset="0"/>
              <a:buNone/>
              <a:defRPr sz="1125" b="0" kern="1200">
                <a:solidFill>
                  <a:schemeClr val="tx1"/>
                </a:solidFill>
                <a:latin typeface="+mn-lt"/>
                <a:ea typeface="+mn-ea"/>
                <a:cs typeface="+mn-cs"/>
              </a:defRPr>
            </a:lvl1pPr>
            <a:lvl2pPr marL="342883" indent="0" algn="l" defTabSz="685766"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2pPr>
            <a:lvl3pPr marL="685765" indent="0" algn="l" defTabSz="685766"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3pPr>
            <a:lvl4pPr marL="1028648" indent="0" algn="l" defTabSz="685766" rtl="0" eaLnBrk="1" latinLnBrk="0"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4pPr>
            <a:lvl5pPr marL="1371532" indent="0" algn="l" defTabSz="685766" rtl="0" eaLnBrk="1" latinLnBrk="0"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66" rtl="0" eaLnBrk="1" fontAlgn="auto" latinLnBrk="0" hangingPunct="1">
              <a:lnSpc>
                <a:spcPct val="90000"/>
              </a:lnSpc>
              <a:spcBef>
                <a:spcPts val="750"/>
              </a:spcBef>
              <a:spcAft>
                <a:spcPts val="0"/>
              </a:spcAft>
              <a:buClrTx/>
              <a:buSzTx/>
              <a:buFont typeface="Arial" panose="020B0604020202020204" pitchFamily="34" charset="0"/>
              <a:buNone/>
              <a:tabLst/>
              <a:defRPr/>
            </a:pPr>
            <a:fld id="{8CAF9706-F2FE-C649-B151-855D242461C0}" type="datetime2">
              <a:rPr lang="en-US" sz="1800" b="1" smtClean="0">
                <a:solidFill>
                  <a:srgbClr val="000000"/>
                </a:solidFill>
                <a:latin typeface="微软雅黑" panose="020B0503020204020204" pitchFamily="34" charset="-122"/>
                <a:ea typeface="微软雅黑" panose="020B0503020204020204" pitchFamily="34" charset="-122"/>
              </a:rPr>
              <a:pPr marL="0" marR="0" lvl="0" indent="0" algn="l" defTabSz="685766" rtl="0" eaLnBrk="1" fontAlgn="auto" latinLnBrk="0" hangingPunct="1">
                <a:lnSpc>
                  <a:spcPct val="90000"/>
                </a:lnSpc>
                <a:spcBef>
                  <a:spcPts val="750"/>
                </a:spcBef>
                <a:spcAft>
                  <a:spcPts val="0"/>
                </a:spcAft>
                <a:buClrTx/>
                <a:buSzTx/>
                <a:buFont typeface="Arial" panose="020B0604020202020204" pitchFamily="34" charset="0"/>
                <a:buNone/>
                <a:tabLst/>
                <a:defRPr/>
              </a:pPr>
              <a:t>Tuesday, June 7, 2022</a:t>
            </a:fld>
            <a:endParaRPr lang="en-US" sz="1800" b="1" dirty="0">
              <a:solidFill>
                <a:srgbClr val="000000"/>
              </a:solidFill>
              <a:latin typeface="微软雅黑" panose="020B0503020204020204" pitchFamily="34" charset="-122"/>
              <a:ea typeface="微软雅黑" panose="020B0503020204020204" pitchFamily="34" charset="-122"/>
            </a:endParaRPr>
          </a:p>
        </p:txBody>
      </p:sp>
      <p:sp>
        <p:nvSpPr>
          <p:cNvPr id="113" name="TextBox 112">
            <a:extLst>
              <a:ext uri="{FF2B5EF4-FFF2-40B4-BE49-F238E27FC236}">
                <a16:creationId xmlns:a16="http://schemas.microsoft.com/office/drawing/2014/main" id="{A407478E-CC36-41F7-A313-A97A4659E95B}"/>
              </a:ext>
            </a:extLst>
          </p:cNvPr>
          <p:cNvSpPr txBox="1"/>
          <p:nvPr/>
        </p:nvSpPr>
        <p:spPr>
          <a:xfrm>
            <a:off x="5647605" y="1630802"/>
            <a:ext cx="6292256" cy="1111073"/>
          </a:xfrm>
          <a:prstGeom prst="rect">
            <a:avLst/>
          </a:prstGeom>
          <a:noFill/>
        </p:spPr>
        <p:txBody>
          <a:bodyPr wrap="square">
            <a:spAutoFit/>
          </a:bodyPr>
          <a:lstStyle/>
          <a:p>
            <a:pPr marL="0" marR="0" lvl="0" indent="0" algn="l" defTabSz="685766" rtl="0" eaLnBrk="1" fontAlgn="auto" latinLnBrk="0" hangingPunct="1">
              <a:lnSpc>
                <a:spcPct val="90000"/>
              </a:lnSpc>
              <a:spcBef>
                <a:spcPct val="0"/>
              </a:spcBef>
              <a:spcAft>
                <a:spcPts val="600"/>
              </a:spcAft>
              <a:buClrTx/>
              <a:buSzTx/>
              <a:buFontTx/>
              <a:buNone/>
              <a:tabLst/>
              <a:defRPr/>
            </a:pPr>
            <a:r>
              <a:rPr kumimoji="0" lang="zh-CN" altLang="en-US" sz="3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rPr>
              <a:t>软件系统分析与设计</a:t>
            </a:r>
            <a:endParaRPr kumimoji="0" lang="en-US" altLang="zh-CN" sz="3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endParaRPr>
          </a:p>
          <a:p>
            <a:pPr marL="0" marR="0" lvl="0" indent="0" algn="l" defTabSz="685766" rtl="0" eaLnBrk="1" fontAlgn="auto" latinLnBrk="0" hangingPunct="1">
              <a:lnSpc>
                <a:spcPct val="90000"/>
              </a:lnSpc>
              <a:spcBef>
                <a:spcPct val="0"/>
              </a:spcBef>
              <a:spcAft>
                <a:spcPts val="600"/>
              </a:spcAft>
              <a:buClrTx/>
              <a:buSzTx/>
              <a:buFontTx/>
              <a:buNone/>
              <a:tabLst/>
              <a:defRPr/>
            </a:pPr>
            <a:r>
              <a:rPr kumimoji="0" lang="en-US" altLang="zh-CN" sz="3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rPr>
              <a:t>System Analysis &amp; Design</a:t>
            </a:r>
            <a:endParaRPr kumimoji="0" lang="zh-CN" altLang="en-US" sz="3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34708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ape&#10;&#10;Description automatically generated">
            <a:extLst>
              <a:ext uri="{FF2B5EF4-FFF2-40B4-BE49-F238E27FC236}">
                <a16:creationId xmlns:a16="http://schemas.microsoft.com/office/drawing/2014/main" id="{A0CDD20B-DFB5-44F1-BD76-907DFCB37238}"/>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Effect>
                      <a14:saturation sat="0"/>
                    </a14:imgEffect>
                  </a14:imgLayer>
                </a14:imgProps>
              </a:ext>
              <a:ext uri="{28A0092B-C50C-407E-A947-70E740481C1C}">
                <a14:useLocalDpi xmlns:a14="http://schemas.microsoft.com/office/drawing/2010/main" val="0"/>
              </a:ext>
            </a:extLst>
          </a:blip>
          <a:stretch>
            <a:fillRect/>
          </a:stretch>
        </p:blipFill>
        <p:spPr>
          <a:xfrm>
            <a:off x="4626591" y="1556532"/>
            <a:ext cx="1419368" cy="5178638"/>
          </a:xfrm>
          <a:prstGeom prst="rect">
            <a:avLst/>
          </a:prstGeom>
        </p:spPr>
      </p:pic>
      <p:sp>
        <p:nvSpPr>
          <p:cNvPr id="7" name="Content Placeholder 3">
            <a:extLst>
              <a:ext uri="{FF2B5EF4-FFF2-40B4-BE49-F238E27FC236}">
                <a16:creationId xmlns:a16="http://schemas.microsoft.com/office/drawing/2014/main" id="{0068A73C-635C-4733-88F2-F406D99F7D73}"/>
              </a:ext>
            </a:extLst>
          </p:cNvPr>
          <p:cNvSpPr txBox="1">
            <a:spLocks/>
          </p:cNvSpPr>
          <p:nvPr/>
        </p:nvSpPr>
        <p:spPr>
          <a:xfrm>
            <a:off x="5836181" y="1665713"/>
            <a:ext cx="6262560" cy="5019198"/>
          </a:xfrm>
          <a:prstGeom prst="rect">
            <a:avLst/>
          </a:prstGeom>
        </p:spPr>
        <p:txBody>
          <a:bodyPr vert="horz" lIns="91440" tIns="45720" rIns="91440" bIns="45720" rtlCol="0">
            <a:normAutofit fontScale="92500" lnSpcReduction="20000"/>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zh-CN" altLang="en-US" sz="3200" b="1" dirty="0">
                <a:solidFill>
                  <a:schemeClr val="accent2">
                    <a:lumMod val="75000"/>
                  </a:schemeClr>
                </a:solidFill>
                <a:latin typeface="微软雅黑" panose="020B0503020204020204" pitchFamily="34" charset="-122"/>
                <a:ea typeface="微软雅黑" panose="020B0503020204020204" pitchFamily="34" charset="-122"/>
              </a:rPr>
              <a:t>问题</a:t>
            </a:r>
            <a:r>
              <a:rPr lang="zh-CN" altLang="en-US" sz="3200" b="1" dirty="0" smtClean="0">
                <a:solidFill>
                  <a:schemeClr val="accent2">
                    <a:lumMod val="75000"/>
                  </a:schemeClr>
                </a:solidFill>
                <a:latin typeface="微软雅黑" panose="020B0503020204020204" pitchFamily="34" charset="-122"/>
                <a:ea typeface="微软雅黑" panose="020B0503020204020204" pitchFamily="34" charset="-122"/>
              </a:rPr>
              <a:t>分析阶段</a:t>
            </a:r>
            <a:r>
              <a:rPr kumimoji="0" lang="zh-CN" altLang="en-US" sz="3200" b="1" i="0" u="none" strike="noStrike" kern="1200" cap="none" spc="0" normalizeH="0" baseline="0" noProof="0" dirty="0" smtClean="0">
                <a:ln>
                  <a:noFill/>
                </a:ln>
                <a:solidFill>
                  <a:schemeClr val="accent2">
                    <a:lumMod val="75000"/>
                  </a:schemeClr>
                </a:solidFill>
                <a:effectLst/>
                <a:uLnTx/>
                <a:uFillTx/>
                <a:latin typeface="微软雅黑" panose="020B0503020204020204" pitchFamily="34" charset="-122"/>
                <a:ea typeface="微软雅黑" panose="020B0503020204020204" pitchFamily="34" charset="-122"/>
                <a:cs typeface="+mn-cs"/>
              </a:rPr>
              <a:t>：</a:t>
            </a:r>
            <a:endParaRPr kumimoji="0" lang="en-US" altLang="zh-CN" sz="3200" b="1"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cs typeface="+mn-cs"/>
            </a:endParaRPr>
          </a:p>
          <a:p>
            <a:pPr marL="0" indent="0">
              <a:lnSpc>
                <a:spcPct val="150000"/>
              </a:lnSpc>
              <a:buNone/>
            </a:pPr>
            <a:r>
              <a:rPr lang="en-US" altLang="zh-CN" sz="3200" dirty="0">
                <a:solidFill>
                  <a:srgbClr val="000000"/>
                </a:solidFill>
                <a:latin typeface="Arial"/>
                <a:ea typeface="微软雅黑"/>
                <a:cs typeface="+mj-cs"/>
              </a:rPr>
              <a:t>2.1 </a:t>
            </a:r>
            <a:r>
              <a:rPr lang="zh-CN" altLang="en-US" sz="3200" dirty="0">
                <a:solidFill>
                  <a:srgbClr val="000000"/>
                </a:solidFill>
                <a:latin typeface="Arial"/>
                <a:ea typeface="微软雅黑"/>
                <a:cs typeface="+mj-cs"/>
              </a:rPr>
              <a:t>研究</a:t>
            </a:r>
            <a:r>
              <a:rPr lang="zh-CN" altLang="en-US" sz="3200" u="sng" dirty="0">
                <a:solidFill>
                  <a:srgbClr val="000000"/>
                </a:solidFill>
                <a:latin typeface="Arial"/>
                <a:ea typeface="微软雅黑"/>
                <a:cs typeface="+mj-cs"/>
              </a:rPr>
              <a:t>问题领域 </a:t>
            </a:r>
            <a:r>
              <a:rPr lang="en-US" altLang="zh-CN" sz="3200" u="sng" dirty="0">
                <a:solidFill>
                  <a:srgbClr val="000000"/>
                </a:solidFill>
                <a:latin typeface="Arial"/>
                <a:ea typeface="微软雅黑"/>
                <a:cs typeface="+mj-cs"/>
              </a:rPr>
              <a:t>(Problem Domain)</a:t>
            </a:r>
          </a:p>
          <a:p>
            <a:pPr marL="0" indent="0">
              <a:lnSpc>
                <a:spcPct val="150000"/>
              </a:lnSpc>
              <a:buNone/>
            </a:pPr>
            <a:r>
              <a:rPr lang="en-US" altLang="zh-CN" sz="3200" dirty="0">
                <a:solidFill>
                  <a:srgbClr val="000000"/>
                </a:solidFill>
                <a:latin typeface="Arial"/>
                <a:ea typeface="微软雅黑"/>
                <a:cs typeface="+mj-cs"/>
              </a:rPr>
              <a:t>2.2 </a:t>
            </a:r>
            <a:r>
              <a:rPr lang="zh-CN" altLang="en-US" sz="3200" dirty="0">
                <a:solidFill>
                  <a:srgbClr val="000000"/>
                </a:solidFill>
                <a:latin typeface="Arial"/>
                <a:ea typeface="微软雅黑"/>
                <a:cs typeface="+mj-cs"/>
              </a:rPr>
              <a:t>分析问题与机会</a:t>
            </a:r>
            <a:endParaRPr lang="en-US" altLang="zh-CN" sz="3200" dirty="0">
              <a:solidFill>
                <a:srgbClr val="000000"/>
              </a:solidFill>
              <a:latin typeface="Arial"/>
              <a:ea typeface="微软雅黑"/>
              <a:cs typeface="+mj-cs"/>
            </a:endParaRPr>
          </a:p>
          <a:p>
            <a:pPr marL="0" indent="0">
              <a:lnSpc>
                <a:spcPct val="150000"/>
              </a:lnSpc>
              <a:buNone/>
            </a:pPr>
            <a:r>
              <a:rPr lang="en-US" altLang="zh-CN" sz="3200" dirty="0">
                <a:solidFill>
                  <a:srgbClr val="000000"/>
                </a:solidFill>
                <a:latin typeface="Arial"/>
                <a:ea typeface="微软雅黑"/>
                <a:cs typeface="+mj-cs"/>
              </a:rPr>
              <a:t>2.3 </a:t>
            </a:r>
            <a:r>
              <a:rPr lang="zh-CN" altLang="en-US" sz="3200" dirty="0">
                <a:solidFill>
                  <a:srgbClr val="000000"/>
                </a:solidFill>
                <a:latin typeface="Arial"/>
                <a:ea typeface="微软雅黑"/>
                <a:cs typeface="+mj-cs"/>
              </a:rPr>
              <a:t>分析业务过程</a:t>
            </a:r>
            <a:endParaRPr lang="en-US" altLang="zh-CN" sz="3200" dirty="0">
              <a:solidFill>
                <a:srgbClr val="000000"/>
              </a:solidFill>
              <a:latin typeface="Arial"/>
              <a:ea typeface="微软雅黑"/>
              <a:cs typeface="+mj-cs"/>
            </a:endParaRPr>
          </a:p>
          <a:p>
            <a:pPr marL="0" indent="0">
              <a:lnSpc>
                <a:spcPct val="150000"/>
              </a:lnSpc>
              <a:buNone/>
            </a:pPr>
            <a:r>
              <a:rPr lang="en-US" altLang="zh-CN" sz="3200" dirty="0">
                <a:solidFill>
                  <a:srgbClr val="000000"/>
                </a:solidFill>
                <a:latin typeface="Arial"/>
                <a:ea typeface="微软雅黑"/>
                <a:cs typeface="+mj-cs"/>
              </a:rPr>
              <a:t>2.4</a:t>
            </a:r>
            <a:r>
              <a:rPr lang="zh-CN" altLang="en-US" sz="3200" dirty="0">
                <a:solidFill>
                  <a:srgbClr val="000000"/>
                </a:solidFill>
                <a:latin typeface="Arial"/>
                <a:ea typeface="微软雅黑"/>
                <a:cs typeface="+mj-cs"/>
              </a:rPr>
              <a:t> 制定系统改进目标</a:t>
            </a:r>
            <a:endParaRPr lang="en-US" altLang="zh-CN" sz="3200" dirty="0">
              <a:solidFill>
                <a:srgbClr val="000000"/>
              </a:solidFill>
              <a:latin typeface="Arial"/>
              <a:ea typeface="微软雅黑"/>
              <a:cs typeface="+mj-cs"/>
            </a:endParaRPr>
          </a:p>
          <a:p>
            <a:pPr marL="0" indent="0">
              <a:lnSpc>
                <a:spcPct val="150000"/>
              </a:lnSpc>
              <a:buNone/>
            </a:pPr>
            <a:r>
              <a:rPr lang="en-US" altLang="zh-CN" sz="3200" dirty="0">
                <a:solidFill>
                  <a:srgbClr val="000000"/>
                </a:solidFill>
                <a:latin typeface="Arial"/>
                <a:ea typeface="微软雅黑"/>
                <a:cs typeface="+mj-cs"/>
              </a:rPr>
              <a:t>2.5 </a:t>
            </a:r>
            <a:r>
              <a:rPr lang="zh-CN" altLang="en-US" sz="3200" dirty="0">
                <a:solidFill>
                  <a:srgbClr val="000000"/>
                </a:solidFill>
                <a:latin typeface="Arial"/>
                <a:ea typeface="微软雅黑"/>
                <a:cs typeface="+mj-cs"/>
              </a:rPr>
              <a:t>修改项目计划</a:t>
            </a:r>
            <a:endParaRPr lang="en-US" altLang="zh-CN" sz="3200" dirty="0">
              <a:solidFill>
                <a:srgbClr val="000000"/>
              </a:solidFill>
              <a:latin typeface="Arial"/>
              <a:ea typeface="微软雅黑"/>
              <a:cs typeface="+mj-cs"/>
            </a:endParaRPr>
          </a:p>
          <a:p>
            <a:pPr marL="0" indent="0">
              <a:lnSpc>
                <a:spcPct val="150000"/>
              </a:lnSpc>
              <a:buNone/>
            </a:pPr>
            <a:r>
              <a:rPr lang="en-US" altLang="zh-CN" sz="3200" dirty="0">
                <a:solidFill>
                  <a:srgbClr val="000000"/>
                </a:solidFill>
                <a:latin typeface="Arial"/>
                <a:ea typeface="微软雅黑"/>
                <a:cs typeface="+mj-cs"/>
              </a:rPr>
              <a:t>2.6 </a:t>
            </a:r>
            <a:r>
              <a:rPr lang="zh-CN" altLang="en-US" sz="3200" dirty="0">
                <a:solidFill>
                  <a:srgbClr val="000000"/>
                </a:solidFill>
                <a:latin typeface="Arial"/>
                <a:ea typeface="微软雅黑"/>
                <a:cs typeface="+mj-cs"/>
              </a:rPr>
              <a:t>沟通调查结果和建议</a:t>
            </a:r>
            <a:endParaRPr lang="en-US" altLang="zh-CN" sz="3200" dirty="0">
              <a:solidFill>
                <a:srgbClr val="000000"/>
              </a:solidFill>
              <a:latin typeface="Arial"/>
              <a:ea typeface="微软雅黑"/>
              <a:cs typeface="+mj-cs"/>
            </a:endParaRPr>
          </a:p>
        </p:txBody>
      </p:sp>
      <p:sp>
        <p:nvSpPr>
          <p:cNvPr id="6" name="Title 1">
            <a:extLst>
              <a:ext uri="{FF2B5EF4-FFF2-40B4-BE49-F238E27FC236}">
                <a16:creationId xmlns:a16="http://schemas.microsoft.com/office/drawing/2014/main" id="{C6DCFAE8-59D1-45BF-848F-C1D9D3925D24}"/>
              </a:ext>
            </a:extLst>
          </p:cNvPr>
          <p:cNvSpPr txBox="1">
            <a:spLocks noChangeArrowheads="1"/>
          </p:cNvSpPr>
          <p:nvPr/>
        </p:nvSpPr>
        <p:spPr>
          <a:xfrm>
            <a:off x="499906" y="464500"/>
            <a:ext cx="9135414" cy="923924"/>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685766" rtl="0" eaLnBrk="1" fontAlgn="auto" latinLnBrk="0" hangingPunct="1">
              <a:lnSpc>
                <a:spcPct val="90000"/>
              </a:lnSpc>
              <a:spcBef>
                <a:spcPct val="0"/>
              </a:spcBef>
              <a:spcAft>
                <a:spcPts val="1200"/>
              </a:spcAft>
              <a:buClrTx/>
              <a:buSzTx/>
              <a:buFontTx/>
              <a:buNone/>
              <a:tabLst/>
              <a:defRPr/>
            </a:pPr>
            <a:r>
              <a:rPr kumimoji="0" lang="zh-CN" altLang="en-US" sz="3600" b="1" i="0" u="none" strike="noStrike" kern="1200" cap="none" spc="0" normalizeH="0" baseline="0" noProof="0" dirty="0">
                <a:ln>
                  <a:noFill/>
                </a:ln>
                <a:solidFill>
                  <a:srgbClr val="000000"/>
                </a:solidFill>
                <a:effectLst/>
                <a:uLnTx/>
                <a:uFillTx/>
                <a:latin typeface="Arial"/>
                <a:ea typeface="微软雅黑"/>
                <a:cs typeface="+mj-cs"/>
              </a:rPr>
              <a:t>问题分析阶段</a:t>
            </a:r>
            <a:endParaRPr kumimoji="0" lang="en-US" altLang="zh-CN" sz="3600" b="1" i="0" u="none" strike="noStrike" kern="1200" cap="none" spc="0" normalizeH="0" baseline="0" noProof="0" dirty="0">
              <a:ln>
                <a:noFill/>
              </a:ln>
              <a:solidFill>
                <a:srgbClr val="000000"/>
              </a:solidFill>
              <a:effectLst/>
              <a:uLnTx/>
              <a:uFillTx/>
              <a:latin typeface="Arial"/>
              <a:ea typeface="微软雅黑"/>
              <a:cs typeface="+mj-cs"/>
            </a:endParaRPr>
          </a:p>
          <a:p>
            <a:pPr marL="0" marR="0" lvl="0" indent="0" algn="l" defTabSz="685766" rtl="0" eaLnBrk="1" fontAlgn="auto" latinLnBrk="0" hangingPunct="1">
              <a:lnSpc>
                <a:spcPct val="90000"/>
              </a:lnSpc>
              <a:spcBef>
                <a:spcPct val="0"/>
              </a:spcBef>
              <a:spcAft>
                <a:spcPts val="1200"/>
              </a:spcAft>
              <a:buClrTx/>
              <a:buSzTx/>
              <a:buFontTx/>
              <a:buNone/>
              <a:tabLst/>
              <a:defRPr/>
            </a:pPr>
            <a:r>
              <a:rPr lang="en-US" altLang="zh-CN" sz="3600" b="1" dirty="0">
                <a:latin typeface="微软雅黑" panose="020B0503020204020204" pitchFamily="34" charset="-122"/>
                <a:ea typeface="微软雅黑" panose="020B0503020204020204" pitchFamily="34" charset="-122"/>
              </a:rPr>
              <a:t>T</a:t>
            </a:r>
            <a:r>
              <a:rPr lang="en-US" altLang="zh-CN" sz="3600" dirty="0">
                <a:latin typeface="微软雅黑" panose="020B0503020204020204" pitchFamily="34" charset="-122"/>
                <a:ea typeface="微软雅黑" panose="020B0503020204020204" pitchFamily="34" charset="-122"/>
              </a:rPr>
              <a:t>he</a:t>
            </a:r>
            <a:r>
              <a:rPr lang="zh-CN" altLang="en-US" sz="3600" dirty="0">
                <a:latin typeface="微软雅黑" panose="020B0503020204020204" pitchFamily="34" charset="-122"/>
                <a:ea typeface="微软雅黑" panose="020B0503020204020204" pitchFamily="34" charset="-122"/>
              </a:rPr>
              <a:t> </a:t>
            </a:r>
            <a:r>
              <a:rPr lang="en-US" altLang="zh-CN" sz="3600" b="1" dirty="0">
                <a:latin typeface="微软雅黑" panose="020B0503020204020204" pitchFamily="34" charset="-122"/>
                <a:ea typeface="微软雅黑" panose="020B0503020204020204" pitchFamily="34" charset="-122"/>
              </a:rPr>
              <a:t>Problem Analysis Phase</a:t>
            </a:r>
            <a:endParaRPr kumimoji="0" lang="en-US" altLang="zh-CN" sz="3600" b="1" i="0" u="none" strike="noStrike" kern="1200" cap="none" spc="0" normalizeH="0" baseline="0" noProof="0" dirty="0">
              <a:ln>
                <a:noFill/>
              </a:ln>
              <a:solidFill>
                <a:srgbClr val="000000"/>
              </a:solidFill>
              <a:effectLst/>
              <a:uLnTx/>
              <a:uFillTx/>
              <a:latin typeface="Arial"/>
              <a:ea typeface="微软雅黑"/>
              <a:cs typeface="+mj-cs"/>
            </a:endParaRPr>
          </a:p>
        </p:txBody>
      </p:sp>
      <p:cxnSp>
        <p:nvCxnSpPr>
          <p:cNvPr id="23" name="Straight Connector 22">
            <a:extLst>
              <a:ext uri="{FF2B5EF4-FFF2-40B4-BE49-F238E27FC236}">
                <a16:creationId xmlns:a16="http://schemas.microsoft.com/office/drawing/2014/main" id="{681B5A00-94E3-4013-BD6E-1FD39311B0D6}"/>
              </a:ext>
            </a:extLst>
          </p:cNvPr>
          <p:cNvCxnSpPr>
            <a:cxnSpLocks/>
          </p:cNvCxnSpPr>
          <p:nvPr/>
        </p:nvCxnSpPr>
        <p:spPr>
          <a:xfrm>
            <a:off x="0" y="1388424"/>
            <a:ext cx="12192000" cy="0"/>
          </a:xfrm>
          <a:prstGeom prst="line">
            <a:avLst/>
          </a:prstGeom>
          <a:ln w="38100"/>
        </p:spPr>
        <p:style>
          <a:lnRef idx="1">
            <a:schemeClr val="dk1"/>
          </a:lnRef>
          <a:fillRef idx="0">
            <a:schemeClr val="dk1"/>
          </a:fillRef>
          <a:effectRef idx="0">
            <a:schemeClr val="dk1"/>
          </a:effectRef>
          <a:fontRef idx="minor">
            <a:schemeClr val="tx1"/>
          </a:fontRef>
        </p:style>
      </p:cxnSp>
      <p:sp>
        <p:nvSpPr>
          <p:cNvPr id="5" name="Content Placeholder 3">
            <a:extLst>
              <a:ext uri="{FF2B5EF4-FFF2-40B4-BE49-F238E27FC236}">
                <a16:creationId xmlns:a16="http://schemas.microsoft.com/office/drawing/2014/main" id="{AB4220D2-2A42-4B25-8472-D8674D0E30C3}"/>
              </a:ext>
            </a:extLst>
          </p:cNvPr>
          <p:cNvSpPr txBox="1">
            <a:spLocks/>
          </p:cNvSpPr>
          <p:nvPr/>
        </p:nvSpPr>
        <p:spPr>
          <a:xfrm>
            <a:off x="199656" y="1556533"/>
            <a:ext cx="5027438" cy="5019198"/>
          </a:xfrm>
          <a:prstGeom prst="rect">
            <a:avLst/>
          </a:prstGeom>
        </p:spPr>
        <p:txBody>
          <a:bodyPr vert="horz" lIns="91440" tIns="45720" rIns="91440" bIns="45720" rtlCol="0">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zh-CN" altLang="en-US" sz="3200" b="1" dirty="0">
                <a:latin typeface="微软雅黑" panose="020B0503020204020204" pitchFamily="34" charset="-122"/>
                <a:ea typeface="微软雅黑" panose="020B0503020204020204" pitchFamily="34" charset="-122"/>
              </a:rPr>
              <a:t>范围定义</a:t>
            </a:r>
            <a:r>
              <a:rPr kumimoji="0" lang="zh-CN" altLang="en-US" sz="32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阶段：</a:t>
            </a:r>
            <a:endParaRPr kumimoji="0" lang="en-US" altLang="zh-CN" sz="32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0" indent="0">
              <a:lnSpc>
                <a:spcPct val="150000"/>
              </a:lnSpc>
              <a:buNone/>
            </a:pPr>
            <a:r>
              <a:rPr lang="en-US" altLang="zh-CN" sz="3200" dirty="0">
                <a:solidFill>
                  <a:srgbClr val="000000"/>
                </a:solidFill>
                <a:latin typeface="Arial"/>
                <a:ea typeface="微软雅黑"/>
                <a:cs typeface="+mj-cs"/>
              </a:rPr>
              <a:t>1.1 </a:t>
            </a:r>
            <a:r>
              <a:rPr lang="zh-CN" altLang="en-US" sz="3200" dirty="0">
                <a:solidFill>
                  <a:srgbClr val="000000"/>
                </a:solidFill>
                <a:latin typeface="Arial"/>
                <a:ea typeface="微软雅黑"/>
                <a:cs typeface="+mj-cs"/>
              </a:rPr>
              <a:t>问题陈述</a:t>
            </a:r>
            <a:endParaRPr lang="en-US" altLang="zh-CN" sz="3200" dirty="0">
              <a:solidFill>
                <a:srgbClr val="000000"/>
              </a:solidFill>
              <a:latin typeface="Arial"/>
              <a:ea typeface="微软雅黑"/>
              <a:cs typeface="+mj-cs"/>
            </a:endParaRPr>
          </a:p>
          <a:p>
            <a:pPr marL="0" indent="0">
              <a:lnSpc>
                <a:spcPct val="150000"/>
              </a:lnSpc>
              <a:buNone/>
            </a:pPr>
            <a:r>
              <a:rPr lang="en-US" altLang="zh-CN" sz="3200" dirty="0">
                <a:solidFill>
                  <a:srgbClr val="000000"/>
                </a:solidFill>
                <a:latin typeface="Arial"/>
                <a:ea typeface="微软雅黑"/>
                <a:cs typeface="+mj-cs"/>
              </a:rPr>
              <a:t>1.2 </a:t>
            </a:r>
            <a:r>
              <a:rPr lang="zh-CN" altLang="en-US" sz="3200" dirty="0">
                <a:solidFill>
                  <a:srgbClr val="000000"/>
                </a:solidFill>
                <a:latin typeface="Arial"/>
                <a:ea typeface="微软雅黑"/>
                <a:cs typeface="+mj-cs"/>
              </a:rPr>
              <a:t>协商项目的初步范围</a:t>
            </a:r>
            <a:endParaRPr lang="en-US" altLang="zh-CN" sz="3200" dirty="0">
              <a:solidFill>
                <a:srgbClr val="000000"/>
              </a:solidFill>
              <a:latin typeface="Arial"/>
              <a:ea typeface="微软雅黑"/>
              <a:cs typeface="+mj-cs"/>
            </a:endParaRPr>
          </a:p>
          <a:p>
            <a:pPr marL="0" indent="0">
              <a:lnSpc>
                <a:spcPct val="150000"/>
              </a:lnSpc>
              <a:buNone/>
            </a:pPr>
            <a:r>
              <a:rPr lang="en-US" altLang="zh-CN" sz="3200" dirty="0">
                <a:solidFill>
                  <a:srgbClr val="000000"/>
                </a:solidFill>
                <a:latin typeface="Arial"/>
                <a:ea typeface="微软雅黑"/>
                <a:cs typeface="+mj-cs"/>
              </a:rPr>
              <a:t>1.3 </a:t>
            </a:r>
            <a:r>
              <a:rPr lang="zh-CN" altLang="en-US" sz="3200" dirty="0">
                <a:solidFill>
                  <a:srgbClr val="000000"/>
                </a:solidFill>
                <a:latin typeface="Arial"/>
                <a:ea typeface="微软雅黑"/>
                <a:cs typeface="+mj-cs"/>
              </a:rPr>
              <a:t>评估项目价值</a:t>
            </a:r>
            <a:endParaRPr lang="en-US" altLang="zh-CN" sz="3200" dirty="0">
              <a:solidFill>
                <a:srgbClr val="000000"/>
              </a:solidFill>
              <a:latin typeface="Arial"/>
              <a:ea typeface="微软雅黑"/>
              <a:cs typeface="+mj-cs"/>
            </a:endParaRPr>
          </a:p>
          <a:p>
            <a:pPr marL="0" indent="0">
              <a:lnSpc>
                <a:spcPct val="150000"/>
              </a:lnSpc>
              <a:buNone/>
            </a:pPr>
            <a:r>
              <a:rPr lang="en-US" altLang="zh-CN" sz="3200" dirty="0">
                <a:solidFill>
                  <a:srgbClr val="000000"/>
                </a:solidFill>
                <a:latin typeface="Arial"/>
                <a:ea typeface="微软雅黑"/>
                <a:cs typeface="+mj-cs"/>
              </a:rPr>
              <a:t>1.4 </a:t>
            </a:r>
            <a:r>
              <a:rPr lang="zh-CN" altLang="en-US" sz="3200" dirty="0">
                <a:solidFill>
                  <a:srgbClr val="000000"/>
                </a:solidFill>
                <a:latin typeface="Arial"/>
                <a:ea typeface="微软雅黑"/>
                <a:cs typeface="+mj-cs"/>
              </a:rPr>
              <a:t>计划项目进度表和预算</a:t>
            </a:r>
            <a:endParaRPr lang="en-US" altLang="zh-CN" sz="3200" dirty="0">
              <a:solidFill>
                <a:srgbClr val="000000"/>
              </a:solidFill>
              <a:latin typeface="Arial"/>
              <a:ea typeface="微软雅黑"/>
              <a:cs typeface="+mj-cs"/>
            </a:endParaRPr>
          </a:p>
          <a:p>
            <a:pPr marL="0" indent="0">
              <a:lnSpc>
                <a:spcPct val="150000"/>
              </a:lnSpc>
              <a:buNone/>
            </a:pPr>
            <a:r>
              <a:rPr lang="en-US" altLang="zh-CN" sz="3200" dirty="0">
                <a:solidFill>
                  <a:srgbClr val="000000"/>
                </a:solidFill>
                <a:latin typeface="Arial"/>
                <a:ea typeface="微软雅黑"/>
                <a:cs typeface="+mj-cs"/>
              </a:rPr>
              <a:t>1.5 </a:t>
            </a:r>
            <a:r>
              <a:rPr lang="zh-CN" altLang="en-US" sz="3200" dirty="0">
                <a:solidFill>
                  <a:srgbClr val="000000"/>
                </a:solidFill>
                <a:latin typeface="Arial"/>
                <a:ea typeface="微软雅黑"/>
                <a:cs typeface="+mj-cs"/>
              </a:rPr>
              <a:t>沟通项目计划</a:t>
            </a:r>
            <a:endParaRPr lang="en-US" altLang="zh-CN" sz="3200" dirty="0">
              <a:solidFill>
                <a:srgbClr val="000000"/>
              </a:solidFill>
              <a:latin typeface="Arial"/>
              <a:ea typeface="微软雅黑"/>
              <a:cs typeface="+mj-cs"/>
            </a:endParaRPr>
          </a:p>
        </p:txBody>
      </p:sp>
    </p:spTree>
    <p:extLst>
      <p:ext uri="{BB962C8B-B14F-4D97-AF65-F5344CB8AC3E}">
        <p14:creationId xmlns:p14="http://schemas.microsoft.com/office/powerpoint/2010/main" val="4190477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5841" y="186971"/>
            <a:ext cx="10857780" cy="6555641"/>
          </a:xfrm>
          <a:prstGeom prst="rect">
            <a:avLst/>
          </a:prstGeom>
        </p:spPr>
        <p:txBody>
          <a:bodyPr wrap="square">
            <a:spAutoFit/>
          </a:bodyPr>
          <a:lstStyle/>
          <a:p>
            <a:pPr algn="ctr"/>
            <a:r>
              <a:rPr lang="zh-CN" altLang="en-US" sz="2400" b="1" dirty="0">
                <a:latin typeface="微软雅黑" panose="020B0503020204020204" pitchFamily="34" charset="-122"/>
                <a:ea typeface="微软雅黑" panose="020B0503020204020204" pitchFamily="34" charset="-122"/>
              </a:rPr>
              <a:t>校园订餐服务系统分析与设计</a:t>
            </a:r>
          </a:p>
          <a:p>
            <a:pPr algn="ctr"/>
            <a:r>
              <a:rPr lang="en-US" altLang="zh-CN" sz="2400" b="1" dirty="0" smtClean="0">
                <a:latin typeface="微软雅黑" panose="020B0503020204020204" pitchFamily="34" charset="-122"/>
                <a:ea typeface="微软雅黑" panose="020B0503020204020204" pitchFamily="34" charset="-122"/>
              </a:rPr>
              <a:t>The </a:t>
            </a:r>
            <a:r>
              <a:rPr lang="en-US" altLang="zh-CN" sz="2400" b="1" dirty="0">
                <a:latin typeface="微软雅黑" panose="020B0503020204020204" pitchFamily="34" charset="-122"/>
                <a:ea typeface="微软雅黑" panose="020B0503020204020204" pitchFamily="34" charset="-122"/>
              </a:rPr>
              <a:t>requirement analysis and logical design of ordering service </a:t>
            </a:r>
            <a:r>
              <a:rPr lang="en-US" altLang="zh-CN" sz="2400" b="1" dirty="0" smtClean="0">
                <a:latin typeface="微软雅黑" panose="020B0503020204020204" pitchFamily="34" charset="-122"/>
                <a:ea typeface="微软雅黑" panose="020B0503020204020204" pitchFamily="34" charset="-122"/>
              </a:rPr>
              <a:t>system</a:t>
            </a:r>
            <a:endParaRPr lang="en-US" altLang="zh-CN" sz="2400" b="1"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pPr algn="just">
              <a:lnSpc>
                <a:spcPct val="150000"/>
              </a:lnSpc>
            </a:pPr>
            <a:r>
              <a:rPr lang="zh-CN" altLang="en-US" sz="2400" dirty="0">
                <a:latin typeface="微软雅黑" panose="020B0503020204020204" pitchFamily="34" charset="-122"/>
                <a:ea typeface="微软雅黑" panose="020B0503020204020204" pitchFamily="34" charset="-122"/>
              </a:rPr>
              <a:t>需求概述：</a:t>
            </a:r>
          </a:p>
          <a:p>
            <a:pPr marL="342900" indent="-342900" algn="just">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本服务系统的运营者为校园网运营单位（如学校的网路中心）或学校负责餐食及为校园师生日常生活提供服务的管理部门（如后勤部</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marL="342900" indent="-342900" algn="just">
              <a:lnSpc>
                <a:spcPct val="150000"/>
              </a:lnSpc>
              <a:buFont typeface="Arial" panose="020B0604020202020204" pitchFamily="34" charset="0"/>
              <a:buChar char="•"/>
            </a:pPr>
            <a:r>
              <a:rPr lang="zh-CN" altLang="en-US" sz="2400" dirty="0" smtClean="0">
                <a:latin typeface="微软雅黑" panose="020B0503020204020204" pitchFamily="34" charset="-122"/>
                <a:ea typeface="微软雅黑" panose="020B0503020204020204" pitchFamily="34" charset="-122"/>
              </a:rPr>
              <a:t>通过</a:t>
            </a:r>
            <a:r>
              <a:rPr lang="zh-CN" altLang="en-US" sz="2400" dirty="0">
                <a:latin typeface="微软雅黑" panose="020B0503020204020204" pitchFamily="34" charset="-122"/>
                <a:ea typeface="微软雅黑" panose="020B0503020204020204" pitchFamily="34" charset="-122"/>
              </a:rPr>
              <a:t>校园网为校园师生提供更好的生活服务，服务形式为将校园餐厅、食堂以及入驻校园的各类实体经营服务者（超市、水吧等等）以及校园周边</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公里范围经认证的餐饮经营者纳入服务系统，向校园师生，特别是学生提供各类网上餐饮服务，如线上预订，支付， 预订餐位</a:t>
            </a:r>
            <a:r>
              <a:rPr lang="zh-CN" altLang="en-US" sz="2400" dirty="0" smtClean="0">
                <a:latin typeface="微软雅黑" panose="020B0503020204020204" pitchFamily="34" charset="-122"/>
                <a:ea typeface="微软雅黑" panose="020B0503020204020204" pitchFamily="34" charset="-122"/>
              </a:rPr>
              <a:t>等等</a:t>
            </a:r>
            <a:endParaRPr lang="zh-CN" altLang="en-US" sz="2400" dirty="0">
              <a:latin typeface="微软雅黑" panose="020B0503020204020204" pitchFamily="34" charset="-122"/>
              <a:ea typeface="微软雅黑" panose="020B0503020204020204" pitchFamily="34" charset="-122"/>
            </a:endParaRPr>
          </a:p>
          <a:p>
            <a:pPr marL="342900" indent="-342900" algn="just">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该系统的运营的目标在于提供学生更便捷更好的生活保障服务，而非以盈利为目的。该系统与美团，饿了吗等线上服务非排他关系，但存在</a:t>
            </a:r>
            <a:r>
              <a:rPr lang="zh-CN" altLang="en-US" sz="2400" dirty="0" smtClean="0">
                <a:latin typeface="微软雅黑" panose="020B0503020204020204" pitchFamily="34" charset="-122"/>
                <a:ea typeface="微软雅黑" panose="020B0503020204020204" pitchFamily="34" charset="-122"/>
              </a:rPr>
              <a:t>竞争</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657098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0068A73C-635C-4733-88F2-F406D99F7D73}"/>
              </a:ext>
            </a:extLst>
          </p:cNvPr>
          <p:cNvSpPr txBox="1">
            <a:spLocks/>
          </p:cNvSpPr>
          <p:nvPr/>
        </p:nvSpPr>
        <p:spPr>
          <a:xfrm>
            <a:off x="499906" y="1673994"/>
            <a:ext cx="11620443" cy="5328757"/>
          </a:xfrm>
          <a:prstGeom prst="rect">
            <a:avLst/>
          </a:prstGeom>
        </p:spPr>
        <p:txBody>
          <a:bodyPr vert="horz" lIns="91440" tIns="45720" rIns="91440" bIns="45720" rtlCol="0">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None/>
            </a:pPr>
            <a:r>
              <a:rPr lang="zh-CN" altLang="en-US" sz="2800" dirty="0" smtClean="0">
                <a:solidFill>
                  <a:srgbClr val="000000"/>
                </a:solidFill>
                <a:latin typeface="Arial"/>
                <a:ea typeface="微软雅黑"/>
                <a:cs typeface="+mj-cs"/>
              </a:rPr>
              <a:t>识别</a:t>
            </a:r>
            <a:r>
              <a:rPr lang="zh-CN" altLang="en-US" sz="2800" dirty="0">
                <a:solidFill>
                  <a:srgbClr val="000000"/>
                </a:solidFill>
                <a:latin typeface="Arial"/>
                <a:ea typeface="微软雅黑"/>
                <a:cs typeface="+mj-cs"/>
              </a:rPr>
              <a:t>并指出本系统的用户都包括哪些</a:t>
            </a:r>
            <a:r>
              <a:rPr lang="zh-CN" altLang="en-US" sz="2800" dirty="0" smtClean="0">
                <a:solidFill>
                  <a:srgbClr val="000000"/>
                </a:solidFill>
                <a:latin typeface="Arial"/>
                <a:ea typeface="微软雅黑"/>
                <a:cs typeface="+mj-cs"/>
              </a:rPr>
              <a:t>角色</a:t>
            </a:r>
            <a:r>
              <a:rPr lang="en-US" altLang="zh-CN" sz="2800" dirty="0" smtClean="0">
                <a:solidFill>
                  <a:srgbClr val="000000"/>
                </a:solidFill>
                <a:latin typeface="Arial"/>
                <a:ea typeface="微软雅黑"/>
                <a:cs typeface="+mj-cs"/>
              </a:rPr>
              <a:t>? </a:t>
            </a:r>
            <a:endParaRPr lang="en-US" altLang="zh-CN" sz="2800" dirty="0">
              <a:solidFill>
                <a:srgbClr val="000000"/>
              </a:solidFill>
              <a:latin typeface="Arial"/>
              <a:ea typeface="微软雅黑"/>
              <a:cs typeface="+mj-cs"/>
            </a:endParaRPr>
          </a:p>
        </p:txBody>
      </p:sp>
      <p:sp>
        <p:nvSpPr>
          <p:cNvPr id="6" name="Title 1">
            <a:extLst>
              <a:ext uri="{FF2B5EF4-FFF2-40B4-BE49-F238E27FC236}">
                <a16:creationId xmlns:a16="http://schemas.microsoft.com/office/drawing/2014/main" id="{C6DCFAE8-59D1-45BF-848F-C1D9D3925D24}"/>
              </a:ext>
            </a:extLst>
          </p:cNvPr>
          <p:cNvSpPr txBox="1">
            <a:spLocks noChangeArrowheads="1"/>
          </p:cNvSpPr>
          <p:nvPr/>
        </p:nvSpPr>
        <p:spPr>
          <a:xfrm>
            <a:off x="499906" y="145324"/>
            <a:ext cx="9135414" cy="923924"/>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685766" rtl="0" eaLnBrk="1" fontAlgn="auto" latinLnBrk="0" hangingPunct="1">
              <a:lnSpc>
                <a:spcPct val="90000"/>
              </a:lnSpc>
              <a:spcBef>
                <a:spcPct val="0"/>
              </a:spcBef>
              <a:spcAft>
                <a:spcPts val="1200"/>
              </a:spcAft>
              <a:buClrTx/>
              <a:buSzTx/>
              <a:buFontTx/>
              <a:buNone/>
              <a:tabLst/>
              <a:defRPr/>
            </a:pPr>
            <a:r>
              <a:rPr kumimoji="0" lang="zh-CN" altLang="en-US" sz="3600" b="1" i="0" u="none" strike="noStrike" kern="1200" cap="none" spc="0" normalizeH="0" baseline="0" noProof="0" dirty="0">
                <a:ln>
                  <a:noFill/>
                </a:ln>
                <a:solidFill>
                  <a:srgbClr val="000000"/>
                </a:solidFill>
                <a:effectLst/>
                <a:uLnTx/>
                <a:uFillTx/>
                <a:latin typeface="Arial"/>
                <a:ea typeface="微软雅黑"/>
                <a:cs typeface="+mj-cs"/>
              </a:rPr>
              <a:t>范围定义与问题</a:t>
            </a:r>
            <a:r>
              <a:rPr kumimoji="0" lang="zh-CN" altLang="en-US" sz="3600" b="1" i="0" u="none" strike="noStrike" kern="1200" cap="none" spc="0" normalizeH="0" baseline="0" noProof="0" dirty="0" smtClean="0">
                <a:ln>
                  <a:noFill/>
                </a:ln>
                <a:solidFill>
                  <a:srgbClr val="000000"/>
                </a:solidFill>
                <a:effectLst/>
                <a:uLnTx/>
                <a:uFillTx/>
                <a:latin typeface="Arial"/>
                <a:ea typeface="微软雅黑"/>
                <a:cs typeface="+mj-cs"/>
              </a:rPr>
              <a:t>分析</a:t>
            </a:r>
            <a:endParaRPr kumimoji="0" lang="en-US" altLang="zh-CN" sz="3600" b="1" i="0" u="none" strike="noStrike" kern="1200" cap="none" spc="0" normalizeH="0" baseline="0" noProof="0" dirty="0">
              <a:ln>
                <a:noFill/>
              </a:ln>
              <a:solidFill>
                <a:srgbClr val="000000"/>
              </a:solidFill>
              <a:effectLst/>
              <a:uLnTx/>
              <a:uFillTx/>
              <a:latin typeface="Arial"/>
              <a:ea typeface="微软雅黑"/>
              <a:cs typeface="+mj-cs"/>
            </a:endParaRPr>
          </a:p>
        </p:txBody>
      </p:sp>
      <p:cxnSp>
        <p:nvCxnSpPr>
          <p:cNvPr id="23" name="Straight Connector 22">
            <a:extLst>
              <a:ext uri="{FF2B5EF4-FFF2-40B4-BE49-F238E27FC236}">
                <a16:creationId xmlns:a16="http://schemas.microsoft.com/office/drawing/2014/main" id="{681B5A00-94E3-4013-BD6E-1FD39311B0D6}"/>
              </a:ext>
            </a:extLst>
          </p:cNvPr>
          <p:cNvCxnSpPr>
            <a:cxnSpLocks/>
          </p:cNvCxnSpPr>
          <p:nvPr/>
        </p:nvCxnSpPr>
        <p:spPr>
          <a:xfrm>
            <a:off x="0" y="1388424"/>
            <a:ext cx="12192000" cy="0"/>
          </a:xfrm>
          <a:prstGeom prst="line">
            <a:avLst/>
          </a:prstGeom>
          <a:ln w="38100"/>
        </p:spPr>
        <p:style>
          <a:lnRef idx="1">
            <a:schemeClr val="dk1"/>
          </a:lnRef>
          <a:fillRef idx="0">
            <a:schemeClr val="dk1"/>
          </a:fillRef>
          <a:effectRef idx="0">
            <a:schemeClr val="dk1"/>
          </a:effectRef>
          <a:fontRef idx="minor">
            <a:schemeClr val="tx1"/>
          </a:fontRef>
        </p:style>
      </p:cxnSp>
      <p:sp>
        <p:nvSpPr>
          <p:cNvPr id="2" name="矩形 1"/>
          <p:cNvSpPr/>
          <p:nvPr/>
        </p:nvSpPr>
        <p:spPr>
          <a:xfrm>
            <a:off x="1031630" y="3598204"/>
            <a:ext cx="9566031" cy="646331"/>
          </a:xfrm>
          <a:prstGeom prst="rect">
            <a:avLst/>
          </a:prstGeom>
        </p:spPr>
        <p:txBody>
          <a:bodyPr wrap="square">
            <a:spAutoFit/>
          </a:bodyPr>
          <a:lstStyle/>
          <a:p>
            <a:r>
              <a:rPr lang="en-US" altLang="zh-CN" dirty="0"/>
              <a:t>【</a:t>
            </a:r>
            <a:r>
              <a:rPr lang="zh-CN" altLang="en-US" dirty="0"/>
              <a:t>腾讯文档</a:t>
            </a:r>
            <a:r>
              <a:rPr lang="en-US" altLang="zh-CN" dirty="0"/>
              <a:t>】</a:t>
            </a:r>
            <a:r>
              <a:rPr lang="zh-CN" altLang="en-US" dirty="0"/>
              <a:t>识别并指出本系统的用户都包括哪些角色</a:t>
            </a:r>
            <a:r>
              <a:rPr lang="en-US" altLang="zh-CN" dirty="0"/>
              <a:t>? </a:t>
            </a:r>
          </a:p>
          <a:p>
            <a:r>
              <a:rPr lang="en-US" altLang="zh-CN" dirty="0"/>
              <a:t>https://docs.qq.com/form/page/DSGh4Y25sUktpV29s</a:t>
            </a:r>
            <a:endParaRPr lang="zh-CN" altLang="en-US" dirty="0"/>
          </a:p>
        </p:txBody>
      </p:sp>
    </p:spTree>
    <p:extLst>
      <p:ext uri="{BB962C8B-B14F-4D97-AF65-F5344CB8AC3E}">
        <p14:creationId xmlns:p14="http://schemas.microsoft.com/office/powerpoint/2010/main" val="2856048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0068A73C-635C-4733-88F2-F406D99F7D73}"/>
              </a:ext>
            </a:extLst>
          </p:cNvPr>
          <p:cNvSpPr txBox="1">
            <a:spLocks/>
          </p:cNvSpPr>
          <p:nvPr/>
        </p:nvSpPr>
        <p:spPr>
          <a:xfrm>
            <a:off x="285778" y="1529243"/>
            <a:ext cx="11620443" cy="5328757"/>
          </a:xfrm>
          <a:prstGeom prst="rect">
            <a:avLst/>
          </a:prstGeom>
        </p:spPr>
        <p:txBody>
          <a:bodyPr vert="horz" lIns="91440" tIns="45720" rIns="91440" bIns="45720" rtlCol="0">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None/>
            </a:pPr>
            <a:r>
              <a:rPr lang="zh-CN" altLang="en-US" sz="2800" dirty="0" smtClean="0">
                <a:solidFill>
                  <a:srgbClr val="000000"/>
                </a:solidFill>
                <a:latin typeface="Arial"/>
                <a:ea typeface="微软雅黑"/>
                <a:cs typeface="+mj-cs"/>
              </a:rPr>
              <a:t>概述本系统需提供的基本功能？</a:t>
            </a:r>
            <a:endParaRPr lang="en-US" altLang="zh-CN" sz="2800" b="1" dirty="0">
              <a:solidFill>
                <a:srgbClr val="000000"/>
              </a:solidFill>
              <a:latin typeface="Arial"/>
              <a:ea typeface="微软雅黑"/>
              <a:cs typeface="+mj-cs"/>
            </a:endParaRPr>
          </a:p>
        </p:txBody>
      </p:sp>
      <p:sp>
        <p:nvSpPr>
          <p:cNvPr id="6" name="Title 1">
            <a:extLst>
              <a:ext uri="{FF2B5EF4-FFF2-40B4-BE49-F238E27FC236}">
                <a16:creationId xmlns:a16="http://schemas.microsoft.com/office/drawing/2014/main" id="{C6DCFAE8-59D1-45BF-848F-C1D9D3925D24}"/>
              </a:ext>
            </a:extLst>
          </p:cNvPr>
          <p:cNvSpPr txBox="1">
            <a:spLocks noChangeArrowheads="1"/>
          </p:cNvSpPr>
          <p:nvPr/>
        </p:nvSpPr>
        <p:spPr>
          <a:xfrm>
            <a:off x="476460" y="72948"/>
            <a:ext cx="9135414" cy="923924"/>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685766" rtl="0" eaLnBrk="1" fontAlgn="auto" latinLnBrk="0" hangingPunct="1">
              <a:lnSpc>
                <a:spcPct val="90000"/>
              </a:lnSpc>
              <a:spcBef>
                <a:spcPct val="0"/>
              </a:spcBef>
              <a:spcAft>
                <a:spcPts val="1200"/>
              </a:spcAft>
              <a:buClrTx/>
              <a:buSzTx/>
              <a:buFontTx/>
              <a:buNone/>
              <a:tabLst/>
              <a:defRPr/>
            </a:pPr>
            <a:r>
              <a:rPr kumimoji="0" lang="zh-CN" altLang="en-US" sz="3600" b="1" i="0" u="none" strike="noStrike" kern="1200" cap="none" spc="0" normalizeH="0" baseline="0" noProof="0" dirty="0" smtClean="0">
                <a:ln>
                  <a:noFill/>
                </a:ln>
                <a:solidFill>
                  <a:srgbClr val="000000"/>
                </a:solidFill>
                <a:effectLst/>
                <a:uLnTx/>
                <a:uFillTx/>
                <a:latin typeface="Arial"/>
                <a:ea typeface="微软雅黑"/>
                <a:cs typeface="+mj-cs"/>
              </a:rPr>
              <a:t>范围定义与问题分析</a:t>
            </a:r>
            <a:endParaRPr kumimoji="0" lang="en-US" altLang="zh-CN" sz="3600" b="1" i="0" u="none" strike="noStrike" kern="1200" cap="none" spc="0" normalizeH="0" baseline="0" noProof="0" dirty="0" smtClean="0">
              <a:ln>
                <a:noFill/>
              </a:ln>
              <a:solidFill>
                <a:srgbClr val="000000"/>
              </a:solidFill>
              <a:effectLst/>
              <a:uLnTx/>
              <a:uFillTx/>
              <a:latin typeface="Arial"/>
              <a:ea typeface="微软雅黑"/>
              <a:cs typeface="+mj-cs"/>
            </a:endParaRPr>
          </a:p>
        </p:txBody>
      </p:sp>
      <p:cxnSp>
        <p:nvCxnSpPr>
          <p:cNvPr id="23" name="Straight Connector 22">
            <a:extLst>
              <a:ext uri="{FF2B5EF4-FFF2-40B4-BE49-F238E27FC236}">
                <a16:creationId xmlns:a16="http://schemas.microsoft.com/office/drawing/2014/main" id="{681B5A00-94E3-4013-BD6E-1FD39311B0D6}"/>
              </a:ext>
            </a:extLst>
          </p:cNvPr>
          <p:cNvCxnSpPr>
            <a:cxnSpLocks/>
          </p:cNvCxnSpPr>
          <p:nvPr/>
        </p:nvCxnSpPr>
        <p:spPr>
          <a:xfrm>
            <a:off x="0" y="1388424"/>
            <a:ext cx="12192000" cy="0"/>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11297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0068A73C-635C-4733-88F2-F406D99F7D73}"/>
              </a:ext>
            </a:extLst>
          </p:cNvPr>
          <p:cNvSpPr txBox="1">
            <a:spLocks/>
          </p:cNvSpPr>
          <p:nvPr/>
        </p:nvSpPr>
        <p:spPr>
          <a:xfrm>
            <a:off x="285778" y="1529243"/>
            <a:ext cx="11620443" cy="5328757"/>
          </a:xfrm>
          <a:prstGeom prst="rect">
            <a:avLst/>
          </a:prstGeom>
        </p:spPr>
        <p:txBody>
          <a:bodyPr vert="horz" lIns="91440" tIns="45720" rIns="91440" bIns="45720" rtlCol="0">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None/>
            </a:pPr>
            <a:r>
              <a:rPr lang="zh-CN" altLang="en-US" sz="2800" dirty="0">
                <a:solidFill>
                  <a:srgbClr val="000000"/>
                </a:solidFill>
                <a:latin typeface="Arial"/>
                <a:ea typeface="微软雅黑"/>
                <a:cs typeface="+mj-cs"/>
              </a:rPr>
              <a:t>本系统能够持续运营下去关键在于提供学生独一无二的服务，你是否同意这一观点？如果同意，请简述达成这一点的关键问题在于哪些？这些问题的解决思路是什么？如果不同意，请指出你所认为的关键及其解决办法？</a:t>
            </a:r>
            <a:endParaRPr lang="en-US" altLang="zh-CN" sz="2800" b="1" dirty="0">
              <a:solidFill>
                <a:srgbClr val="000000"/>
              </a:solidFill>
              <a:latin typeface="Arial"/>
              <a:ea typeface="微软雅黑"/>
              <a:cs typeface="+mj-cs"/>
            </a:endParaRPr>
          </a:p>
        </p:txBody>
      </p:sp>
      <p:sp>
        <p:nvSpPr>
          <p:cNvPr id="6" name="Title 1">
            <a:extLst>
              <a:ext uri="{FF2B5EF4-FFF2-40B4-BE49-F238E27FC236}">
                <a16:creationId xmlns:a16="http://schemas.microsoft.com/office/drawing/2014/main" id="{C6DCFAE8-59D1-45BF-848F-C1D9D3925D24}"/>
              </a:ext>
            </a:extLst>
          </p:cNvPr>
          <p:cNvSpPr txBox="1">
            <a:spLocks noChangeArrowheads="1"/>
          </p:cNvSpPr>
          <p:nvPr/>
        </p:nvSpPr>
        <p:spPr>
          <a:xfrm>
            <a:off x="476460" y="72948"/>
            <a:ext cx="9135414" cy="923924"/>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685766" rtl="0" eaLnBrk="1" fontAlgn="auto" latinLnBrk="0" hangingPunct="1">
              <a:lnSpc>
                <a:spcPct val="90000"/>
              </a:lnSpc>
              <a:spcBef>
                <a:spcPct val="0"/>
              </a:spcBef>
              <a:spcAft>
                <a:spcPts val="1200"/>
              </a:spcAft>
              <a:buClrTx/>
              <a:buSzTx/>
              <a:buFontTx/>
              <a:buNone/>
              <a:tabLst/>
              <a:defRPr/>
            </a:pPr>
            <a:r>
              <a:rPr kumimoji="0" lang="zh-CN" altLang="en-US" sz="3600" b="1" i="0" u="none" strike="noStrike" kern="1200" cap="none" spc="0" normalizeH="0" baseline="0" noProof="0" dirty="0" smtClean="0">
                <a:ln>
                  <a:noFill/>
                </a:ln>
                <a:solidFill>
                  <a:srgbClr val="000000"/>
                </a:solidFill>
                <a:effectLst/>
                <a:uLnTx/>
                <a:uFillTx/>
                <a:latin typeface="Arial"/>
                <a:ea typeface="微软雅黑"/>
                <a:cs typeface="+mj-cs"/>
              </a:rPr>
              <a:t>范围定义与问题分析</a:t>
            </a:r>
            <a:endParaRPr kumimoji="0" lang="en-US" altLang="zh-CN" sz="3600" b="1" i="0" u="none" strike="noStrike" kern="1200" cap="none" spc="0" normalizeH="0" baseline="0" noProof="0" dirty="0" smtClean="0">
              <a:ln>
                <a:noFill/>
              </a:ln>
              <a:solidFill>
                <a:srgbClr val="000000"/>
              </a:solidFill>
              <a:effectLst/>
              <a:uLnTx/>
              <a:uFillTx/>
              <a:latin typeface="Arial"/>
              <a:ea typeface="微软雅黑"/>
              <a:cs typeface="+mj-cs"/>
            </a:endParaRPr>
          </a:p>
        </p:txBody>
      </p:sp>
      <p:cxnSp>
        <p:nvCxnSpPr>
          <p:cNvPr id="23" name="Straight Connector 22">
            <a:extLst>
              <a:ext uri="{FF2B5EF4-FFF2-40B4-BE49-F238E27FC236}">
                <a16:creationId xmlns:a16="http://schemas.microsoft.com/office/drawing/2014/main" id="{681B5A00-94E3-4013-BD6E-1FD39311B0D6}"/>
              </a:ext>
            </a:extLst>
          </p:cNvPr>
          <p:cNvCxnSpPr>
            <a:cxnSpLocks/>
          </p:cNvCxnSpPr>
          <p:nvPr/>
        </p:nvCxnSpPr>
        <p:spPr>
          <a:xfrm>
            <a:off x="0" y="1388424"/>
            <a:ext cx="12192000" cy="0"/>
          </a:xfrm>
          <a:prstGeom prst="line">
            <a:avLst/>
          </a:prstGeom>
          <a:ln w="38100"/>
        </p:spPr>
        <p:style>
          <a:lnRef idx="1">
            <a:schemeClr val="dk1"/>
          </a:lnRef>
          <a:fillRef idx="0">
            <a:schemeClr val="dk1"/>
          </a:fillRef>
          <a:effectRef idx="0">
            <a:schemeClr val="dk1"/>
          </a:effectRef>
          <a:fontRef idx="minor">
            <a:schemeClr val="tx1"/>
          </a:fontRef>
        </p:style>
      </p:cxnSp>
      <p:sp>
        <p:nvSpPr>
          <p:cNvPr id="2" name="矩形 1"/>
          <p:cNvSpPr/>
          <p:nvPr/>
        </p:nvSpPr>
        <p:spPr>
          <a:xfrm>
            <a:off x="1072660" y="4193621"/>
            <a:ext cx="10046678" cy="1200329"/>
          </a:xfrm>
          <a:prstGeom prst="rect">
            <a:avLst/>
          </a:prstGeom>
        </p:spPr>
        <p:txBody>
          <a:bodyPr wrap="square">
            <a:spAutoFit/>
          </a:bodyPr>
          <a:lstStyle/>
          <a:p>
            <a:r>
              <a:rPr lang="en-US" altLang="zh-CN" dirty="0"/>
              <a:t>【</a:t>
            </a:r>
            <a:r>
              <a:rPr lang="zh-CN" altLang="en-US" dirty="0"/>
              <a:t>腾讯文档</a:t>
            </a:r>
            <a:r>
              <a:rPr lang="en-US" altLang="zh-CN" dirty="0"/>
              <a:t>】</a:t>
            </a:r>
            <a:r>
              <a:rPr lang="zh-CN" altLang="en-US" dirty="0"/>
              <a:t>本系统能够持续运营下去关键在于提供学生独一无二的服务，你是否同意这一观点？如果同意，请简述达成这一点的关键问题在于哪些？这些问题的解决思路是什么？如果不同意，请指出你所认为的关键及其解决办法？</a:t>
            </a:r>
          </a:p>
          <a:p>
            <a:r>
              <a:rPr lang="en-US" altLang="zh-CN" dirty="0"/>
              <a:t>https://docs.qq.com/form/page/DSEpxU0RkS1NFbnFj</a:t>
            </a:r>
            <a:endParaRPr lang="zh-CN" altLang="en-US" dirty="0"/>
          </a:p>
        </p:txBody>
      </p:sp>
    </p:spTree>
    <p:extLst>
      <p:ext uri="{BB962C8B-B14F-4D97-AF65-F5344CB8AC3E}">
        <p14:creationId xmlns:p14="http://schemas.microsoft.com/office/powerpoint/2010/main" val="3636665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0068A73C-635C-4733-88F2-F406D99F7D73}"/>
              </a:ext>
            </a:extLst>
          </p:cNvPr>
          <p:cNvSpPr txBox="1">
            <a:spLocks/>
          </p:cNvSpPr>
          <p:nvPr/>
        </p:nvSpPr>
        <p:spPr>
          <a:xfrm>
            <a:off x="499906" y="1673994"/>
            <a:ext cx="11620443" cy="5328757"/>
          </a:xfrm>
          <a:prstGeom prst="rect">
            <a:avLst/>
          </a:prstGeom>
        </p:spPr>
        <p:txBody>
          <a:bodyPr vert="horz" lIns="91440" tIns="45720" rIns="91440" bIns="45720" rtlCol="0">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None/>
            </a:pPr>
            <a:r>
              <a:rPr lang="zh-CN" altLang="en-US" sz="2800" dirty="0">
                <a:solidFill>
                  <a:srgbClr val="000000"/>
                </a:solidFill>
                <a:latin typeface="Arial"/>
                <a:ea typeface="微软雅黑"/>
                <a:cs typeface="+mj-cs"/>
              </a:rPr>
              <a:t>请提供餐饮商家的用户故事</a:t>
            </a:r>
            <a:r>
              <a:rPr lang="en-US" altLang="zh-CN" sz="2800" dirty="0">
                <a:solidFill>
                  <a:srgbClr val="000000"/>
                </a:solidFill>
                <a:latin typeface="Arial"/>
                <a:ea typeface="微软雅黑"/>
                <a:cs typeface="+mj-cs"/>
              </a:rPr>
              <a:t>/</a:t>
            </a:r>
            <a:r>
              <a:rPr lang="zh-CN" altLang="en-US" sz="2800" dirty="0">
                <a:solidFill>
                  <a:srgbClr val="000000"/>
                </a:solidFill>
                <a:latin typeface="Arial"/>
                <a:ea typeface="微软雅黑"/>
                <a:cs typeface="+mj-cs"/>
              </a:rPr>
              <a:t>用户功能</a:t>
            </a:r>
            <a:r>
              <a:rPr lang="zh-CN" altLang="en-US" sz="2800" dirty="0" smtClean="0">
                <a:solidFill>
                  <a:srgbClr val="000000"/>
                </a:solidFill>
                <a:latin typeface="Arial"/>
                <a:ea typeface="微软雅黑"/>
                <a:cs typeface="+mj-cs"/>
              </a:rPr>
              <a:t>？</a:t>
            </a:r>
            <a:endParaRPr lang="en-US" altLang="zh-CN" sz="2800" dirty="0">
              <a:solidFill>
                <a:srgbClr val="000000"/>
              </a:solidFill>
              <a:latin typeface="Arial"/>
              <a:ea typeface="微软雅黑"/>
              <a:cs typeface="+mj-cs"/>
            </a:endParaRPr>
          </a:p>
        </p:txBody>
      </p:sp>
      <p:sp>
        <p:nvSpPr>
          <p:cNvPr id="6" name="Title 1">
            <a:extLst>
              <a:ext uri="{FF2B5EF4-FFF2-40B4-BE49-F238E27FC236}">
                <a16:creationId xmlns:a16="http://schemas.microsoft.com/office/drawing/2014/main" id="{C6DCFAE8-59D1-45BF-848F-C1D9D3925D24}"/>
              </a:ext>
            </a:extLst>
          </p:cNvPr>
          <p:cNvSpPr txBox="1">
            <a:spLocks noChangeArrowheads="1"/>
          </p:cNvSpPr>
          <p:nvPr/>
        </p:nvSpPr>
        <p:spPr>
          <a:xfrm>
            <a:off x="499906" y="145324"/>
            <a:ext cx="9135414" cy="923924"/>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spcAft>
                <a:spcPts val="1200"/>
              </a:spcAft>
              <a:defRPr/>
            </a:pPr>
            <a:r>
              <a:rPr lang="zh-CN" altLang="en-US" sz="3600" dirty="0" smtClean="0">
                <a:solidFill>
                  <a:srgbClr val="000000"/>
                </a:solidFill>
                <a:latin typeface="Arial"/>
                <a:ea typeface="微软雅黑"/>
              </a:rPr>
              <a:t>需求分析</a:t>
            </a:r>
            <a:r>
              <a:rPr lang="zh-CN" altLang="en-US" sz="3600" dirty="0">
                <a:solidFill>
                  <a:srgbClr val="000000"/>
                </a:solidFill>
                <a:latin typeface="Arial"/>
                <a:ea typeface="微软雅黑"/>
              </a:rPr>
              <a:t>与需求定义</a:t>
            </a:r>
            <a:endParaRPr kumimoji="0" lang="en-US" altLang="zh-CN" sz="3600" b="1" i="0" u="none" strike="noStrike" kern="1200" cap="none" spc="0" normalizeH="0" baseline="0" noProof="0" dirty="0">
              <a:ln>
                <a:noFill/>
              </a:ln>
              <a:solidFill>
                <a:srgbClr val="000000"/>
              </a:solidFill>
              <a:effectLst/>
              <a:uLnTx/>
              <a:uFillTx/>
              <a:latin typeface="Arial"/>
              <a:ea typeface="微软雅黑"/>
              <a:cs typeface="+mj-cs"/>
            </a:endParaRPr>
          </a:p>
        </p:txBody>
      </p:sp>
      <p:cxnSp>
        <p:nvCxnSpPr>
          <p:cNvPr id="23" name="Straight Connector 22">
            <a:extLst>
              <a:ext uri="{FF2B5EF4-FFF2-40B4-BE49-F238E27FC236}">
                <a16:creationId xmlns:a16="http://schemas.microsoft.com/office/drawing/2014/main" id="{681B5A00-94E3-4013-BD6E-1FD39311B0D6}"/>
              </a:ext>
            </a:extLst>
          </p:cNvPr>
          <p:cNvCxnSpPr>
            <a:cxnSpLocks/>
          </p:cNvCxnSpPr>
          <p:nvPr/>
        </p:nvCxnSpPr>
        <p:spPr>
          <a:xfrm>
            <a:off x="0" y="1388424"/>
            <a:ext cx="12192000" cy="0"/>
          </a:xfrm>
          <a:prstGeom prst="line">
            <a:avLst/>
          </a:prstGeom>
          <a:ln w="38100"/>
        </p:spPr>
        <p:style>
          <a:lnRef idx="1">
            <a:schemeClr val="dk1"/>
          </a:lnRef>
          <a:fillRef idx="0">
            <a:schemeClr val="dk1"/>
          </a:fillRef>
          <a:effectRef idx="0">
            <a:schemeClr val="dk1"/>
          </a:effectRef>
          <a:fontRef idx="minor">
            <a:schemeClr val="tx1"/>
          </a:fontRef>
        </p:style>
      </p:cxnSp>
      <p:sp>
        <p:nvSpPr>
          <p:cNvPr id="2" name="矩形 1"/>
          <p:cNvSpPr/>
          <p:nvPr/>
        </p:nvSpPr>
        <p:spPr>
          <a:xfrm>
            <a:off x="1395045" y="3410635"/>
            <a:ext cx="7760677" cy="646331"/>
          </a:xfrm>
          <a:prstGeom prst="rect">
            <a:avLst/>
          </a:prstGeom>
        </p:spPr>
        <p:txBody>
          <a:bodyPr wrap="square">
            <a:spAutoFit/>
          </a:bodyPr>
          <a:lstStyle/>
          <a:p>
            <a:r>
              <a:rPr lang="en-US" altLang="zh-CN" dirty="0"/>
              <a:t>【</a:t>
            </a:r>
            <a:r>
              <a:rPr lang="zh-CN" altLang="en-US" dirty="0"/>
              <a:t>腾讯文档</a:t>
            </a:r>
            <a:r>
              <a:rPr lang="en-US" altLang="zh-CN" dirty="0"/>
              <a:t>】</a:t>
            </a:r>
            <a:r>
              <a:rPr lang="zh-CN" altLang="en-US" dirty="0"/>
              <a:t>请提供餐饮商家的用户故事</a:t>
            </a:r>
            <a:r>
              <a:rPr lang="en-US" altLang="zh-CN" dirty="0"/>
              <a:t>/</a:t>
            </a:r>
            <a:r>
              <a:rPr lang="zh-CN" altLang="en-US" dirty="0"/>
              <a:t>用户功能？</a:t>
            </a:r>
          </a:p>
          <a:p>
            <a:r>
              <a:rPr lang="en-US" altLang="zh-CN" dirty="0"/>
              <a:t>https://docs.qq.com/form/page/DSFpLRU9XbkdkZlFK</a:t>
            </a:r>
            <a:endParaRPr lang="zh-CN" altLang="en-US" dirty="0"/>
          </a:p>
        </p:txBody>
      </p:sp>
    </p:spTree>
    <p:extLst>
      <p:ext uri="{BB962C8B-B14F-4D97-AF65-F5344CB8AC3E}">
        <p14:creationId xmlns:p14="http://schemas.microsoft.com/office/powerpoint/2010/main" val="4132256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0068A73C-635C-4733-88F2-F406D99F7D73}"/>
              </a:ext>
            </a:extLst>
          </p:cNvPr>
          <p:cNvSpPr txBox="1">
            <a:spLocks/>
          </p:cNvSpPr>
          <p:nvPr/>
        </p:nvSpPr>
        <p:spPr>
          <a:xfrm>
            <a:off x="499906" y="1673994"/>
            <a:ext cx="11620443" cy="5328757"/>
          </a:xfrm>
          <a:prstGeom prst="rect">
            <a:avLst/>
          </a:prstGeom>
        </p:spPr>
        <p:txBody>
          <a:bodyPr vert="horz" lIns="91440" tIns="45720" rIns="91440" bIns="45720" rtlCol="0">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None/>
            </a:pPr>
            <a:r>
              <a:rPr lang="zh-CN" altLang="en-US" sz="2800" dirty="0">
                <a:solidFill>
                  <a:srgbClr val="000000"/>
                </a:solidFill>
                <a:latin typeface="Arial"/>
                <a:ea typeface="微软雅黑"/>
                <a:cs typeface="+mj-cs"/>
              </a:rPr>
              <a:t>提供商家处理学生订单的用例图及用例描述？</a:t>
            </a:r>
            <a:endParaRPr lang="en-US" altLang="zh-CN" sz="2800" dirty="0">
              <a:solidFill>
                <a:srgbClr val="000000"/>
              </a:solidFill>
              <a:latin typeface="Arial"/>
              <a:ea typeface="微软雅黑"/>
              <a:cs typeface="+mj-cs"/>
            </a:endParaRPr>
          </a:p>
        </p:txBody>
      </p:sp>
      <p:sp>
        <p:nvSpPr>
          <p:cNvPr id="6" name="Title 1">
            <a:extLst>
              <a:ext uri="{FF2B5EF4-FFF2-40B4-BE49-F238E27FC236}">
                <a16:creationId xmlns:a16="http://schemas.microsoft.com/office/drawing/2014/main" id="{C6DCFAE8-59D1-45BF-848F-C1D9D3925D24}"/>
              </a:ext>
            </a:extLst>
          </p:cNvPr>
          <p:cNvSpPr txBox="1">
            <a:spLocks noChangeArrowheads="1"/>
          </p:cNvSpPr>
          <p:nvPr/>
        </p:nvSpPr>
        <p:spPr>
          <a:xfrm>
            <a:off x="499906" y="145324"/>
            <a:ext cx="9135414" cy="923924"/>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spcAft>
                <a:spcPts val="1200"/>
              </a:spcAft>
              <a:defRPr/>
            </a:pPr>
            <a:r>
              <a:rPr lang="zh-CN" altLang="en-US" sz="3600" dirty="0" smtClean="0">
                <a:solidFill>
                  <a:srgbClr val="000000"/>
                </a:solidFill>
                <a:latin typeface="Arial"/>
                <a:ea typeface="微软雅黑"/>
              </a:rPr>
              <a:t>需求分析</a:t>
            </a:r>
            <a:r>
              <a:rPr lang="zh-CN" altLang="en-US" sz="3600" dirty="0">
                <a:solidFill>
                  <a:srgbClr val="000000"/>
                </a:solidFill>
                <a:latin typeface="Arial"/>
                <a:ea typeface="微软雅黑"/>
              </a:rPr>
              <a:t>与需求定义</a:t>
            </a:r>
            <a:endParaRPr kumimoji="0" lang="en-US" altLang="zh-CN" sz="3600" b="1" i="0" u="none" strike="noStrike" kern="1200" cap="none" spc="0" normalizeH="0" baseline="0" noProof="0" dirty="0">
              <a:ln>
                <a:noFill/>
              </a:ln>
              <a:solidFill>
                <a:srgbClr val="000000"/>
              </a:solidFill>
              <a:effectLst/>
              <a:uLnTx/>
              <a:uFillTx/>
              <a:latin typeface="Arial"/>
              <a:ea typeface="微软雅黑"/>
              <a:cs typeface="+mj-cs"/>
            </a:endParaRPr>
          </a:p>
        </p:txBody>
      </p:sp>
      <p:cxnSp>
        <p:nvCxnSpPr>
          <p:cNvPr id="23" name="Straight Connector 22">
            <a:extLst>
              <a:ext uri="{FF2B5EF4-FFF2-40B4-BE49-F238E27FC236}">
                <a16:creationId xmlns:a16="http://schemas.microsoft.com/office/drawing/2014/main" id="{681B5A00-94E3-4013-BD6E-1FD39311B0D6}"/>
              </a:ext>
            </a:extLst>
          </p:cNvPr>
          <p:cNvCxnSpPr>
            <a:cxnSpLocks/>
          </p:cNvCxnSpPr>
          <p:nvPr/>
        </p:nvCxnSpPr>
        <p:spPr>
          <a:xfrm>
            <a:off x="0" y="1388424"/>
            <a:ext cx="12192000" cy="0"/>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3329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46D4E40-CBCF-443B-A0E1-233FD43281B7}"/>
              </a:ext>
            </a:extLst>
          </p:cNvPr>
          <p:cNvSpPr txBox="1">
            <a:spLocks noChangeArrowheads="1"/>
          </p:cNvSpPr>
          <p:nvPr/>
        </p:nvSpPr>
        <p:spPr>
          <a:xfrm>
            <a:off x="377075" y="683813"/>
            <a:ext cx="9135414" cy="923924"/>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685766" rtl="0" eaLnBrk="1" fontAlgn="auto" latinLnBrk="0" hangingPunct="1">
              <a:lnSpc>
                <a:spcPct val="90000"/>
              </a:lnSpc>
              <a:spcBef>
                <a:spcPct val="0"/>
              </a:spcBef>
              <a:spcAft>
                <a:spcPts val="1200"/>
              </a:spcAft>
              <a:buClrTx/>
              <a:buSzTx/>
              <a:buFontTx/>
              <a:buNone/>
              <a:tabLst/>
              <a:defRPr/>
            </a:pPr>
            <a:r>
              <a:rPr kumimoji="0" lang="zh-CN" altLang="en-US" sz="3600" b="1" i="0" u="none" strike="noStrike" kern="1200" cap="none" spc="0" normalizeH="0" baseline="0" noProof="0" dirty="0">
                <a:ln>
                  <a:noFill/>
                </a:ln>
                <a:solidFill>
                  <a:srgbClr val="000000"/>
                </a:solidFill>
                <a:effectLst/>
                <a:uLnTx/>
                <a:uFillTx/>
                <a:latin typeface="Arial"/>
                <a:ea typeface="微软雅黑"/>
                <a:cs typeface="+mj-cs"/>
              </a:rPr>
              <a:t>用例建模</a:t>
            </a:r>
            <a:endParaRPr kumimoji="0" lang="en-US" altLang="zh-CN" sz="3600" b="1" i="0" u="none" strike="noStrike" kern="1200" cap="none" spc="0" normalizeH="0" baseline="0" noProof="0" dirty="0">
              <a:ln>
                <a:noFill/>
              </a:ln>
              <a:solidFill>
                <a:srgbClr val="000000"/>
              </a:solidFill>
              <a:effectLst/>
              <a:uLnTx/>
              <a:uFillTx/>
              <a:latin typeface="Arial"/>
              <a:ea typeface="微软雅黑"/>
              <a:cs typeface="+mj-cs"/>
            </a:endParaRPr>
          </a:p>
          <a:p>
            <a:pPr marL="0" marR="0" lvl="0" indent="0" algn="l" defTabSz="685766" rtl="0" eaLnBrk="1" fontAlgn="auto" latinLnBrk="0" hangingPunct="1">
              <a:lnSpc>
                <a:spcPct val="90000"/>
              </a:lnSpc>
              <a:spcBef>
                <a:spcPct val="0"/>
              </a:spcBef>
              <a:spcAft>
                <a:spcPts val="1200"/>
              </a:spcAft>
              <a:buClrTx/>
              <a:buSzTx/>
              <a:buFontTx/>
              <a:buNone/>
              <a:tabLst/>
              <a:defRPr/>
            </a:pPr>
            <a:r>
              <a:rPr kumimoji="0" lang="en-US" altLang="zh-CN" sz="3600" b="1" i="0" u="none" strike="noStrike" kern="1200" cap="none" spc="0" normalizeH="0" baseline="0" noProof="0" dirty="0">
                <a:ln>
                  <a:noFill/>
                </a:ln>
                <a:solidFill>
                  <a:srgbClr val="000000"/>
                </a:solidFill>
                <a:effectLst/>
                <a:uLnTx/>
                <a:uFillTx/>
                <a:latin typeface="Arial"/>
                <a:ea typeface="微软雅黑"/>
                <a:cs typeface="+mj-cs"/>
              </a:rPr>
              <a:t>Use Case Modeling</a:t>
            </a:r>
          </a:p>
        </p:txBody>
      </p:sp>
      <p:sp>
        <p:nvSpPr>
          <p:cNvPr id="5" name="Content Placeholder 3">
            <a:extLst>
              <a:ext uri="{FF2B5EF4-FFF2-40B4-BE49-F238E27FC236}">
                <a16:creationId xmlns:a16="http://schemas.microsoft.com/office/drawing/2014/main" id="{1A115B13-712C-4442-9B41-8F549B94828A}"/>
              </a:ext>
            </a:extLst>
          </p:cNvPr>
          <p:cNvSpPr txBox="1">
            <a:spLocks/>
          </p:cNvSpPr>
          <p:nvPr/>
        </p:nvSpPr>
        <p:spPr>
          <a:xfrm>
            <a:off x="377075" y="2233250"/>
            <a:ext cx="9906512" cy="3356664"/>
          </a:xfrm>
          <a:prstGeom prst="rect">
            <a:avLst/>
          </a:prstGeom>
        </p:spPr>
        <p:txBody>
          <a:bodyPr vert="horz" lIns="91440" tIns="45720" rIns="91440" bIns="45720" rtlCol="0">
            <a:normAutofit fontScale="85000" lnSpcReduction="10000"/>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42" marR="0" lvl="0" indent="-171442" algn="l" defTabSz="685766" rtl="0" eaLnBrk="1" fontAlgn="auto" latinLnBrk="0" hangingPunct="1">
              <a:lnSpc>
                <a:spcPts val="3500"/>
              </a:lnSpc>
              <a:spcBef>
                <a:spcPts val="600"/>
              </a:spcBef>
              <a:spcAft>
                <a:spcPts val="0"/>
              </a:spcAft>
              <a:buClrTx/>
              <a:buSzTx/>
              <a:buFont typeface="Wingdings" panose="05000000000000000000" pitchFamily="2" charset="2"/>
              <a:buChar char="l"/>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以用户为中心的开发</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171442" marR="0" lvl="0" indent="-171442" algn="l" defTabSz="685766" rtl="0" eaLnBrk="1" fontAlgn="auto" latinLnBrk="0" hangingPunct="1">
              <a:lnSpc>
                <a:spcPts val="3500"/>
              </a:lnSpc>
              <a:spcBef>
                <a:spcPts val="600"/>
              </a:spcBef>
              <a:spcAft>
                <a:spcPts val="1200"/>
              </a:spcAft>
              <a:buClrTx/>
              <a:buSzTx/>
              <a:buFont typeface="微软雅黑" panose="020B0503020204020204" pitchFamily="34" charset="-122"/>
              <a:buChar char="−"/>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 基于</a:t>
            </a:r>
            <a:r>
              <a:rPr kumimoji="0" lang="zh-CN" altLang="en-US" sz="2400" b="0" i="0" u="sng"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理解关联人员的需求</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以及</a:t>
            </a:r>
            <a:r>
              <a:rPr kumimoji="0" lang="zh-CN" altLang="en-US" sz="2400" b="0" i="0" u="sng"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系统开发原因</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的开发过程。</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171442" marR="0" lvl="0" indent="-171442" algn="l" defTabSz="685766" rtl="0" eaLnBrk="1" fontAlgn="auto" latinLnBrk="0" hangingPunct="1">
              <a:lnSpc>
                <a:spcPts val="3500"/>
              </a:lnSpc>
              <a:spcBef>
                <a:spcPts val="600"/>
              </a:spcBef>
              <a:spcAft>
                <a:spcPts val="600"/>
              </a:spcAft>
              <a:buClrTx/>
              <a:buSzTx/>
              <a:buFont typeface="Wingdings" panose="05000000000000000000" pitchFamily="2" charset="2"/>
              <a:buChar char="l"/>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 用例建模：</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171442" marR="0" lvl="0" indent="-171442" algn="l" defTabSz="685766" rtl="0" eaLnBrk="1" fontAlgn="auto" latinLnBrk="0" hangingPunct="1">
              <a:lnSpc>
                <a:spcPts val="3500"/>
              </a:lnSpc>
              <a:spcBef>
                <a:spcPts val="600"/>
              </a:spcBef>
              <a:spcAft>
                <a:spcPts val="600"/>
              </a:spcAft>
              <a:buClrTx/>
              <a:buSzTx/>
              <a:buFont typeface="微软雅黑" panose="020B0503020204020204" pitchFamily="34" charset="-122"/>
              <a:buChar char="−"/>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 使用业务事件、发起业务事件的人</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以及系统如何响应这些事件来建模系统功能的过程。</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171442" marR="0" lvl="0" indent="-171442" algn="l" defTabSz="685766" rtl="0" eaLnBrk="1" fontAlgn="auto" latinLnBrk="0" hangingPunct="1">
              <a:lnSpc>
                <a:spcPts val="3500"/>
              </a:lnSpc>
              <a:spcBef>
                <a:spcPts val="600"/>
              </a:spcBef>
              <a:spcAft>
                <a:spcPts val="600"/>
              </a:spcAft>
              <a:buClrTx/>
              <a:buSzTx/>
              <a:buFont typeface="微软雅黑" panose="020B0503020204020204" pitchFamily="34" charset="-122"/>
              <a:buChar char="−"/>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 促进并鼓励了用户参与，是确保项目成功的关键因素之一。</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21710651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46D4E40-CBCF-443B-A0E1-233FD43281B7}"/>
              </a:ext>
            </a:extLst>
          </p:cNvPr>
          <p:cNvSpPr txBox="1">
            <a:spLocks noChangeArrowheads="1"/>
          </p:cNvSpPr>
          <p:nvPr/>
        </p:nvSpPr>
        <p:spPr>
          <a:xfrm>
            <a:off x="377075" y="683813"/>
            <a:ext cx="9135414" cy="923924"/>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685766" rtl="0" eaLnBrk="1" fontAlgn="auto" latinLnBrk="0" hangingPunct="1">
              <a:lnSpc>
                <a:spcPct val="90000"/>
              </a:lnSpc>
              <a:spcBef>
                <a:spcPct val="0"/>
              </a:spcBef>
              <a:spcAft>
                <a:spcPts val="1200"/>
              </a:spcAft>
              <a:buClrTx/>
              <a:buSzTx/>
              <a:buFontTx/>
              <a:buNone/>
              <a:tabLst/>
              <a:defRPr/>
            </a:pPr>
            <a:r>
              <a:rPr kumimoji="0" lang="zh-CN" altLang="en-US" sz="3600" b="1" i="0" u="none" strike="noStrike" kern="1200" cap="none" spc="0" normalizeH="0" baseline="0" noProof="0" dirty="0">
                <a:ln>
                  <a:noFill/>
                </a:ln>
                <a:solidFill>
                  <a:srgbClr val="000000"/>
                </a:solidFill>
                <a:effectLst/>
                <a:uLnTx/>
                <a:uFillTx/>
                <a:latin typeface="Arial"/>
                <a:ea typeface="微软雅黑"/>
                <a:cs typeface="+mj-cs"/>
              </a:rPr>
              <a:t>用例建模</a:t>
            </a:r>
            <a:endParaRPr kumimoji="0" lang="en-US" altLang="zh-CN" sz="3600" b="1" i="0" u="none" strike="noStrike" kern="1200" cap="none" spc="0" normalizeH="0" baseline="0" noProof="0" dirty="0">
              <a:ln>
                <a:noFill/>
              </a:ln>
              <a:solidFill>
                <a:srgbClr val="000000"/>
              </a:solidFill>
              <a:effectLst/>
              <a:uLnTx/>
              <a:uFillTx/>
              <a:latin typeface="Arial"/>
              <a:ea typeface="微软雅黑"/>
              <a:cs typeface="+mj-cs"/>
            </a:endParaRPr>
          </a:p>
          <a:p>
            <a:pPr marL="0" marR="0" lvl="0" indent="0" algn="l" defTabSz="685766" rtl="0" eaLnBrk="1" fontAlgn="auto" latinLnBrk="0" hangingPunct="1">
              <a:lnSpc>
                <a:spcPct val="90000"/>
              </a:lnSpc>
              <a:spcBef>
                <a:spcPct val="0"/>
              </a:spcBef>
              <a:spcAft>
                <a:spcPts val="1200"/>
              </a:spcAft>
              <a:buClrTx/>
              <a:buSzTx/>
              <a:buFontTx/>
              <a:buNone/>
              <a:tabLst/>
              <a:defRPr/>
            </a:pPr>
            <a:r>
              <a:rPr kumimoji="0" lang="en-US" altLang="zh-CN" sz="3600" b="1" i="0" u="none" strike="noStrike" kern="1200" cap="none" spc="0" normalizeH="0" baseline="0" noProof="0" dirty="0">
                <a:ln>
                  <a:noFill/>
                </a:ln>
                <a:solidFill>
                  <a:srgbClr val="000000"/>
                </a:solidFill>
                <a:effectLst/>
                <a:uLnTx/>
                <a:uFillTx/>
                <a:latin typeface="Arial"/>
                <a:ea typeface="微软雅黑"/>
                <a:cs typeface="+mj-cs"/>
              </a:rPr>
              <a:t>Use Case Modeling</a:t>
            </a:r>
          </a:p>
        </p:txBody>
      </p:sp>
      <p:sp>
        <p:nvSpPr>
          <p:cNvPr id="5" name="Content Placeholder 3">
            <a:extLst>
              <a:ext uri="{FF2B5EF4-FFF2-40B4-BE49-F238E27FC236}">
                <a16:creationId xmlns:a16="http://schemas.microsoft.com/office/drawing/2014/main" id="{1A115B13-712C-4442-9B41-8F549B94828A}"/>
              </a:ext>
            </a:extLst>
          </p:cNvPr>
          <p:cNvSpPr txBox="1">
            <a:spLocks/>
          </p:cNvSpPr>
          <p:nvPr/>
        </p:nvSpPr>
        <p:spPr>
          <a:xfrm>
            <a:off x="377075" y="1989503"/>
            <a:ext cx="9906512" cy="3356664"/>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marR="0" lvl="0" indent="-457200" algn="l" defTabSz="685766" rtl="0" eaLnBrk="1" fontAlgn="auto" latinLnBrk="0" hangingPunct="1">
              <a:lnSpc>
                <a:spcPts val="3500"/>
              </a:lnSpc>
              <a:spcBef>
                <a:spcPts val="1200"/>
              </a:spcBef>
              <a:spcAft>
                <a:spcPts val="600"/>
              </a:spcAft>
              <a:buClrTx/>
              <a:buSzTx/>
              <a:buFont typeface="+mj-lt"/>
              <a:buAutoNum type="arabicPeriod"/>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提供了捕捉功能需求的工具</a:t>
            </a:r>
            <a:endParaRPr kumimoji="0" lang="en-US" altLang="zh-CN"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a:p>
            <a:pPr marL="457200" marR="0" lvl="0" indent="-457200" algn="l" defTabSz="685766" rtl="0" eaLnBrk="1" fontAlgn="auto" latinLnBrk="0" hangingPunct="1">
              <a:lnSpc>
                <a:spcPts val="3500"/>
              </a:lnSpc>
              <a:spcBef>
                <a:spcPts val="1200"/>
              </a:spcBef>
              <a:spcAft>
                <a:spcPts val="600"/>
              </a:spcAft>
              <a:buClrTx/>
              <a:buSzTx/>
              <a:buFont typeface="+mj-lt"/>
              <a:buAutoNum type="arabicPeriod"/>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 有助于将系统范围分解成更易于管理的小块</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457200" marR="0" lvl="0" indent="-457200" algn="l" defTabSz="685766" rtl="0" eaLnBrk="1" fontAlgn="auto" latinLnBrk="0" hangingPunct="1">
              <a:lnSpc>
                <a:spcPts val="3500"/>
              </a:lnSpc>
              <a:spcBef>
                <a:spcPts val="1200"/>
              </a:spcBef>
              <a:spcAft>
                <a:spcPts val="600"/>
              </a:spcAft>
              <a:buClrTx/>
              <a:buSzTx/>
              <a:buFont typeface="+mj-lt"/>
              <a:buAutoNum type="arabicPeriod"/>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Arial" panose="020B0604020202020204" pitchFamily="34" charset="0"/>
              </a:rPr>
              <a:t>提供了与用户以及关联人员进行交流的工具</a:t>
            </a:r>
            <a:endParaRPr kumimoji="0" lang="en-US" altLang="zh-CN"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457200" marR="0" lvl="0" indent="-457200" algn="l" defTabSz="685766" rtl="0" eaLnBrk="1" fontAlgn="auto" latinLnBrk="0" hangingPunct="1">
              <a:lnSpc>
                <a:spcPts val="3500"/>
              </a:lnSpc>
              <a:spcBef>
                <a:spcPts val="1200"/>
              </a:spcBef>
              <a:spcAft>
                <a:spcPts val="600"/>
              </a:spcAft>
              <a:buClrTx/>
              <a:buSzTx/>
              <a:buFont typeface="+mj-lt"/>
              <a:buAutoNum type="arabicPeriod"/>
              <a:tabLst/>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提供了确定、分配、跟踪、控制和管理系统开发活动的手段</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457200" marR="0" lvl="0" indent="-457200" algn="l" defTabSz="685766" rtl="0" eaLnBrk="1" fontAlgn="auto" latinLnBrk="0" hangingPunct="1">
              <a:lnSpc>
                <a:spcPts val="3500"/>
              </a:lnSpc>
              <a:spcBef>
                <a:spcPts val="1200"/>
              </a:spcBef>
              <a:spcAft>
                <a:spcPts val="600"/>
              </a:spcAft>
              <a:buClrTx/>
              <a:buSzTx/>
              <a:buFont typeface="+mj-lt"/>
              <a:buAutoNum type="arabicPeriod"/>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 辅助估计项目范围、投入和进度</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457200" marR="0" lvl="0" indent="-457200" algn="l" defTabSz="685766" rtl="0" eaLnBrk="1" fontAlgn="auto" latinLnBrk="0" hangingPunct="1">
              <a:lnSpc>
                <a:spcPts val="3500"/>
              </a:lnSpc>
              <a:spcBef>
                <a:spcPts val="1200"/>
              </a:spcBef>
              <a:spcAft>
                <a:spcPts val="600"/>
              </a:spcAft>
              <a:buClrTx/>
              <a:buSzTx/>
              <a:buFont typeface="+mj-lt"/>
              <a:buAutoNum type="arabicPeriod"/>
              <a:tabLst/>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为定义测试计划和测试用例提供了一个基准</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621565569"/>
      </p:ext>
    </p:extLst>
  </p:cSld>
  <p:clrMapOvr>
    <a:masterClrMapping/>
  </p:clrMapOvr>
  <p:transition spd="med">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46D4E40-CBCF-443B-A0E1-233FD43281B7}"/>
              </a:ext>
            </a:extLst>
          </p:cNvPr>
          <p:cNvSpPr txBox="1">
            <a:spLocks noChangeArrowheads="1"/>
          </p:cNvSpPr>
          <p:nvPr/>
        </p:nvSpPr>
        <p:spPr>
          <a:xfrm>
            <a:off x="377075" y="683813"/>
            <a:ext cx="9135414" cy="923924"/>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685766" rtl="0" eaLnBrk="1" fontAlgn="auto" latinLnBrk="0" hangingPunct="1">
              <a:lnSpc>
                <a:spcPct val="90000"/>
              </a:lnSpc>
              <a:spcBef>
                <a:spcPct val="0"/>
              </a:spcBef>
              <a:spcAft>
                <a:spcPts val="1200"/>
              </a:spcAft>
              <a:buClrTx/>
              <a:buSzTx/>
              <a:buFontTx/>
              <a:buNone/>
              <a:tabLst/>
              <a:defRPr/>
            </a:pPr>
            <a:r>
              <a:rPr kumimoji="0" lang="zh-CN" altLang="en-US" sz="3600" b="1" i="0" u="none" strike="noStrike" kern="1200" cap="none" spc="0" normalizeH="0" baseline="0" noProof="0" dirty="0">
                <a:ln>
                  <a:noFill/>
                </a:ln>
                <a:solidFill>
                  <a:srgbClr val="000000"/>
                </a:solidFill>
                <a:effectLst/>
                <a:uLnTx/>
                <a:uFillTx/>
                <a:latin typeface="Arial"/>
                <a:ea typeface="微软雅黑"/>
                <a:cs typeface="+mj-cs"/>
              </a:rPr>
              <a:t>用例建模</a:t>
            </a:r>
            <a:endParaRPr kumimoji="0" lang="en-US" altLang="zh-CN" sz="3600" b="1" i="0" u="none" strike="noStrike" kern="1200" cap="none" spc="0" normalizeH="0" baseline="0" noProof="0" dirty="0">
              <a:ln>
                <a:noFill/>
              </a:ln>
              <a:solidFill>
                <a:srgbClr val="000000"/>
              </a:solidFill>
              <a:effectLst/>
              <a:uLnTx/>
              <a:uFillTx/>
              <a:latin typeface="Arial"/>
              <a:ea typeface="微软雅黑"/>
              <a:cs typeface="+mj-cs"/>
            </a:endParaRPr>
          </a:p>
          <a:p>
            <a:pPr marL="0" marR="0" lvl="0" indent="0" algn="l" defTabSz="685766" rtl="0" eaLnBrk="1" fontAlgn="auto" latinLnBrk="0" hangingPunct="1">
              <a:lnSpc>
                <a:spcPct val="90000"/>
              </a:lnSpc>
              <a:spcBef>
                <a:spcPct val="0"/>
              </a:spcBef>
              <a:spcAft>
                <a:spcPts val="1200"/>
              </a:spcAft>
              <a:buClrTx/>
              <a:buSzTx/>
              <a:buFontTx/>
              <a:buNone/>
              <a:tabLst/>
              <a:defRPr/>
            </a:pPr>
            <a:r>
              <a:rPr kumimoji="0" lang="en-US" altLang="zh-CN" sz="3600" b="1" i="0" u="none" strike="noStrike" kern="1200" cap="none" spc="0" normalizeH="0" baseline="0" noProof="0" dirty="0">
                <a:ln>
                  <a:noFill/>
                </a:ln>
                <a:solidFill>
                  <a:srgbClr val="000000"/>
                </a:solidFill>
                <a:effectLst/>
                <a:uLnTx/>
                <a:uFillTx/>
                <a:latin typeface="Arial"/>
                <a:ea typeface="微软雅黑"/>
                <a:cs typeface="+mj-cs"/>
              </a:rPr>
              <a:t>Use Case Modeling</a:t>
            </a:r>
          </a:p>
        </p:txBody>
      </p:sp>
      <p:sp>
        <p:nvSpPr>
          <p:cNvPr id="5" name="Content Placeholder 3">
            <a:extLst>
              <a:ext uri="{FF2B5EF4-FFF2-40B4-BE49-F238E27FC236}">
                <a16:creationId xmlns:a16="http://schemas.microsoft.com/office/drawing/2014/main" id="{1A115B13-712C-4442-9B41-8F549B94828A}"/>
              </a:ext>
            </a:extLst>
          </p:cNvPr>
          <p:cNvSpPr txBox="1">
            <a:spLocks/>
          </p:cNvSpPr>
          <p:nvPr/>
        </p:nvSpPr>
        <p:spPr>
          <a:xfrm>
            <a:off x="377075" y="2091861"/>
            <a:ext cx="9906512" cy="3356664"/>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marR="0" lvl="0" indent="-457200" algn="l" defTabSz="685766" rtl="0" eaLnBrk="1" fontAlgn="auto" latinLnBrk="0" hangingPunct="1">
              <a:lnSpc>
                <a:spcPts val="3500"/>
              </a:lnSpc>
              <a:spcBef>
                <a:spcPts val="1200"/>
              </a:spcBef>
              <a:spcAft>
                <a:spcPts val="600"/>
              </a:spcAft>
              <a:buClrTx/>
              <a:buSzTx/>
              <a:buFont typeface="+mj-lt"/>
              <a:buAutoNum type="arabicPeriod" startAt="7"/>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 为用户帮助系统和手册以及系统开发文档提供了一个基准</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457200" marR="0" lvl="0" indent="-457200" algn="l" defTabSz="685766" rtl="0" eaLnBrk="1" fontAlgn="auto" latinLnBrk="0" hangingPunct="1">
              <a:lnSpc>
                <a:spcPts val="3500"/>
              </a:lnSpc>
              <a:spcBef>
                <a:spcPts val="1200"/>
              </a:spcBef>
              <a:spcAft>
                <a:spcPts val="600"/>
              </a:spcAft>
              <a:buClrTx/>
              <a:buSzTx/>
              <a:buFont typeface="+mj-lt"/>
              <a:buAutoNum type="arabicPeriod" startAt="7"/>
              <a:tabLst/>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提供了需求跟踪工具</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457200" marR="0" lvl="0" indent="-457200" algn="l" defTabSz="685766" rtl="0" eaLnBrk="1" fontAlgn="auto" latinLnBrk="0" hangingPunct="1">
              <a:lnSpc>
                <a:spcPts val="3500"/>
              </a:lnSpc>
              <a:spcBef>
                <a:spcPts val="1200"/>
              </a:spcBef>
              <a:spcAft>
                <a:spcPts val="600"/>
              </a:spcAft>
              <a:buClrTx/>
              <a:buSzTx/>
              <a:buFont typeface="+mj-lt"/>
              <a:buAutoNum type="arabicPeriod" startAt="7"/>
              <a:tabLst/>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提供了确定数据对象或实体的起点</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457200" marR="0" lvl="0" indent="-457200" algn="l" defTabSz="685766" rtl="0" eaLnBrk="1" fontAlgn="auto" latinLnBrk="0" hangingPunct="1">
              <a:lnSpc>
                <a:spcPts val="3500"/>
              </a:lnSpc>
              <a:spcBef>
                <a:spcPts val="1200"/>
              </a:spcBef>
              <a:spcAft>
                <a:spcPts val="600"/>
              </a:spcAft>
              <a:buClrTx/>
              <a:buSzTx/>
              <a:buFont typeface="+mj-lt"/>
              <a:buAutoNum type="arabicPeriod" startAt="7"/>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提供了设计用户和系统借口的功能规格说明</a:t>
            </a:r>
            <a:endParaRPr kumimoji="0" lang="en-US" altLang="zh-CN"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a:p>
            <a:pPr marL="457200" marR="0" lvl="0" indent="-457200" algn="l" defTabSz="685766" rtl="0" eaLnBrk="1" fontAlgn="auto" latinLnBrk="0" hangingPunct="1">
              <a:lnSpc>
                <a:spcPts val="3500"/>
              </a:lnSpc>
              <a:spcBef>
                <a:spcPts val="1200"/>
              </a:spcBef>
              <a:spcAft>
                <a:spcPts val="600"/>
              </a:spcAft>
              <a:buClrTx/>
              <a:buSzTx/>
              <a:buFont typeface="+mj-lt"/>
              <a:buAutoNum type="arabicPeriod" startAt="7"/>
              <a:tabLst/>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Arial" panose="020B0604020202020204" pitchFamily="34" charset="0"/>
              </a:rPr>
              <a:t>提供了定义数据库访问需求（增删改查）的手段</a:t>
            </a:r>
            <a:endParaRPr kumimoji="0" lang="en-US" altLang="zh-CN"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457200" marR="0" lvl="0" indent="-457200" algn="l" defTabSz="685766" rtl="0" eaLnBrk="1" fontAlgn="auto" latinLnBrk="0" hangingPunct="1">
              <a:lnSpc>
                <a:spcPts val="3500"/>
              </a:lnSpc>
              <a:spcBef>
                <a:spcPts val="1200"/>
              </a:spcBef>
              <a:spcAft>
                <a:spcPts val="600"/>
              </a:spcAft>
              <a:buClrTx/>
              <a:buSzTx/>
              <a:buFont typeface="+mj-lt"/>
              <a:buAutoNum type="arabicPeriod" startAt="7"/>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 提供了驱动系统开发项目的一个框架 </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781985010"/>
      </p:ext>
    </p:extLst>
  </p:cSld>
  <p:clrMapOvr>
    <a:masterClrMapping/>
  </p:clrMapOvr>
  <p:transition spd="med">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6DD9C3C-9215-435B-B785-EDABB84BA50A}"/>
              </a:ext>
            </a:extLst>
          </p:cNvPr>
          <p:cNvSpPr txBox="1"/>
          <p:nvPr/>
        </p:nvSpPr>
        <p:spPr>
          <a:xfrm>
            <a:off x="594702" y="2367171"/>
            <a:ext cx="11002596" cy="2123658"/>
          </a:xfrm>
          <a:prstGeom prst="rect">
            <a:avLst/>
          </a:prstGeom>
          <a:noFill/>
        </p:spPr>
        <p:txBody>
          <a:bodyPr wrap="square">
            <a:spAutoFit/>
          </a:bodyPr>
          <a:lstStyle/>
          <a:p>
            <a:pPr algn="ctr"/>
            <a:r>
              <a:rPr lang="zh-CN" altLang="en-US" sz="6600" b="1" dirty="0">
                <a:latin typeface="Bahnschrift SemiBold Condensed" panose="020B0502040204020203" pitchFamily="34" charset="0"/>
              </a:rPr>
              <a:t>范围</a:t>
            </a:r>
            <a:r>
              <a:rPr lang="zh-CN" altLang="en-US" sz="6600" b="1" dirty="0" smtClean="0">
                <a:latin typeface="Bahnschrift SemiBold Condensed" panose="020B0502040204020203" pitchFamily="34" charset="0"/>
              </a:rPr>
              <a:t>定义阶段</a:t>
            </a:r>
            <a:endParaRPr lang="en-US" altLang="zh-CN" sz="6600" b="1" dirty="0" smtClean="0">
              <a:latin typeface="Bahnschrift SemiBold Condensed" panose="020B0502040204020203" pitchFamily="34" charset="0"/>
            </a:endParaRPr>
          </a:p>
          <a:p>
            <a:pPr algn="ctr"/>
            <a:r>
              <a:rPr lang="en-US" altLang="zh-CN" sz="6600" b="1" dirty="0" smtClean="0">
                <a:latin typeface="Bahnschrift SemiBold Condensed" panose="020B0502040204020203" pitchFamily="34" charset="0"/>
              </a:rPr>
              <a:t>Start Working on a Business Problem</a:t>
            </a:r>
            <a:endParaRPr lang="zh-CN" altLang="en-US" sz="6600" b="1" dirty="0">
              <a:latin typeface="Bahnschrift SemiBold Condensed" panose="020B0502040204020203" pitchFamily="34" charset="0"/>
            </a:endParaRPr>
          </a:p>
        </p:txBody>
      </p:sp>
    </p:spTree>
    <p:extLst>
      <p:ext uri="{BB962C8B-B14F-4D97-AF65-F5344CB8AC3E}">
        <p14:creationId xmlns:p14="http://schemas.microsoft.com/office/powerpoint/2010/main" val="4071755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con&#10;&#10;Description automatically generated">
            <a:extLst>
              <a:ext uri="{FF2B5EF4-FFF2-40B4-BE49-F238E27FC236}">
                <a16:creationId xmlns:a16="http://schemas.microsoft.com/office/drawing/2014/main" id="{27BE4922-1CD1-493F-AF95-0CF39A9CDFD9}"/>
              </a:ext>
            </a:extLst>
          </p:cNvPr>
          <p:cNvPicPr>
            <a:picLocks noChangeAspect="1"/>
          </p:cNvPicPr>
          <p:nvPr/>
        </p:nvPicPr>
        <p:blipFill rotWithShape="1">
          <a:blip r:embed="rId3">
            <a:extLst>
              <a:ext uri="{28A0092B-C50C-407E-A947-70E740481C1C}">
                <a14:useLocalDpi xmlns:a14="http://schemas.microsoft.com/office/drawing/2010/main" val="0"/>
              </a:ext>
            </a:extLst>
          </a:blip>
          <a:srcRect l="4733" t="5400" r="5092" b="10580"/>
          <a:stretch/>
        </p:blipFill>
        <p:spPr>
          <a:xfrm>
            <a:off x="8511731" y="117787"/>
            <a:ext cx="3598383" cy="2980255"/>
          </a:xfrm>
          <a:prstGeom prst="rect">
            <a:avLst/>
          </a:prstGeom>
        </p:spPr>
      </p:pic>
      <p:sp>
        <p:nvSpPr>
          <p:cNvPr id="3" name="Title 1">
            <a:extLst>
              <a:ext uri="{FF2B5EF4-FFF2-40B4-BE49-F238E27FC236}">
                <a16:creationId xmlns:a16="http://schemas.microsoft.com/office/drawing/2014/main" id="{B46D4E40-CBCF-443B-A0E1-233FD43281B7}"/>
              </a:ext>
            </a:extLst>
          </p:cNvPr>
          <p:cNvSpPr txBox="1">
            <a:spLocks noChangeArrowheads="1"/>
          </p:cNvSpPr>
          <p:nvPr/>
        </p:nvSpPr>
        <p:spPr>
          <a:xfrm>
            <a:off x="377075" y="485921"/>
            <a:ext cx="9135414" cy="923924"/>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685766" rtl="0" eaLnBrk="1" fontAlgn="auto" latinLnBrk="0" hangingPunct="1">
              <a:lnSpc>
                <a:spcPct val="90000"/>
              </a:lnSpc>
              <a:spcBef>
                <a:spcPct val="0"/>
              </a:spcBef>
              <a:spcAft>
                <a:spcPts val="1200"/>
              </a:spcAft>
              <a:buClrTx/>
              <a:buSzTx/>
              <a:buFontTx/>
              <a:buNone/>
              <a:tabLst/>
              <a:defRPr/>
            </a:pPr>
            <a:r>
              <a:rPr kumimoji="0" lang="zh-CN" altLang="en-US" sz="3600" b="1" i="0" u="none" strike="noStrike" kern="1200" cap="none" spc="0" normalizeH="0" baseline="0" noProof="0" dirty="0">
                <a:ln>
                  <a:noFill/>
                </a:ln>
                <a:solidFill>
                  <a:srgbClr val="000000"/>
                </a:solidFill>
                <a:effectLst/>
                <a:uLnTx/>
                <a:uFillTx/>
                <a:latin typeface="Arial"/>
                <a:ea typeface="微软雅黑"/>
                <a:cs typeface="+mj-cs"/>
              </a:rPr>
              <a:t>用例图</a:t>
            </a:r>
            <a:endParaRPr kumimoji="0" lang="en-US" altLang="zh-CN" sz="3600" b="1" i="0" u="none" strike="noStrike" kern="1200" cap="none" spc="0" normalizeH="0" baseline="0" noProof="0" dirty="0">
              <a:ln>
                <a:noFill/>
              </a:ln>
              <a:solidFill>
                <a:srgbClr val="000000"/>
              </a:solidFill>
              <a:effectLst/>
              <a:uLnTx/>
              <a:uFillTx/>
              <a:latin typeface="Arial"/>
              <a:ea typeface="微软雅黑"/>
              <a:cs typeface="+mj-cs"/>
            </a:endParaRPr>
          </a:p>
          <a:p>
            <a:pPr marL="0" marR="0" lvl="0" indent="0" algn="l" defTabSz="685766" rtl="0" eaLnBrk="1" fontAlgn="auto" latinLnBrk="0" hangingPunct="1">
              <a:lnSpc>
                <a:spcPct val="90000"/>
              </a:lnSpc>
              <a:spcBef>
                <a:spcPct val="0"/>
              </a:spcBef>
              <a:spcAft>
                <a:spcPts val="1200"/>
              </a:spcAft>
              <a:buClrTx/>
              <a:buSzTx/>
              <a:buFontTx/>
              <a:buNone/>
              <a:tabLst/>
              <a:defRPr/>
            </a:pPr>
            <a:r>
              <a:rPr kumimoji="0" lang="en-US" altLang="zh-CN" sz="3600" b="1" i="0" u="none" strike="noStrike" kern="1200" cap="none" spc="0" normalizeH="0" baseline="0" noProof="0" dirty="0">
                <a:ln>
                  <a:noFill/>
                </a:ln>
                <a:solidFill>
                  <a:srgbClr val="000000"/>
                </a:solidFill>
                <a:effectLst/>
                <a:uLnTx/>
                <a:uFillTx/>
                <a:latin typeface="Arial"/>
                <a:ea typeface="微软雅黑"/>
                <a:cs typeface="+mj-cs"/>
              </a:rPr>
              <a:t>Use Case Diagram</a:t>
            </a:r>
          </a:p>
        </p:txBody>
      </p:sp>
      <p:sp>
        <p:nvSpPr>
          <p:cNvPr id="4" name="Content Placeholder 3">
            <a:extLst>
              <a:ext uri="{FF2B5EF4-FFF2-40B4-BE49-F238E27FC236}">
                <a16:creationId xmlns:a16="http://schemas.microsoft.com/office/drawing/2014/main" id="{68E7352E-0039-48E2-8D8F-6DA17298AEDF}"/>
              </a:ext>
            </a:extLst>
          </p:cNvPr>
          <p:cNvSpPr txBox="1">
            <a:spLocks/>
          </p:cNvSpPr>
          <p:nvPr/>
        </p:nvSpPr>
        <p:spPr>
          <a:xfrm>
            <a:off x="186006" y="2344346"/>
            <a:ext cx="9531200" cy="3356664"/>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42" marR="0" lvl="0" indent="-171442" algn="l" defTabSz="685766" rtl="0" eaLnBrk="1" fontAlgn="auto" latinLnBrk="0" hangingPunct="1">
              <a:lnSpc>
                <a:spcPts val="3500"/>
              </a:lnSpc>
              <a:spcBef>
                <a:spcPts val="600"/>
              </a:spcBef>
              <a:spcAft>
                <a:spcPts val="1200"/>
              </a:spcAft>
              <a:buClrTx/>
              <a:buSzTx/>
              <a:buFont typeface="微软雅黑" panose="020B0503020204020204" pitchFamily="34" charset="-122"/>
              <a:buChar char="−"/>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0" lang="zh-CN" altLang="en-US" sz="2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描述系统与外部系统和用户之间交互的结果，也是系统开发者和用户对需求规定定义达成的共识</a:t>
            </a:r>
            <a:endParaRPr kumimoji="0" lang="en-US" altLang="zh-CN" sz="2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171442" marR="0" lvl="0" indent="-171442" algn="l" defTabSz="685766" rtl="0" eaLnBrk="1" fontAlgn="auto" latinLnBrk="0" hangingPunct="1">
              <a:lnSpc>
                <a:spcPts val="3500"/>
              </a:lnSpc>
              <a:spcBef>
                <a:spcPts val="600"/>
              </a:spcBef>
              <a:spcAft>
                <a:spcPts val="1200"/>
              </a:spcAft>
              <a:buClrTx/>
              <a:buSzTx/>
              <a:buFont typeface="微软雅黑" panose="020B0503020204020204" pitchFamily="34" charset="-122"/>
              <a:buChar char="−"/>
              <a:tabLst/>
              <a:defRPr/>
            </a:pPr>
            <a:r>
              <a:rPr kumimoji="0" lang="zh-CN" altLang="en-US" sz="2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 以图形方式描述了谁将使用系统以及用户期望以何种方式与系统交互</a:t>
            </a:r>
            <a:endParaRPr kumimoji="0" lang="en-US" altLang="zh-CN" sz="2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171442" marR="0" lvl="0" indent="-171442" algn="l" defTabSz="685766" rtl="0" eaLnBrk="1" fontAlgn="auto" latinLnBrk="0" hangingPunct="1">
              <a:lnSpc>
                <a:spcPts val="3500"/>
              </a:lnSpc>
              <a:spcBef>
                <a:spcPts val="600"/>
              </a:spcBef>
              <a:spcAft>
                <a:spcPts val="1200"/>
              </a:spcAft>
              <a:buClrTx/>
              <a:buSzTx/>
              <a:buFont typeface="微软雅黑" panose="020B0503020204020204" pitchFamily="34" charset="-122"/>
              <a:buChar char="−"/>
              <a:tabLst/>
              <a:defRPr/>
            </a:pPr>
            <a:r>
              <a:rPr kumimoji="0" lang="en-US" altLang="zh-CN" sz="2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0" lang="zh-CN" altLang="en-US" sz="2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一个用例模型由若干个用例图进行描述，用例图的主要元素是用例、参与者和关系</a:t>
            </a:r>
            <a:endParaRPr kumimoji="0" lang="en-US" altLang="zh-CN" sz="2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171442" marR="0" lvl="0" indent="-171442" algn="l" defTabSz="685766" rtl="0" eaLnBrk="1" fontAlgn="auto" latinLnBrk="0" hangingPunct="1">
              <a:lnSpc>
                <a:spcPts val="3500"/>
              </a:lnSpc>
              <a:spcBef>
                <a:spcPts val="600"/>
              </a:spcBef>
              <a:spcAft>
                <a:spcPts val="1200"/>
              </a:spcAft>
              <a:buClrTx/>
              <a:buSzTx/>
              <a:buFont typeface="微软雅黑" panose="020B0503020204020204" pitchFamily="34" charset="-122"/>
              <a:buChar char="−"/>
              <a:tabLst/>
              <a:defRPr/>
            </a:pPr>
            <a:r>
              <a:rPr kumimoji="0" lang="en-US" altLang="zh-CN" sz="2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0" lang="zh-CN" altLang="en-US" sz="2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是</a:t>
            </a:r>
            <a:r>
              <a:rPr kumimoji="0" lang="en-US" altLang="zh-CN" sz="2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UML</a:t>
            </a:r>
            <a:r>
              <a:rPr kumimoji="0" lang="zh-CN" altLang="en-US" sz="2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中用来对系统的动态方面进行建模的 </a:t>
            </a:r>
            <a:r>
              <a:rPr kumimoji="0" lang="en-US" altLang="zh-CN" sz="2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7 </a:t>
            </a:r>
            <a:r>
              <a:rPr kumimoji="0" lang="zh-CN" altLang="en-US" sz="2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种图之一。 </a:t>
            </a:r>
            <a:endParaRPr kumimoji="0" lang="en-US" altLang="zh-CN" sz="2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979266701"/>
      </p:ext>
    </p:extLst>
  </p:cSld>
  <p:clrMapOvr>
    <a:masterClrMapping/>
  </p:clrMapOvr>
  <p:transition spd="med">
    <p:pull/>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46D4E40-CBCF-443B-A0E1-233FD43281B7}"/>
              </a:ext>
            </a:extLst>
          </p:cNvPr>
          <p:cNvSpPr txBox="1">
            <a:spLocks noChangeArrowheads="1"/>
          </p:cNvSpPr>
          <p:nvPr/>
        </p:nvSpPr>
        <p:spPr>
          <a:xfrm>
            <a:off x="314559" y="-34267"/>
            <a:ext cx="4673698" cy="1622321"/>
          </a:xfrm>
          <a:prstGeom prst="rect">
            <a:avLst/>
          </a:prstGeom>
        </p:spPr>
        <p:txBody>
          <a:bodyPr vert="horz" lIns="91440" tIns="45720" rIns="91440" bIns="45720" rtlCol="0" anchor="ctr">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1200"/>
              </a:spcAft>
              <a:buClrTx/>
              <a:buSzTx/>
              <a:buFontTx/>
              <a:buNone/>
              <a:tabLst/>
              <a:defRPr/>
            </a:pPr>
            <a:r>
              <a:rPr kumimoji="0" lang="zh-CN" altLang="en-US" sz="3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用例图</a:t>
            </a:r>
            <a:endParaRPr kumimoji="0" lang="en-US" altLang="zh-CN" sz="3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a:p>
            <a:pPr marL="0" marR="0" lvl="0" indent="0" algn="l" defTabSz="914400" rtl="0" eaLnBrk="1" fontAlgn="auto" latinLnBrk="0" hangingPunct="1">
              <a:lnSpc>
                <a:spcPct val="90000"/>
              </a:lnSpc>
              <a:spcBef>
                <a:spcPct val="0"/>
              </a:spcBef>
              <a:spcAft>
                <a:spcPts val="1200"/>
              </a:spcAft>
              <a:buClrTx/>
              <a:buSzTx/>
              <a:buFontTx/>
              <a:buNone/>
              <a:tabLst/>
              <a:defRPr/>
            </a:pPr>
            <a:r>
              <a:rPr kumimoji="0" lang="en-US" altLang="zh-CN" sz="3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Use Case Diagram</a:t>
            </a:r>
          </a:p>
        </p:txBody>
      </p:sp>
      <p:sp>
        <p:nvSpPr>
          <p:cNvPr id="4" name="Content Placeholder 3">
            <a:extLst>
              <a:ext uri="{FF2B5EF4-FFF2-40B4-BE49-F238E27FC236}">
                <a16:creationId xmlns:a16="http://schemas.microsoft.com/office/drawing/2014/main" id="{9EBD5F77-A768-4E73-8EC0-F25B5BD5832E}"/>
              </a:ext>
            </a:extLst>
          </p:cNvPr>
          <p:cNvSpPr txBox="1">
            <a:spLocks/>
          </p:cNvSpPr>
          <p:nvPr/>
        </p:nvSpPr>
        <p:spPr>
          <a:xfrm>
            <a:off x="344016" y="1498343"/>
            <a:ext cx="4052724" cy="512139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600"/>
              </a:spcBef>
              <a:spcAft>
                <a:spcPts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用例图主要包括</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种建模元素：</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171442" marR="0" lvl="0" indent="-228600" algn="l" defTabSz="914400" rtl="0" eaLnBrk="1" fontAlgn="auto" latinLnBrk="0" hangingPunct="1">
              <a:lnSpc>
                <a:spcPct val="100000"/>
              </a:lnSpc>
              <a:spcBef>
                <a:spcPts val="600"/>
              </a:spcBef>
              <a:spcAft>
                <a:spcPts val="120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参与者 </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(Actor)</a:t>
            </a:r>
          </a:p>
          <a:p>
            <a:pPr marL="171442" marR="0" lvl="0" indent="-228600" algn="l" defTabSz="914400" rtl="0" eaLnBrk="1" fontAlgn="auto" latinLnBrk="0" hangingPunct="1">
              <a:lnSpc>
                <a:spcPct val="100000"/>
              </a:lnSpc>
              <a:spcBef>
                <a:spcPts val="600"/>
              </a:spcBef>
              <a:spcAft>
                <a:spcPts val="120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用例 </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(Use Case)</a:t>
            </a:r>
          </a:p>
          <a:p>
            <a:pPr marL="171442" marR="0" lvl="0" indent="-228600" algn="l" defTabSz="914400" rtl="0" eaLnBrk="1" fontAlgn="auto" latinLnBrk="0" hangingPunct="1">
              <a:lnSpc>
                <a:spcPct val="100000"/>
              </a:lnSpc>
              <a:spcBef>
                <a:spcPts val="600"/>
              </a:spcBef>
              <a:spcAft>
                <a:spcPts val="180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关系 </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(Relationship)</a:t>
            </a:r>
          </a:p>
          <a:p>
            <a:pPr marL="0" marR="0" lvl="0" indent="0" algn="l" defTabSz="914400" rtl="0" eaLnBrk="1" fontAlgn="auto" latinLnBrk="0" hangingPunct="1">
              <a:lnSpc>
                <a:spcPct val="90000"/>
              </a:lnSpc>
              <a:spcBef>
                <a:spcPts val="600"/>
              </a:spcBef>
              <a:spcAft>
                <a:spcPts val="60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还可以有以下可选元素</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171442" marR="0" lvl="0" indent="-228600" algn="l" defTabSz="914400" rtl="0" eaLnBrk="1" fontAlgn="auto" latinLnBrk="0" hangingPunct="1">
              <a:lnSpc>
                <a:spcPct val="90000"/>
              </a:lnSpc>
              <a:spcBef>
                <a:spcPts val="600"/>
              </a:spcBef>
              <a:spcAft>
                <a:spcPts val="60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包 </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(Package)</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（用来将用例分组）</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171442" marR="0" lvl="0" indent="-228600" algn="l" defTabSz="914400" rtl="0" eaLnBrk="1" fontAlgn="auto" latinLnBrk="0" hangingPunct="1">
              <a:lnSpc>
                <a:spcPct val="90000"/>
              </a:lnSpc>
              <a:spcBef>
                <a:spcPts val="600"/>
              </a:spcBef>
              <a:spcAft>
                <a:spcPts val="60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系统边界框（标识系统范围）</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171442" marR="0" lvl="0" indent="-228600" algn="l" defTabSz="914400" rtl="0" eaLnBrk="1" fontAlgn="auto" latinLnBrk="0" hangingPunct="1">
              <a:lnSpc>
                <a:spcPct val="90000"/>
              </a:lnSpc>
              <a:spcBef>
                <a:spcPts val="600"/>
              </a:spcBef>
              <a:spcAft>
                <a:spcPts val="60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注释和</a:t>
            </a:r>
            <a:r>
              <a:rPr kumimoji="0" lang="zh-CN" altLang="en-US" sz="20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约束</a:t>
            </a:r>
            <a:endParaRPr kumimoji="0" lang="en-US" altLang="zh-CN" sz="20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90000"/>
              </a:lnSpc>
              <a:spcBef>
                <a:spcPts val="600"/>
              </a:spcBef>
              <a:spcAft>
                <a:spcPts val="60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用例图的应用 </a:t>
            </a:r>
          </a:p>
          <a:p>
            <a:pPr marL="171442" marR="0" lvl="0" indent="-228600" algn="l" defTabSz="914400" rtl="0" eaLnBrk="1" fontAlgn="auto" latinLnBrk="0" hangingPunct="1">
              <a:lnSpc>
                <a:spcPct val="90000"/>
              </a:lnSpc>
              <a:spcBef>
                <a:spcPts val="600"/>
              </a:spcBef>
              <a:spcAft>
                <a:spcPts val="60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为系统的上下文</a:t>
            </a:r>
            <a:r>
              <a:rPr kumimoji="0" lang="zh-CN" altLang="en-US" sz="20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建模</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171442" marR="0" lvl="0" indent="-228600" algn="l" defTabSz="914400" rtl="0" eaLnBrk="1" fontAlgn="auto" latinLnBrk="0" hangingPunct="1">
              <a:lnSpc>
                <a:spcPct val="90000"/>
              </a:lnSpc>
              <a:spcBef>
                <a:spcPts val="600"/>
              </a:spcBef>
              <a:spcAft>
                <a:spcPts val="60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为系统的需求</a:t>
            </a:r>
            <a:r>
              <a:rPr kumimoji="0" lang="zh-CN" altLang="en-US" sz="20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建模</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90000"/>
              </a:lnSpc>
              <a:spcBef>
                <a:spcPts val="600"/>
              </a:spcBef>
              <a:spcAft>
                <a:spcPts val="600"/>
              </a:spcAft>
              <a:buClrTx/>
              <a:buSzTx/>
              <a:buFont typeface="Arial" panose="020B0604020202020204" pitchFamily="34" charset="0"/>
              <a:buNone/>
              <a:tabLst/>
              <a:defRPr/>
            </a:pP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171442" marR="0" lvl="0" indent="-228600" algn="l" defTabSz="914400" rtl="0" eaLnBrk="1" fontAlgn="auto" latinLnBrk="0" hangingPunct="1">
              <a:lnSpc>
                <a:spcPct val="90000"/>
              </a:lnSpc>
              <a:spcBef>
                <a:spcPts val="600"/>
              </a:spcBef>
              <a:spcAft>
                <a:spcPts val="600"/>
              </a:spcAft>
              <a:buClrTx/>
              <a:buSzTx/>
              <a:buFont typeface="Arial" panose="020B0604020202020204" pitchFamily="34" charset="0"/>
              <a:buChar char="•"/>
              <a:tabLst/>
              <a:defRPr/>
            </a:pP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grpSp>
        <p:nvGrpSpPr>
          <p:cNvPr id="20" name="Group 19">
            <a:extLst>
              <a:ext uri="{FF2B5EF4-FFF2-40B4-BE49-F238E27FC236}">
                <a16:creationId xmlns:a16="http://schemas.microsoft.com/office/drawing/2014/main" id="{B546D4CB-7CC1-43CF-9301-890399A91323}"/>
              </a:ext>
            </a:extLst>
          </p:cNvPr>
          <p:cNvGrpSpPr/>
          <p:nvPr/>
        </p:nvGrpSpPr>
        <p:grpSpPr>
          <a:xfrm>
            <a:off x="5721662" y="807593"/>
            <a:ext cx="5387730" cy="5239568"/>
            <a:chOff x="5721662" y="807593"/>
            <a:chExt cx="5387730" cy="5239568"/>
          </a:xfrm>
        </p:grpSpPr>
        <p:pic>
          <p:nvPicPr>
            <p:cNvPr id="6" name="Picture 5" descr="Diagram&#10;&#10;Description automatically generated">
              <a:extLst>
                <a:ext uri="{FF2B5EF4-FFF2-40B4-BE49-F238E27FC236}">
                  <a16:creationId xmlns:a16="http://schemas.microsoft.com/office/drawing/2014/main" id="{695FD5F0-8B87-41B0-A0EA-D75E8A5236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1662" y="807593"/>
              <a:ext cx="5387730" cy="5239568"/>
            </a:xfrm>
            <a:prstGeom prst="rect">
              <a:avLst/>
            </a:prstGeom>
            <a:effectLst/>
          </p:spPr>
        </p:pic>
        <p:pic>
          <p:nvPicPr>
            <p:cNvPr id="19" name="Picture 18">
              <a:extLst>
                <a:ext uri="{FF2B5EF4-FFF2-40B4-BE49-F238E27FC236}">
                  <a16:creationId xmlns:a16="http://schemas.microsoft.com/office/drawing/2014/main" id="{5327897A-74B4-4FBE-8530-F09F091012EC}"/>
                </a:ext>
              </a:extLst>
            </p:cNvPr>
            <p:cNvPicPr>
              <a:picLocks noChangeAspect="1"/>
            </p:cNvPicPr>
            <p:nvPr/>
          </p:nvPicPr>
          <p:blipFill>
            <a:blip r:embed="rId4"/>
            <a:stretch>
              <a:fillRect/>
            </a:stretch>
          </p:blipFill>
          <p:spPr>
            <a:xfrm>
              <a:off x="7597676" y="4114801"/>
              <a:ext cx="1648681" cy="1050878"/>
            </a:xfrm>
            <a:prstGeom prst="rect">
              <a:avLst/>
            </a:prstGeom>
          </p:spPr>
        </p:pic>
      </p:grpSp>
    </p:spTree>
    <p:extLst>
      <p:ext uri="{BB962C8B-B14F-4D97-AF65-F5344CB8AC3E}">
        <p14:creationId xmlns:p14="http://schemas.microsoft.com/office/powerpoint/2010/main" val="278963791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EB41C5C-0F34-4DDA-9D7C-5E717F35F6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3" name="Title 1">
            <a:extLst>
              <a:ext uri="{FF2B5EF4-FFF2-40B4-BE49-F238E27FC236}">
                <a16:creationId xmlns:a16="http://schemas.microsoft.com/office/drawing/2014/main" id="{B46D4E40-CBCF-443B-A0E1-233FD43281B7}"/>
              </a:ext>
            </a:extLst>
          </p:cNvPr>
          <p:cNvSpPr txBox="1">
            <a:spLocks noChangeArrowheads="1"/>
          </p:cNvSpPr>
          <p:nvPr/>
        </p:nvSpPr>
        <p:spPr>
          <a:xfrm>
            <a:off x="594360" y="640263"/>
            <a:ext cx="3822192" cy="1344975"/>
          </a:xfrm>
          <a:prstGeom prst="rect">
            <a:avLst/>
          </a:prstGeom>
        </p:spPr>
        <p:txBody>
          <a:bodyPr vert="horz" lIns="91440" tIns="45720" rIns="91440" bIns="45720" rtlCol="0" anchor="ctr">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1200"/>
              </a:spcAft>
              <a:buClrTx/>
              <a:buSzTx/>
              <a:buFontTx/>
              <a:buNone/>
              <a:tabLst/>
              <a:defRPr/>
            </a:pPr>
            <a:r>
              <a:rPr kumimoji="0" lang="zh-CN" altLang="en-US" sz="3600" b="1" i="0" u="none" strike="noStrike" kern="1200" cap="none" spc="0" normalizeH="0" baseline="0" noProof="0" dirty="0">
                <a:ln>
                  <a:noFill/>
                </a:ln>
                <a:solidFill>
                  <a:prstClr val="white"/>
                </a:solidFill>
                <a:effectLst/>
                <a:uLnTx/>
                <a:uFillTx/>
                <a:latin typeface="等线 Light" panose="020F0302020204030204"/>
                <a:ea typeface="等线 Light" panose="02010600030101010101" pitchFamily="2" charset="-122"/>
                <a:cs typeface="+mj-cs"/>
              </a:rPr>
              <a:t>参与者</a:t>
            </a:r>
            <a:endParaRPr kumimoji="0" lang="en-US" altLang="zh-CN" sz="3600" b="1" i="0" u="none" strike="noStrike" kern="1200" cap="none" spc="0" normalizeH="0" baseline="0" noProof="0" dirty="0">
              <a:ln>
                <a:noFill/>
              </a:ln>
              <a:solidFill>
                <a:prstClr val="white"/>
              </a:solidFill>
              <a:effectLst/>
              <a:uLnTx/>
              <a:uFillTx/>
              <a:latin typeface="等线 Light" panose="020F0302020204030204"/>
              <a:ea typeface="等线 Light" panose="02010600030101010101" pitchFamily="2" charset="-122"/>
              <a:cs typeface="+mj-cs"/>
            </a:endParaRPr>
          </a:p>
          <a:p>
            <a:pPr marL="0" marR="0" lvl="0" indent="0" algn="l" defTabSz="914400" rtl="0" eaLnBrk="1" fontAlgn="auto" latinLnBrk="0" hangingPunct="1">
              <a:lnSpc>
                <a:spcPct val="90000"/>
              </a:lnSpc>
              <a:spcBef>
                <a:spcPct val="0"/>
              </a:spcBef>
              <a:spcAft>
                <a:spcPts val="1200"/>
              </a:spcAft>
              <a:buClrTx/>
              <a:buSzTx/>
              <a:buFontTx/>
              <a:buNone/>
              <a:tabLst/>
              <a:defRPr/>
            </a:pPr>
            <a:r>
              <a:rPr kumimoji="0" lang="en-US" altLang="zh-CN" sz="3600" b="1" i="0" u="none" strike="noStrike" kern="1200" cap="none" spc="0" normalizeH="0" baseline="0" noProof="0" dirty="0">
                <a:ln>
                  <a:noFill/>
                </a:ln>
                <a:solidFill>
                  <a:prstClr val="white"/>
                </a:solidFill>
                <a:effectLst/>
                <a:uLnTx/>
                <a:uFillTx/>
                <a:latin typeface="等线 Light" panose="020F0302020204030204"/>
                <a:ea typeface="等线 Light" panose="02010600030101010101" pitchFamily="2" charset="-122"/>
                <a:cs typeface="+mj-cs"/>
              </a:rPr>
              <a:t>Actor</a:t>
            </a:r>
          </a:p>
        </p:txBody>
      </p:sp>
      <p:cxnSp>
        <p:nvCxnSpPr>
          <p:cNvPr id="20" name="Straight Connector 16">
            <a:extLst>
              <a:ext uri="{FF2B5EF4-FFF2-40B4-BE49-F238E27FC236}">
                <a16:creationId xmlns:a16="http://schemas.microsoft.com/office/drawing/2014/main" id="{57E1E5E6-F385-4E9C-B201-BA5BDE5CAD52}"/>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9EBD5F77-A768-4E73-8EC0-F25B5BD5832E}"/>
              </a:ext>
            </a:extLst>
          </p:cNvPr>
          <p:cNvSpPr txBox="1">
            <a:spLocks/>
          </p:cNvSpPr>
          <p:nvPr/>
        </p:nvSpPr>
        <p:spPr>
          <a:xfrm>
            <a:off x="593609" y="2284825"/>
            <a:ext cx="3795511" cy="3615922"/>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42" marR="0" lvl="0" indent="-228600" algn="l" defTabSz="914400" rtl="0" eaLnBrk="1" fontAlgn="auto" latinLnBrk="0" hangingPunct="1">
              <a:lnSpc>
                <a:spcPts val="2400"/>
              </a:lnSpc>
              <a:spcBef>
                <a:spcPts val="600"/>
              </a:spcBef>
              <a:spcAft>
                <a:spcPts val="60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与系统接口的事物或触发用例的外部用户</a:t>
            </a:r>
            <a:endPar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171442" marR="0" lvl="0" indent="-228600" algn="l" defTabSz="914400" rtl="0" eaLnBrk="1" fontAlgn="auto" latinLnBrk="0" hangingPunct="1">
              <a:lnSpc>
                <a:spcPts val="2400"/>
              </a:lnSpc>
              <a:spcBef>
                <a:spcPts val="600"/>
              </a:spcBef>
              <a:spcAft>
                <a:spcPts val="60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参与者代表了同系统交互的用户实现的</a:t>
            </a:r>
            <a:r>
              <a:rPr kumimoji="0" lang="zh-CN" altLang="en-US" sz="1800" b="0" i="0" u="sng"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角色</a:t>
            </a:r>
            <a:endParaRPr kumimoji="0" lang="en-US" altLang="zh-CN" sz="1800" b="0" i="0" u="sng"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171442" marR="0" lvl="0" indent="-228600" algn="l" defTabSz="914400" rtl="0" eaLnBrk="1" fontAlgn="auto" latinLnBrk="0" hangingPunct="1">
              <a:lnSpc>
                <a:spcPts val="2400"/>
              </a:lnSpc>
              <a:spcBef>
                <a:spcPts val="600"/>
              </a:spcBef>
              <a:spcAft>
                <a:spcPts val="600"/>
              </a:spcAft>
              <a:buClrTx/>
              <a:buSzTx/>
              <a:buFont typeface="Arial" panose="020B0604020202020204" pitchFamily="34" charset="0"/>
              <a:buChar char="•"/>
              <a:tabLst/>
              <a:defRPr/>
            </a:pPr>
            <a:r>
              <a:rPr kumimoji="0" lang="zh-CN" altLang="en-US" sz="1800" b="0" i="0" u="sng"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角色</a:t>
            </a: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可以是另一个信息系统、一个外部设备，甚至是时间概念</a:t>
            </a:r>
            <a:endPar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171442" marR="0" lvl="0" indent="-228600" algn="l" defTabSz="914400" rtl="0" eaLnBrk="1" fontAlgn="auto" latinLnBrk="0" hangingPunct="1">
              <a:lnSpc>
                <a:spcPts val="2400"/>
              </a:lnSpc>
              <a:spcBef>
                <a:spcPts val="600"/>
              </a:spcBef>
              <a:spcAft>
                <a:spcPts val="600"/>
              </a:spcAft>
              <a:buClrTx/>
              <a:buSzTx/>
              <a:buFont typeface="Arial" panose="020B0604020202020204" pitchFamily="34" charset="0"/>
              <a:buChar char="•"/>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0" name="Picture 9" descr="Diagram&#10;&#10;Description automatically generated">
            <a:extLst>
              <a:ext uri="{FF2B5EF4-FFF2-40B4-BE49-F238E27FC236}">
                <a16:creationId xmlns:a16="http://schemas.microsoft.com/office/drawing/2014/main" id="{D8BDF965-2A0D-4C8B-8AE3-0AB514F7FC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1337" y="484632"/>
            <a:ext cx="5895410" cy="5733287"/>
          </a:xfrm>
          <a:prstGeom prst="rect">
            <a:avLst/>
          </a:prstGeom>
        </p:spPr>
      </p:pic>
    </p:spTree>
    <p:extLst>
      <p:ext uri="{BB962C8B-B14F-4D97-AF65-F5344CB8AC3E}">
        <p14:creationId xmlns:p14="http://schemas.microsoft.com/office/powerpoint/2010/main" val="2518440006"/>
      </p:ext>
    </p:extLst>
  </p:cSld>
  <p:clrMapOvr>
    <a:masterClrMapping/>
  </p:clrMapOvr>
  <p:transition spd="med">
    <p:pull/>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46D4E40-CBCF-443B-A0E1-233FD43281B7}"/>
              </a:ext>
            </a:extLst>
          </p:cNvPr>
          <p:cNvSpPr txBox="1">
            <a:spLocks noChangeArrowheads="1"/>
          </p:cNvSpPr>
          <p:nvPr/>
        </p:nvSpPr>
        <p:spPr>
          <a:xfrm>
            <a:off x="314559" y="469073"/>
            <a:ext cx="4673698" cy="1622321"/>
          </a:xfrm>
          <a:prstGeom prst="rect">
            <a:avLst/>
          </a:prstGeom>
        </p:spPr>
        <p:txBody>
          <a:bodyPr vert="horz" lIns="91440" tIns="45720" rIns="91440" bIns="45720" rtlCol="0" anchor="ctr">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1200"/>
              </a:spcAft>
              <a:buClrTx/>
              <a:buSzTx/>
              <a:buFontTx/>
              <a:buNone/>
              <a:tabLst/>
              <a:defRPr/>
            </a:pPr>
            <a:r>
              <a:rPr kumimoji="0" lang="zh-CN" altLang="en-US" sz="3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用例</a:t>
            </a:r>
            <a:endParaRPr kumimoji="0" lang="en-US" altLang="zh-CN" sz="3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a:p>
            <a:pPr marL="0" marR="0" lvl="0" indent="0" algn="l" defTabSz="914400" rtl="0" eaLnBrk="1" fontAlgn="auto" latinLnBrk="0" hangingPunct="1">
              <a:lnSpc>
                <a:spcPct val="90000"/>
              </a:lnSpc>
              <a:spcBef>
                <a:spcPct val="0"/>
              </a:spcBef>
              <a:spcAft>
                <a:spcPts val="1200"/>
              </a:spcAft>
              <a:buClrTx/>
              <a:buSzTx/>
              <a:buFontTx/>
              <a:buNone/>
              <a:tabLst/>
              <a:defRPr/>
            </a:pPr>
            <a:r>
              <a:rPr kumimoji="0" lang="en-US" altLang="zh-CN" sz="3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Use Case</a:t>
            </a:r>
          </a:p>
        </p:txBody>
      </p:sp>
      <p:sp>
        <p:nvSpPr>
          <p:cNvPr id="4" name="Content Placeholder 3">
            <a:extLst>
              <a:ext uri="{FF2B5EF4-FFF2-40B4-BE49-F238E27FC236}">
                <a16:creationId xmlns:a16="http://schemas.microsoft.com/office/drawing/2014/main" id="{9EBD5F77-A768-4E73-8EC0-F25B5BD5832E}"/>
              </a:ext>
            </a:extLst>
          </p:cNvPr>
          <p:cNvSpPr txBox="1">
            <a:spLocks/>
          </p:cNvSpPr>
          <p:nvPr/>
        </p:nvSpPr>
        <p:spPr>
          <a:xfrm>
            <a:off x="239496" y="2291770"/>
            <a:ext cx="4052724" cy="3785419"/>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42" marR="0" lvl="0" indent="-228600" algn="l" defTabSz="914400" rtl="0" eaLnBrk="1" fontAlgn="auto" latinLnBrk="0" hangingPunct="1">
              <a:lnSpc>
                <a:spcPct val="90000"/>
              </a:lnSpc>
              <a:spcBef>
                <a:spcPts val="600"/>
              </a:spcBef>
              <a:spcAft>
                <a:spcPts val="120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用例代表了系统的一个单一的目标，描述为实现此目标的活动和用户交互的一个序列</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171442" marR="0" lvl="0" indent="-228600" algn="l" defTabSz="914400" rtl="0" eaLnBrk="1" fontAlgn="auto" latinLnBrk="0" hangingPunct="1">
              <a:lnSpc>
                <a:spcPct val="90000"/>
              </a:lnSpc>
              <a:spcBef>
                <a:spcPts val="600"/>
              </a:spcBef>
              <a:spcAft>
                <a:spcPts val="120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用来捕捉业务问题的本质，即系统的功能</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171442" marR="0" lvl="0" indent="-228600" algn="l" defTabSz="914400" rtl="0" eaLnBrk="1" fontAlgn="auto" latinLnBrk="0" hangingPunct="1">
              <a:lnSpc>
                <a:spcPct val="90000"/>
              </a:lnSpc>
              <a:spcBef>
                <a:spcPts val="600"/>
              </a:spcBef>
              <a:spcAft>
                <a:spcPts val="120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用一个</a:t>
            </a:r>
            <a:r>
              <a:rPr kumimoji="0" lang="zh-CN" altLang="en-US" sz="2000" b="0" i="0" u="sng"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水平的椭圆</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表示，用例名称在</a:t>
            </a:r>
            <a:r>
              <a:rPr kumimoji="0" lang="zh-CN" altLang="en-US" sz="2000" b="0" i="0" u="sng"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椭圆上面、下面或内部显示</a:t>
            </a:r>
            <a:endParaRPr kumimoji="0" lang="en-US" altLang="zh-CN" sz="2000" b="0" i="0" u="sng"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pic>
        <p:nvPicPr>
          <p:cNvPr id="5" name="Picture 4">
            <a:extLst>
              <a:ext uri="{FF2B5EF4-FFF2-40B4-BE49-F238E27FC236}">
                <a16:creationId xmlns:a16="http://schemas.microsoft.com/office/drawing/2014/main" id="{2B27FEB1-2B6E-40CE-A181-83F3147B426F}"/>
              </a:ext>
            </a:extLst>
          </p:cNvPr>
          <p:cNvPicPr>
            <a:picLocks noChangeAspect="1"/>
          </p:cNvPicPr>
          <p:nvPr/>
        </p:nvPicPr>
        <p:blipFill>
          <a:blip r:embed="rId3"/>
          <a:stretch>
            <a:fillRect/>
          </a:stretch>
        </p:blipFill>
        <p:spPr>
          <a:xfrm>
            <a:off x="8247351" y="2769063"/>
            <a:ext cx="2708881" cy="1276244"/>
          </a:xfrm>
          <a:prstGeom prst="rect">
            <a:avLst/>
          </a:prstGeom>
        </p:spPr>
      </p:pic>
      <p:pic>
        <p:nvPicPr>
          <p:cNvPr id="16" name="Picture 15">
            <a:extLst>
              <a:ext uri="{FF2B5EF4-FFF2-40B4-BE49-F238E27FC236}">
                <a16:creationId xmlns:a16="http://schemas.microsoft.com/office/drawing/2014/main" id="{438C8034-BE8C-4F1C-97EB-12D09CA78DD5}"/>
              </a:ext>
            </a:extLst>
          </p:cNvPr>
          <p:cNvPicPr>
            <a:picLocks noChangeAspect="1"/>
          </p:cNvPicPr>
          <p:nvPr/>
        </p:nvPicPr>
        <p:blipFill>
          <a:blip r:embed="rId4"/>
          <a:stretch>
            <a:fillRect/>
          </a:stretch>
        </p:blipFill>
        <p:spPr>
          <a:xfrm>
            <a:off x="6080331" y="4123105"/>
            <a:ext cx="2167020" cy="1593575"/>
          </a:xfrm>
          <a:prstGeom prst="rect">
            <a:avLst/>
          </a:prstGeom>
        </p:spPr>
      </p:pic>
      <p:pic>
        <p:nvPicPr>
          <p:cNvPr id="18" name="Picture 17">
            <a:extLst>
              <a:ext uri="{FF2B5EF4-FFF2-40B4-BE49-F238E27FC236}">
                <a16:creationId xmlns:a16="http://schemas.microsoft.com/office/drawing/2014/main" id="{43DAEA76-A3FD-43E0-AD9E-CFDF6467A6D9}"/>
              </a:ext>
            </a:extLst>
          </p:cNvPr>
          <p:cNvPicPr>
            <a:picLocks noChangeAspect="1"/>
          </p:cNvPicPr>
          <p:nvPr/>
        </p:nvPicPr>
        <p:blipFill>
          <a:blip r:embed="rId5"/>
          <a:stretch>
            <a:fillRect/>
          </a:stretch>
        </p:blipFill>
        <p:spPr>
          <a:xfrm>
            <a:off x="6033117" y="1138074"/>
            <a:ext cx="2261447" cy="1553191"/>
          </a:xfrm>
          <a:prstGeom prst="rect">
            <a:avLst/>
          </a:prstGeom>
        </p:spPr>
      </p:pic>
    </p:spTree>
    <p:extLst>
      <p:ext uri="{BB962C8B-B14F-4D97-AF65-F5344CB8AC3E}">
        <p14:creationId xmlns:p14="http://schemas.microsoft.com/office/powerpoint/2010/main" val="622047152"/>
      </p:ext>
    </p:extLst>
  </p:cSld>
  <p:clrMapOvr>
    <a:masterClrMapping/>
  </p:clrMapOvr>
  <p:transition spd="med">
    <p:pull/>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46D4E40-CBCF-443B-A0E1-233FD43281B7}"/>
              </a:ext>
            </a:extLst>
          </p:cNvPr>
          <p:cNvSpPr txBox="1">
            <a:spLocks noChangeArrowheads="1"/>
          </p:cNvSpPr>
          <p:nvPr/>
        </p:nvSpPr>
        <p:spPr>
          <a:xfrm>
            <a:off x="445313" y="485921"/>
            <a:ext cx="9135414" cy="923924"/>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1200"/>
              </a:spcAft>
              <a:buClrTx/>
              <a:buSzTx/>
              <a:buFontTx/>
              <a:buNone/>
              <a:tabLst/>
              <a:defRPr/>
            </a:pPr>
            <a:r>
              <a:rPr kumimoji="0" lang="zh-CN" altLang="en-US" sz="3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用例图中的关系</a:t>
            </a:r>
            <a:endParaRPr kumimoji="0" lang="en-US" altLang="zh-CN" sz="3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a:p>
            <a:pPr marL="0" marR="0" lvl="0" indent="0" algn="l" defTabSz="914400" rtl="0" eaLnBrk="1" fontAlgn="auto" latinLnBrk="0" hangingPunct="1">
              <a:lnSpc>
                <a:spcPct val="90000"/>
              </a:lnSpc>
              <a:spcBef>
                <a:spcPct val="0"/>
              </a:spcBef>
              <a:spcAft>
                <a:spcPts val="120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Use Case Relationships</a:t>
            </a:r>
          </a:p>
        </p:txBody>
      </p:sp>
      <p:graphicFrame>
        <p:nvGraphicFramePr>
          <p:cNvPr id="2" name="Table 4">
            <a:extLst>
              <a:ext uri="{FF2B5EF4-FFF2-40B4-BE49-F238E27FC236}">
                <a16:creationId xmlns:a16="http://schemas.microsoft.com/office/drawing/2014/main" id="{5CFC8FB8-AE60-4C0F-AF44-EC4B14D95C75}"/>
              </a:ext>
            </a:extLst>
          </p:cNvPr>
          <p:cNvGraphicFramePr>
            <a:graphicFrameLocks noGrp="1"/>
          </p:cNvGraphicFramePr>
          <p:nvPr>
            <p:extLst/>
          </p:nvPr>
        </p:nvGraphicFramePr>
        <p:xfrm>
          <a:off x="1440844" y="2019870"/>
          <a:ext cx="9135414" cy="3780430"/>
        </p:xfrm>
        <a:graphic>
          <a:graphicData uri="http://schemas.openxmlformats.org/drawingml/2006/table">
            <a:tbl>
              <a:tblPr firstRow="1" bandRow="1">
                <a:tableStyleId>{5C22544A-7EE6-4342-B048-85BDC9FD1C3A}</a:tableStyleId>
              </a:tblPr>
              <a:tblGrid>
                <a:gridCol w="4567707">
                  <a:extLst>
                    <a:ext uri="{9D8B030D-6E8A-4147-A177-3AD203B41FA5}">
                      <a16:colId xmlns:a16="http://schemas.microsoft.com/office/drawing/2014/main" val="2200991704"/>
                    </a:ext>
                  </a:extLst>
                </a:gridCol>
                <a:gridCol w="4567707">
                  <a:extLst>
                    <a:ext uri="{9D8B030D-6E8A-4147-A177-3AD203B41FA5}">
                      <a16:colId xmlns:a16="http://schemas.microsoft.com/office/drawing/2014/main" val="3773289471"/>
                    </a:ext>
                  </a:extLst>
                </a:gridCol>
              </a:tblGrid>
              <a:tr h="756086">
                <a:tc>
                  <a:txBody>
                    <a:bodyPr/>
                    <a:lstStyle/>
                    <a:p>
                      <a:pPr algn="ctr"/>
                      <a:r>
                        <a:rPr lang="zh-CN" altLang="en-US" dirty="0">
                          <a:solidFill>
                            <a:schemeClr val="tx1"/>
                          </a:solidFill>
                          <a:latin typeface="微软雅黑" panose="020B0503020204020204" pitchFamily="34" charset="-122"/>
                          <a:ea typeface="微软雅黑" panose="020B0503020204020204" pitchFamily="34" charset="-122"/>
                        </a:rPr>
                        <a:t>用例间的关系</a:t>
                      </a:r>
                    </a:p>
                  </a:txBody>
                  <a:tcPr anchor="ctr">
                    <a:lnL w="12700" cap="flat" cmpd="sng" algn="ctr">
                      <a:no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1D8CF"/>
                    </a:solidFill>
                  </a:tcPr>
                </a:tc>
                <a:tc>
                  <a:txBody>
                    <a:bodyPr/>
                    <a:lstStyle/>
                    <a:p>
                      <a:pPr algn="ctr"/>
                      <a:r>
                        <a:rPr lang="zh-CN" altLang="en-US" dirty="0">
                          <a:solidFill>
                            <a:schemeClr val="tx1"/>
                          </a:solidFill>
                          <a:latin typeface="微软雅黑" panose="020B0503020204020204" pitchFamily="34" charset="-122"/>
                          <a:ea typeface="微软雅黑" panose="020B0503020204020204" pitchFamily="34" charset="-122"/>
                        </a:rPr>
                        <a:t>符号</a:t>
                      </a:r>
                    </a:p>
                  </a:txBody>
                  <a:tcPr anchor="ctr">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1D8CF"/>
                    </a:solidFill>
                  </a:tcPr>
                </a:tc>
                <a:extLst>
                  <a:ext uri="{0D108BD9-81ED-4DB2-BD59-A6C34878D82A}">
                    <a16:rowId xmlns:a16="http://schemas.microsoft.com/office/drawing/2014/main" val="1428389657"/>
                  </a:ext>
                </a:extLst>
              </a:tr>
              <a:tr h="756086">
                <a:tc>
                  <a:txBody>
                    <a:bodyPr/>
                    <a:lstStyle/>
                    <a:p>
                      <a:pPr algn="ctr"/>
                      <a:r>
                        <a:rPr lang="zh-CN" altLang="en-US"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关联关系 </a:t>
                      </a:r>
                      <a:r>
                        <a:rPr lang="en-US" altLang="zh-CN"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(Association)</a:t>
                      </a:r>
                      <a:endParaRPr lang="zh-CN" altLang="en-US"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ctr"/>
                      <a:endParaRPr lang="zh-CN" altLang="en-US"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txBody>
                  <a:tcPr anchor="ctr">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2262531088"/>
                  </a:ext>
                </a:extLst>
              </a:tr>
              <a:tr h="756086">
                <a:tc>
                  <a:txBody>
                    <a:bodyPr/>
                    <a:lstStyle/>
                    <a:p>
                      <a:pPr algn="ctr"/>
                      <a:r>
                        <a:rPr lang="zh-CN" altLang="en-US"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包含关系 </a:t>
                      </a:r>
                      <a:r>
                        <a:rPr lang="en-US" altLang="zh-CN"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(Include)</a:t>
                      </a:r>
                    </a:p>
                  </a:txBody>
                  <a:tcPr anchor="ctr">
                    <a:lnL w="12700" cap="flat" cmpd="sng" algn="ctr">
                      <a:no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ctr"/>
                      <a:endParaRPr lang="zh-CN" altLang="en-US"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txBody>
                  <a:tcPr anchor="ctr">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2160867266"/>
                  </a:ext>
                </a:extLst>
              </a:tr>
              <a:tr h="7560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扩充关系 </a:t>
                      </a:r>
                      <a:r>
                        <a:rPr lang="en-US" altLang="zh-CN"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(Extend)</a:t>
                      </a:r>
                    </a:p>
                  </a:txBody>
                  <a:tcPr anchor="ctr">
                    <a:lnL w="12700" cap="flat" cmpd="sng" algn="ctr">
                      <a:no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ctr"/>
                      <a:endParaRPr lang="zh-CN" altLang="en-US"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txBody>
                  <a:tcPr anchor="ctr">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4004277201"/>
                  </a:ext>
                </a:extLst>
              </a:tr>
              <a:tr h="756086">
                <a:tc>
                  <a:txBody>
                    <a:bodyPr/>
                    <a:lstStyle/>
                    <a:p>
                      <a:pPr algn="ctr"/>
                      <a:r>
                        <a:rPr lang="zh-CN" altLang="en-US"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类属关系 </a:t>
                      </a:r>
                      <a:r>
                        <a:rPr lang="en-US" altLang="zh-CN"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(Generalization)</a:t>
                      </a:r>
                      <a:endParaRPr lang="zh-CN" altLang="en-US"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txBody>
                  <a:tcPr anchor="ctr">
                    <a:lnL w="12700"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11877794"/>
                  </a:ext>
                </a:extLst>
              </a:tr>
            </a:tbl>
          </a:graphicData>
        </a:graphic>
      </p:graphicFrame>
      <p:pic>
        <p:nvPicPr>
          <p:cNvPr id="6" name="Picture 5">
            <a:extLst>
              <a:ext uri="{FF2B5EF4-FFF2-40B4-BE49-F238E27FC236}">
                <a16:creationId xmlns:a16="http://schemas.microsoft.com/office/drawing/2014/main" id="{B3C24D66-A119-4701-81B3-ED7F3161912D}"/>
              </a:ext>
            </a:extLst>
          </p:cNvPr>
          <p:cNvPicPr>
            <a:picLocks noChangeAspect="1"/>
          </p:cNvPicPr>
          <p:nvPr/>
        </p:nvPicPr>
        <p:blipFill rotWithShape="1">
          <a:blip r:embed="rId3"/>
          <a:srcRect t="27202"/>
          <a:stretch/>
        </p:blipFill>
        <p:spPr>
          <a:xfrm>
            <a:off x="7290625" y="2968387"/>
            <a:ext cx="2028571" cy="381323"/>
          </a:xfrm>
          <a:prstGeom prst="rect">
            <a:avLst/>
          </a:prstGeom>
        </p:spPr>
      </p:pic>
      <p:pic>
        <p:nvPicPr>
          <p:cNvPr id="8" name="Picture 7">
            <a:extLst>
              <a:ext uri="{FF2B5EF4-FFF2-40B4-BE49-F238E27FC236}">
                <a16:creationId xmlns:a16="http://schemas.microsoft.com/office/drawing/2014/main" id="{D30F6E06-AF47-4183-957D-0F3DD435835D}"/>
              </a:ext>
            </a:extLst>
          </p:cNvPr>
          <p:cNvPicPr>
            <a:picLocks noChangeAspect="1"/>
          </p:cNvPicPr>
          <p:nvPr/>
        </p:nvPicPr>
        <p:blipFill>
          <a:blip r:embed="rId4"/>
          <a:stretch>
            <a:fillRect/>
          </a:stretch>
        </p:blipFill>
        <p:spPr>
          <a:xfrm>
            <a:off x="7362053" y="5216174"/>
            <a:ext cx="1990476" cy="438095"/>
          </a:xfrm>
          <a:prstGeom prst="rect">
            <a:avLst/>
          </a:prstGeom>
        </p:spPr>
      </p:pic>
      <p:pic>
        <p:nvPicPr>
          <p:cNvPr id="10" name="Picture 9">
            <a:extLst>
              <a:ext uri="{FF2B5EF4-FFF2-40B4-BE49-F238E27FC236}">
                <a16:creationId xmlns:a16="http://schemas.microsoft.com/office/drawing/2014/main" id="{47BB1B89-0BC3-4FB3-BCC9-E3C9601F7221}"/>
              </a:ext>
            </a:extLst>
          </p:cNvPr>
          <p:cNvPicPr>
            <a:picLocks noChangeAspect="1"/>
          </p:cNvPicPr>
          <p:nvPr/>
        </p:nvPicPr>
        <p:blipFill>
          <a:blip r:embed="rId5"/>
          <a:stretch>
            <a:fillRect/>
          </a:stretch>
        </p:blipFill>
        <p:spPr>
          <a:xfrm>
            <a:off x="7447767" y="4434972"/>
            <a:ext cx="1904762" cy="476190"/>
          </a:xfrm>
          <a:prstGeom prst="rect">
            <a:avLst/>
          </a:prstGeom>
        </p:spPr>
      </p:pic>
      <p:pic>
        <p:nvPicPr>
          <p:cNvPr id="12" name="Picture 11">
            <a:extLst>
              <a:ext uri="{FF2B5EF4-FFF2-40B4-BE49-F238E27FC236}">
                <a16:creationId xmlns:a16="http://schemas.microsoft.com/office/drawing/2014/main" id="{8C6F26C2-3DA1-4660-A5D5-040874C00D35}"/>
              </a:ext>
            </a:extLst>
          </p:cNvPr>
          <p:cNvPicPr>
            <a:picLocks noChangeAspect="1"/>
          </p:cNvPicPr>
          <p:nvPr/>
        </p:nvPicPr>
        <p:blipFill>
          <a:blip r:embed="rId6"/>
          <a:stretch>
            <a:fillRect/>
          </a:stretch>
        </p:blipFill>
        <p:spPr>
          <a:xfrm>
            <a:off x="7362053" y="3701389"/>
            <a:ext cx="1885714" cy="428571"/>
          </a:xfrm>
          <a:prstGeom prst="rect">
            <a:avLst/>
          </a:prstGeom>
        </p:spPr>
      </p:pic>
    </p:spTree>
    <p:extLst>
      <p:ext uri="{BB962C8B-B14F-4D97-AF65-F5344CB8AC3E}">
        <p14:creationId xmlns:p14="http://schemas.microsoft.com/office/powerpoint/2010/main" val="3703399558"/>
      </p:ext>
    </p:extLst>
  </p:cSld>
  <p:clrMapOvr>
    <a:masterClrMapping/>
  </p:clrMapOvr>
  <p:transition spd="med">
    <p:pull/>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46D4E40-CBCF-443B-A0E1-233FD43281B7}"/>
              </a:ext>
            </a:extLst>
          </p:cNvPr>
          <p:cNvSpPr txBox="1">
            <a:spLocks noChangeArrowheads="1"/>
          </p:cNvSpPr>
          <p:nvPr/>
        </p:nvSpPr>
        <p:spPr>
          <a:xfrm>
            <a:off x="1046746" y="586822"/>
            <a:ext cx="3560252" cy="1645920"/>
          </a:xfrm>
          <a:prstGeom prst="rect">
            <a:avLst/>
          </a:prstGeom>
        </p:spPr>
        <p:txBody>
          <a:bodyPr vert="horz" lIns="91440" tIns="45720" rIns="91440" bIns="45720" rtlCol="0" anchor="ctr">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1200"/>
              </a:spcAft>
              <a:buClrTx/>
              <a:buSzTx/>
              <a:buFontTx/>
              <a:buNone/>
              <a:tabLst/>
              <a:defRPr/>
            </a:pPr>
            <a:r>
              <a:rPr kumimoji="0" lang="zh-CN" altLang="en-US" sz="3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用例图中的关系</a:t>
            </a:r>
            <a:endParaRPr kumimoji="0" lang="en-US" altLang="zh-CN" sz="3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a:p>
            <a:pPr marL="0" marR="0" lvl="0" indent="0" algn="l" defTabSz="914400" rtl="0" eaLnBrk="1" fontAlgn="auto" latinLnBrk="0" hangingPunct="1">
              <a:lnSpc>
                <a:spcPct val="90000"/>
              </a:lnSpc>
              <a:spcBef>
                <a:spcPct val="0"/>
              </a:spcBef>
              <a:spcAft>
                <a:spcPts val="120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Use Case Relationships</a:t>
            </a:r>
          </a:p>
        </p:txBody>
      </p:sp>
      <p:sp>
        <p:nvSpPr>
          <p:cNvPr id="4" name="Content Placeholder 3">
            <a:extLst>
              <a:ext uri="{FF2B5EF4-FFF2-40B4-BE49-F238E27FC236}">
                <a16:creationId xmlns:a16="http://schemas.microsoft.com/office/drawing/2014/main" id="{9EBD5F77-A768-4E73-8EC0-F25B5BD5832E}"/>
              </a:ext>
            </a:extLst>
          </p:cNvPr>
          <p:cNvSpPr txBox="1">
            <a:spLocks/>
          </p:cNvSpPr>
          <p:nvPr/>
        </p:nvSpPr>
        <p:spPr>
          <a:xfrm>
            <a:off x="5259025" y="938867"/>
            <a:ext cx="6188018" cy="1645920"/>
          </a:xfrm>
          <a:prstGeom prst="rect">
            <a:avLst/>
          </a:prstGeom>
        </p:spPr>
        <p:txBody>
          <a:bodyPr vert="horz" lIns="91440" tIns="45720" rIns="91440" bIns="45720" rtlCol="0" anchor="ctr">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zh-CN" altLang="en-US" sz="22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关联关系 </a:t>
            </a:r>
            <a:r>
              <a:rPr kumimoji="0" lang="en-US" altLang="zh-CN" sz="22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(Association )</a:t>
            </a: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又称通信关系</a:t>
            </a: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只要用例描述了参与者之间的交互，一个参与者和一个用例之间就存在一个</a:t>
            </a:r>
            <a:r>
              <a:rPr kumimoji="0" lang="zh-CN" altLang="en-US" sz="2000" b="1" i="0" u="sng"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关联关系</a:t>
            </a:r>
            <a:endParaRPr kumimoji="0" lang="en-US" altLang="zh-CN" sz="2000" b="1" i="0" u="sng"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400042" marR="0" lvl="0" indent="-457200" algn="l" defTabSz="914400" rtl="0" eaLnBrk="1" fontAlgn="auto" latinLnBrk="0" hangingPunct="1">
              <a:lnSpc>
                <a:spcPct val="90000"/>
              </a:lnSpc>
              <a:spcBef>
                <a:spcPts val="600"/>
              </a:spcBef>
              <a:spcAft>
                <a:spcPts val="0"/>
              </a:spcAft>
              <a:buClrTx/>
              <a:buSzTx/>
              <a:buFont typeface="+mj-lt"/>
              <a:buAutoNum type="arabicPeriod"/>
              <a:tabLst/>
              <a:defRPr/>
            </a:pPr>
            <a:r>
              <a:rPr kumimoji="0" lang="zh-CN" altLang="en-US" sz="20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用</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一条实线连接参与者和用例，箭头指向用例，表示参与者发起用例</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400042" marR="0" lvl="0" indent="-457200" algn="l" defTabSz="914400" rtl="0" eaLnBrk="1" fontAlgn="auto" latinLnBrk="0" hangingPunct="1">
              <a:lnSpc>
                <a:spcPct val="90000"/>
              </a:lnSpc>
              <a:spcBef>
                <a:spcPts val="600"/>
              </a:spcBef>
              <a:spcAft>
                <a:spcPts val="0"/>
              </a:spcAft>
              <a:buClrTx/>
              <a:buSzTx/>
              <a:buFont typeface="+mj-ea"/>
              <a:buAutoNum type="arabicPeriod"/>
              <a:tabLst/>
              <a:defRPr/>
            </a:pPr>
            <a:r>
              <a:rPr kumimoji="0" lang="zh-CN" altLang="en-US" sz="20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没有</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箭头的关联关系表示用例与外部服务者或接收者参与者交互</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400042" marR="0" lvl="0" indent="-457200" algn="l" defTabSz="914400" rtl="0" eaLnBrk="1" fontAlgn="auto" latinLnBrk="0" hangingPunct="1">
              <a:lnSpc>
                <a:spcPct val="90000"/>
              </a:lnSpc>
              <a:spcBef>
                <a:spcPts val="600"/>
              </a:spcBef>
              <a:spcAft>
                <a:spcPts val="0"/>
              </a:spcAft>
              <a:buClrTx/>
              <a:buSzTx/>
              <a:buFont typeface="+mj-lt"/>
              <a:buAutoNum type="arabicPeriod"/>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关联关系可以是双向的，也可以是单向的</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25" name="组合 24"/>
          <p:cNvGrpSpPr/>
          <p:nvPr/>
        </p:nvGrpSpPr>
        <p:grpSpPr>
          <a:xfrm>
            <a:off x="5992380" y="4133562"/>
            <a:ext cx="4318110" cy="1763665"/>
            <a:chOff x="975880" y="3286845"/>
            <a:chExt cx="4318110" cy="1763665"/>
          </a:xfrm>
        </p:grpSpPr>
        <p:pic>
          <p:nvPicPr>
            <p:cNvPr id="5" name="Picture 7">
              <a:extLst>
                <a:ext uri="{FF2B5EF4-FFF2-40B4-BE49-F238E27FC236}">
                  <a16:creationId xmlns:a16="http://schemas.microsoft.com/office/drawing/2014/main" id="{428D21E4-18B7-49E2-8B16-8A26FE4BD4FF}"/>
                </a:ext>
              </a:extLst>
            </p:cNvPr>
            <p:cNvPicPr>
              <a:picLocks noChangeAspect="1"/>
            </p:cNvPicPr>
            <p:nvPr/>
          </p:nvPicPr>
          <p:blipFill rotWithShape="1">
            <a:blip r:embed="rId3"/>
            <a:srcRect l="1827" r="86122" b="22056"/>
            <a:stretch/>
          </p:blipFill>
          <p:spPr>
            <a:xfrm>
              <a:off x="1016748" y="3286845"/>
              <a:ext cx="564597" cy="1197142"/>
            </a:xfrm>
            <a:prstGeom prst="rect">
              <a:avLst/>
            </a:prstGeom>
          </p:spPr>
        </p:pic>
        <p:sp>
          <p:nvSpPr>
            <p:cNvPr id="6" name="椭圆 5"/>
            <p:cNvSpPr/>
            <p:nvPr/>
          </p:nvSpPr>
          <p:spPr>
            <a:xfrm>
              <a:off x="2396529" y="3416276"/>
              <a:ext cx="2897461" cy="11542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选课</a:t>
              </a:r>
              <a:endParaRPr kumimoji="0" lang="zh-CN" altLang="en-US"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3" name="文本框 12"/>
            <p:cNvSpPr txBox="1"/>
            <p:nvPr/>
          </p:nvSpPr>
          <p:spPr>
            <a:xfrm>
              <a:off x="975880" y="4681178"/>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学生</a:t>
              </a:r>
            </a:p>
          </p:txBody>
        </p:sp>
      </p:grpSp>
      <p:sp>
        <p:nvSpPr>
          <p:cNvPr id="28" name="椭圆 27"/>
          <p:cNvSpPr/>
          <p:nvPr/>
        </p:nvSpPr>
        <p:spPr>
          <a:xfrm>
            <a:off x="1995603" y="4373664"/>
            <a:ext cx="2897461" cy="11542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通知选课</a:t>
            </a:r>
            <a:endParaRPr kumimoji="0" lang="zh-CN" altLang="en-US"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0369482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550BE34-C2B8-49B8-8519-67A8CAD51A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useBgFill="1">
        <p:nvSpPr>
          <p:cNvPr id="27" name="Rectangle 26">
            <a:extLst>
              <a:ext uri="{FF2B5EF4-FFF2-40B4-BE49-F238E27FC236}">
                <a16:creationId xmlns:a16="http://schemas.microsoft.com/office/drawing/2014/main" id="{A7457DD9-5A45-400A-AB4B-4B4EDECA25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B46D4E40-CBCF-443B-A0E1-233FD43281B7}"/>
              </a:ext>
            </a:extLst>
          </p:cNvPr>
          <p:cNvSpPr txBox="1">
            <a:spLocks noChangeArrowheads="1"/>
          </p:cNvSpPr>
          <p:nvPr/>
        </p:nvSpPr>
        <p:spPr>
          <a:xfrm>
            <a:off x="1046746" y="586822"/>
            <a:ext cx="3560252" cy="1645920"/>
          </a:xfrm>
          <a:prstGeom prst="rect">
            <a:avLst/>
          </a:prstGeom>
        </p:spPr>
        <p:txBody>
          <a:bodyPr vert="horz" lIns="91440" tIns="45720" rIns="91440" bIns="45720" rtlCol="0" anchor="ctr">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1200"/>
              </a:spcAft>
              <a:buClrTx/>
              <a:buSzTx/>
              <a:buFontTx/>
              <a:buNone/>
              <a:tabLst/>
              <a:defRPr/>
            </a:pPr>
            <a:r>
              <a:rPr kumimoji="0" lang="zh-CN" altLang="en-US" sz="3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用例间的关系</a:t>
            </a:r>
            <a:endParaRPr kumimoji="0" lang="en-US" altLang="zh-CN" sz="3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a:p>
            <a:pPr marL="0" marR="0" lvl="0" indent="0" algn="l" defTabSz="914400" rtl="0" eaLnBrk="1" fontAlgn="auto" latinLnBrk="0" hangingPunct="1">
              <a:lnSpc>
                <a:spcPct val="90000"/>
              </a:lnSpc>
              <a:spcBef>
                <a:spcPct val="0"/>
              </a:spcBef>
              <a:spcAft>
                <a:spcPts val="120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Use Case Relationships</a:t>
            </a:r>
          </a:p>
        </p:txBody>
      </p:sp>
      <p:sp>
        <p:nvSpPr>
          <p:cNvPr id="29" name="Rectangle 28">
            <a:extLst>
              <a:ext uri="{FF2B5EF4-FFF2-40B4-BE49-F238E27FC236}">
                <a16:creationId xmlns:a16="http://schemas.microsoft.com/office/drawing/2014/main" id="{441CF7D6-A660-431A-B0BB-140A0D5556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0570A85B-3810-4F95-97B0-CBF4CCDB38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9EBD5F77-A768-4E73-8EC0-F25B5BD5832E}"/>
              </a:ext>
            </a:extLst>
          </p:cNvPr>
          <p:cNvSpPr txBox="1">
            <a:spLocks/>
          </p:cNvSpPr>
          <p:nvPr/>
        </p:nvSpPr>
        <p:spPr>
          <a:xfrm>
            <a:off x="5259024" y="503539"/>
            <a:ext cx="6996983" cy="1645920"/>
          </a:xfrm>
          <a:prstGeom prst="rect">
            <a:avLst/>
          </a:prstGeom>
        </p:spPr>
        <p:txBody>
          <a:bodyPr vert="horz" lIns="91440" tIns="45720" rIns="91440" bIns="45720" rtlCol="0" anchor="ctr">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zh-CN" altLang="en-US" sz="22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包含关系 </a:t>
            </a:r>
            <a:r>
              <a:rPr kumimoji="0" lang="en-US" altLang="zh-CN" sz="22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(Include)</a:t>
            </a:r>
          </a:p>
          <a:p>
            <a:pPr marL="171442" marR="0" lvl="0" indent="-228600"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通常将多个具有相同功能步骤的用例，放在一个单独的抽象用例</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(abstract use case)</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中</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171442" marR="0" lvl="0" indent="-228600"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在这个新用例和其他需要使用其功能的用例之间创建包含</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(include)</a:t>
            </a:r>
            <a:r>
              <a:rPr kumimoji="0" lang="zh-CN" altLang="en-US" sz="20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关系</a:t>
            </a:r>
          </a:p>
          <a:p>
            <a:pPr marL="171442" marR="0" lvl="0" indent="-228600"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用箭头线表示，关系线标记</a:t>
            </a:r>
            <a:r>
              <a:rPr kumimoji="0" lang="en-US" altLang="zh-CN" sz="20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&lt;&lt;include&gt;&gt;</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9" name="Picture 5">
            <a:extLst>
              <a:ext uri="{FF2B5EF4-FFF2-40B4-BE49-F238E27FC236}">
                <a16:creationId xmlns:a16="http://schemas.microsoft.com/office/drawing/2014/main" id="{EF003BD5-071A-4157-8FC9-2371B84C528C}"/>
              </a:ext>
            </a:extLst>
          </p:cNvPr>
          <p:cNvPicPr>
            <a:picLocks noChangeAspect="1"/>
          </p:cNvPicPr>
          <p:nvPr/>
        </p:nvPicPr>
        <p:blipFill>
          <a:blip r:embed="rId4"/>
          <a:stretch>
            <a:fillRect/>
          </a:stretch>
        </p:blipFill>
        <p:spPr>
          <a:xfrm>
            <a:off x="2296747" y="2640747"/>
            <a:ext cx="7598505" cy="4001477"/>
          </a:xfrm>
          <a:prstGeom prst="rect">
            <a:avLst/>
          </a:prstGeom>
        </p:spPr>
      </p:pic>
    </p:spTree>
    <p:extLst>
      <p:ext uri="{BB962C8B-B14F-4D97-AF65-F5344CB8AC3E}">
        <p14:creationId xmlns:p14="http://schemas.microsoft.com/office/powerpoint/2010/main" val="2145901228"/>
      </p:ext>
    </p:extLst>
  </p:cSld>
  <p:clrMapOvr>
    <a:masterClrMapping/>
  </p:clrMapOvr>
  <p:transition spd="med">
    <p:pull/>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46D4E40-CBCF-443B-A0E1-233FD43281B7}"/>
              </a:ext>
            </a:extLst>
          </p:cNvPr>
          <p:cNvSpPr txBox="1">
            <a:spLocks noChangeArrowheads="1"/>
          </p:cNvSpPr>
          <p:nvPr/>
        </p:nvSpPr>
        <p:spPr>
          <a:xfrm>
            <a:off x="499630" y="140826"/>
            <a:ext cx="4433304" cy="1645920"/>
          </a:xfrm>
          <a:prstGeom prst="rect">
            <a:avLst/>
          </a:prstGeom>
        </p:spPr>
        <p:txBody>
          <a:bodyPr vert="horz" lIns="91440" tIns="45720" rIns="91440" bIns="45720" rtlCol="0" anchor="ctr">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1200"/>
              </a:spcAft>
              <a:buClrTx/>
              <a:buSzTx/>
              <a:buFontTx/>
              <a:buNone/>
              <a:tabLst/>
              <a:defRPr/>
            </a:pPr>
            <a:r>
              <a:rPr kumimoji="0" lang="zh-CN" altLang="en-US" sz="3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包含关系 </a:t>
            </a:r>
            <a:r>
              <a:rPr kumimoji="0" lang="en-US" altLang="zh-CN" sz="3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(Include)</a:t>
            </a:r>
          </a:p>
        </p:txBody>
      </p:sp>
      <p:sp>
        <p:nvSpPr>
          <p:cNvPr id="16" name="椭圆 15"/>
          <p:cNvSpPr/>
          <p:nvPr/>
        </p:nvSpPr>
        <p:spPr>
          <a:xfrm>
            <a:off x="4161829" y="4586843"/>
            <a:ext cx="2897461" cy="11542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查看菜单</a:t>
            </a:r>
            <a:endParaRPr kumimoji="0" lang="zh-CN" altLang="en-US"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grpSp>
        <p:nvGrpSpPr>
          <p:cNvPr id="34" name="组合 33"/>
          <p:cNvGrpSpPr/>
          <p:nvPr/>
        </p:nvGrpSpPr>
        <p:grpSpPr>
          <a:xfrm>
            <a:off x="499630" y="2380962"/>
            <a:ext cx="4318110" cy="1763665"/>
            <a:chOff x="499630" y="2380962"/>
            <a:chExt cx="4318110" cy="1763665"/>
          </a:xfrm>
        </p:grpSpPr>
        <p:pic>
          <p:nvPicPr>
            <p:cNvPr id="10" name="Picture 7">
              <a:extLst>
                <a:ext uri="{FF2B5EF4-FFF2-40B4-BE49-F238E27FC236}">
                  <a16:creationId xmlns:a16="http://schemas.microsoft.com/office/drawing/2014/main" id="{428D21E4-18B7-49E2-8B16-8A26FE4BD4FF}"/>
                </a:ext>
              </a:extLst>
            </p:cNvPr>
            <p:cNvPicPr>
              <a:picLocks noChangeAspect="1"/>
            </p:cNvPicPr>
            <p:nvPr/>
          </p:nvPicPr>
          <p:blipFill rotWithShape="1">
            <a:blip r:embed="rId3"/>
            <a:srcRect l="1827" r="86122" b="22056"/>
            <a:stretch/>
          </p:blipFill>
          <p:spPr>
            <a:xfrm>
              <a:off x="540498" y="2380962"/>
              <a:ext cx="564597" cy="1197142"/>
            </a:xfrm>
            <a:prstGeom prst="rect">
              <a:avLst/>
            </a:prstGeom>
          </p:spPr>
        </p:pic>
        <p:sp>
          <p:nvSpPr>
            <p:cNvPr id="11" name="椭圆 10"/>
            <p:cNvSpPr/>
            <p:nvPr/>
          </p:nvSpPr>
          <p:spPr>
            <a:xfrm>
              <a:off x="1920279" y="2510393"/>
              <a:ext cx="2897461" cy="11542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点餐</a:t>
              </a:r>
              <a:endParaRPr kumimoji="0" lang="zh-CN" altLang="en-US"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2" name="文本框 11"/>
            <p:cNvSpPr txBox="1"/>
            <p:nvPr/>
          </p:nvSpPr>
          <p:spPr>
            <a:xfrm>
              <a:off x="499630" y="3775295"/>
              <a:ext cx="4154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我</a:t>
              </a:r>
              <a:endParaRPr kumimoji="0" lang="zh-CN" altLang="en-US"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cxnSp>
          <p:nvCxnSpPr>
            <p:cNvPr id="6" name="直接连接符 5"/>
            <p:cNvCxnSpPr>
              <a:endCxn id="11" idx="2"/>
            </p:cNvCxnSpPr>
            <p:nvPr/>
          </p:nvCxnSpPr>
          <p:spPr>
            <a:xfrm>
              <a:off x="1105095" y="2838450"/>
              <a:ext cx="815184" cy="249059"/>
            </a:xfrm>
            <a:prstGeom prst="line">
              <a:avLst/>
            </a:prstGeom>
          </p:spPr>
          <p:style>
            <a:lnRef idx="3">
              <a:schemeClr val="dk1"/>
            </a:lnRef>
            <a:fillRef idx="0">
              <a:schemeClr val="dk1"/>
            </a:fillRef>
            <a:effectRef idx="2">
              <a:schemeClr val="dk1"/>
            </a:effectRef>
            <a:fontRef idx="minor">
              <a:schemeClr val="tx1"/>
            </a:fontRef>
          </p:style>
        </p:cxnSp>
      </p:grpSp>
      <p:cxnSp>
        <p:nvCxnSpPr>
          <p:cNvPr id="20" name="直接连接符 19"/>
          <p:cNvCxnSpPr>
            <a:stCxn id="11" idx="5"/>
            <a:endCxn id="16" idx="0"/>
          </p:cNvCxnSpPr>
          <p:nvPr/>
        </p:nvCxnSpPr>
        <p:spPr>
          <a:xfrm>
            <a:off x="4393417" y="3495591"/>
            <a:ext cx="1217143" cy="1091252"/>
          </a:xfrm>
          <a:prstGeom prst="line">
            <a:avLst/>
          </a:prstGeom>
          <a:ln w="38100"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35" name="组合 34"/>
          <p:cNvGrpSpPr/>
          <p:nvPr/>
        </p:nvGrpSpPr>
        <p:grpSpPr>
          <a:xfrm>
            <a:off x="6135803" y="2380962"/>
            <a:ext cx="5219073" cy="1760710"/>
            <a:chOff x="6135803" y="2380962"/>
            <a:chExt cx="5219073" cy="1760710"/>
          </a:xfrm>
        </p:grpSpPr>
        <p:sp>
          <p:nvSpPr>
            <p:cNvPr id="13" name="椭圆 12"/>
            <p:cNvSpPr/>
            <p:nvPr/>
          </p:nvSpPr>
          <p:spPr>
            <a:xfrm>
              <a:off x="6135803" y="2510393"/>
              <a:ext cx="2897461" cy="11542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管理菜单</a:t>
              </a:r>
              <a:endParaRPr kumimoji="0" lang="zh-CN" altLang="en-US"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14" name="Picture 7">
              <a:extLst>
                <a:ext uri="{FF2B5EF4-FFF2-40B4-BE49-F238E27FC236}">
                  <a16:creationId xmlns:a16="http://schemas.microsoft.com/office/drawing/2014/main" id="{428D21E4-18B7-49E2-8B16-8A26FE4BD4FF}"/>
                </a:ext>
              </a:extLst>
            </p:cNvPr>
            <p:cNvPicPr>
              <a:picLocks noChangeAspect="1"/>
            </p:cNvPicPr>
            <p:nvPr/>
          </p:nvPicPr>
          <p:blipFill rotWithShape="1">
            <a:blip r:embed="rId3"/>
            <a:srcRect l="1827" r="86122" b="22056"/>
            <a:stretch/>
          </p:blipFill>
          <p:spPr>
            <a:xfrm>
              <a:off x="10586198" y="2380962"/>
              <a:ext cx="564597" cy="1197142"/>
            </a:xfrm>
            <a:prstGeom prst="rect">
              <a:avLst/>
            </a:prstGeom>
          </p:spPr>
        </p:pic>
        <p:sp>
          <p:nvSpPr>
            <p:cNvPr id="15" name="文本框 14"/>
            <p:cNvSpPr txBox="1"/>
            <p:nvPr/>
          </p:nvSpPr>
          <p:spPr>
            <a:xfrm>
              <a:off x="10246880" y="3772340"/>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餐馆运维</a:t>
              </a:r>
              <a:endParaRPr kumimoji="0" lang="zh-CN" altLang="en-US"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cxnSp>
          <p:nvCxnSpPr>
            <p:cNvPr id="23" name="直接连接符 22"/>
            <p:cNvCxnSpPr>
              <a:stCxn id="13" idx="6"/>
              <a:endCxn id="14" idx="1"/>
            </p:cNvCxnSpPr>
            <p:nvPr/>
          </p:nvCxnSpPr>
          <p:spPr>
            <a:xfrm flipV="1">
              <a:off x="9033264" y="2979533"/>
              <a:ext cx="1552934" cy="107976"/>
            </a:xfrm>
            <a:prstGeom prst="line">
              <a:avLst/>
            </a:prstGeom>
          </p:spPr>
          <p:style>
            <a:lnRef idx="3">
              <a:schemeClr val="dk1"/>
            </a:lnRef>
            <a:fillRef idx="0">
              <a:schemeClr val="dk1"/>
            </a:fillRef>
            <a:effectRef idx="2">
              <a:schemeClr val="dk1"/>
            </a:effectRef>
            <a:fontRef idx="minor">
              <a:schemeClr val="tx1"/>
            </a:fontRef>
          </p:style>
        </p:cxnSp>
      </p:grpSp>
      <p:cxnSp>
        <p:nvCxnSpPr>
          <p:cNvPr id="28" name="直接连接符 27"/>
          <p:cNvCxnSpPr>
            <a:stCxn id="13" idx="4"/>
            <a:endCxn id="16" idx="0"/>
          </p:cNvCxnSpPr>
          <p:nvPr/>
        </p:nvCxnSpPr>
        <p:spPr>
          <a:xfrm flipH="1">
            <a:off x="5610560" y="3664624"/>
            <a:ext cx="1973974" cy="922219"/>
          </a:xfrm>
          <a:prstGeom prst="line">
            <a:avLst/>
          </a:prstGeom>
          <a:ln w="38100"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2" name="文本框 31"/>
          <p:cNvSpPr txBox="1"/>
          <p:nvPr/>
        </p:nvSpPr>
        <p:spPr>
          <a:xfrm>
            <a:off x="3521647" y="3909578"/>
            <a:ext cx="151195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&lt;&lt;include&gt;&gt;</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33" name="文本框 32"/>
          <p:cNvSpPr txBox="1"/>
          <p:nvPr/>
        </p:nvSpPr>
        <p:spPr>
          <a:xfrm>
            <a:off x="6571746" y="4041217"/>
            <a:ext cx="151195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&lt;&lt;include&gt;&gt;</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7213975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2" grpId="0"/>
      <p:bldP spid="33"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550BE34-C2B8-49B8-8519-67A8CAD51A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useBgFill="1">
        <p:nvSpPr>
          <p:cNvPr id="27" name="Rectangle 26">
            <a:extLst>
              <a:ext uri="{FF2B5EF4-FFF2-40B4-BE49-F238E27FC236}">
                <a16:creationId xmlns:a16="http://schemas.microsoft.com/office/drawing/2014/main" id="{A7457DD9-5A45-400A-AB4B-4B4EDECA25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B46D4E40-CBCF-443B-A0E1-233FD43281B7}"/>
              </a:ext>
            </a:extLst>
          </p:cNvPr>
          <p:cNvSpPr txBox="1">
            <a:spLocks noChangeArrowheads="1"/>
          </p:cNvSpPr>
          <p:nvPr/>
        </p:nvSpPr>
        <p:spPr>
          <a:xfrm>
            <a:off x="1046746" y="586822"/>
            <a:ext cx="3560252" cy="1645920"/>
          </a:xfrm>
          <a:prstGeom prst="rect">
            <a:avLst/>
          </a:prstGeom>
        </p:spPr>
        <p:txBody>
          <a:bodyPr vert="horz" lIns="91440" tIns="45720" rIns="91440" bIns="45720" rtlCol="0" anchor="ctr">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1200"/>
              </a:spcAft>
              <a:buClrTx/>
              <a:buSzTx/>
              <a:buFontTx/>
              <a:buNone/>
              <a:tabLst/>
              <a:defRPr/>
            </a:pPr>
            <a:r>
              <a:rPr kumimoji="0" lang="zh-CN" altLang="en-US" sz="3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用例间的关系</a:t>
            </a:r>
            <a:endParaRPr kumimoji="0" lang="en-US" altLang="zh-CN" sz="3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a:p>
            <a:pPr marL="0" marR="0" lvl="0" indent="0" algn="l" defTabSz="914400" rtl="0" eaLnBrk="1" fontAlgn="auto" latinLnBrk="0" hangingPunct="1">
              <a:lnSpc>
                <a:spcPct val="90000"/>
              </a:lnSpc>
              <a:spcBef>
                <a:spcPct val="0"/>
              </a:spcBef>
              <a:spcAft>
                <a:spcPts val="120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Use Case Relationships</a:t>
            </a:r>
          </a:p>
        </p:txBody>
      </p:sp>
      <p:sp>
        <p:nvSpPr>
          <p:cNvPr id="29" name="Rectangle 28">
            <a:extLst>
              <a:ext uri="{FF2B5EF4-FFF2-40B4-BE49-F238E27FC236}">
                <a16:creationId xmlns:a16="http://schemas.microsoft.com/office/drawing/2014/main" id="{441CF7D6-A660-431A-B0BB-140A0D5556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0570A85B-3810-4F95-97B0-CBF4CCDB38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9EBD5F77-A768-4E73-8EC0-F25B5BD5832E}"/>
              </a:ext>
            </a:extLst>
          </p:cNvPr>
          <p:cNvSpPr txBox="1">
            <a:spLocks/>
          </p:cNvSpPr>
          <p:nvPr/>
        </p:nvSpPr>
        <p:spPr>
          <a:xfrm>
            <a:off x="5240827" y="495382"/>
            <a:ext cx="6545044" cy="1645920"/>
          </a:xfrm>
          <a:prstGeom prst="rect">
            <a:avLst/>
          </a:prstGeom>
        </p:spPr>
        <p:txBody>
          <a:bodyPr vert="horz" lIns="91440" tIns="45720" rIns="91440" bIns="45720" rtlCol="0" anchor="ctr">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600"/>
              </a:spcBef>
              <a:spcAft>
                <a:spcPts val="60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扩充关系 </a:t>
            </a:r>
            <a:r>
              <a:rPr kumimoji="0" lang="en-US" altLang="zh-CN"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(Extend)</a:t>
            </a:r>
          </a:p>
          <a:p>
            <a:pPr marL="171442" marR="0" lvl="0" indent="-228600" algn="l" defTabSz="914400" rtl="0" eaLnBrk="1" fontAlgn="auto" latinLnBrk="0" hangingPunct="1">
              <a:lnSpc>
                <a:spcPct val="90000"/>
              </a:lnSpc>
              <a:spcBef>
                <a:spcPts val="600"/>
              </a:spcBef>
              <a:spcAft>
                <a:spcPts val="60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特定的用例部分，描述可选的、只在特定条件下运行的系统行为</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171442" marR="0" lvl="0" indent="-228600" algn="l" defTabSz="914400" rtl="0" eaLnBrk="1" fontAlgn="auto" latinLnBrk="0" hangingPunct="1">
              <a:lnSpc>
                <a:spcPct val="90000"/>
              </a:lnSpc>
              <a:spcBef>
                <a:spcPts val="600"/>
              </a:spcBef>
              <a:spcAft>
                <a:spcPts val="60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一个用例可能有多个扩充点，每个扩充点可能出现多次</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171442" marR="0" lvl="0" indent="-228600" algn="l" defTabSz="914400" rtl="0" eaLnBrk="1" fontAlgn="auto" latinLnBrk="0" hangingPunct="1">
              <a:lnSpc>
                <a:spcPct val="90000"/>
              </a:lnSpc>
              <a:spcBef>
                <a:spcPts val="600"/>
              </a:spcBef>
              <a:spcAft>
                <a:spcPts val="60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用箭头线表示，关系线</a:t>
            </a:r>
            <a:r>
              <a:rPr kumimoji="0" lang="zh-CN" altLang="en-US" sz="20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标记</a:t>
            </a:r>
            <a:r>
              <a:rPr kumimoji="0" lang="en-US" altLang="zh-CN" sz="20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&lt;&lt;</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extend</a:t>
            </a:r>
            <a:r>
              <a:rPr kumimoji="0" lang="en-US" altLang="zh-CN" sz="20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&gt;&gt;</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6" name="Picture 5">
            <a:extLst>
              <a:ext uri="{FF2B5EF4-FFF2-40B4-BE49-F238E27FC236}">
                <a16:creationId xmlns:a16="http://schemas.microsoft.com/office/drawing/2014/main" id="{49E5C319-C35E-4933-9AF3-9B587D6BD0C7}"/>
              </a:ext>
            </a:extLst>
          </p:cNvPr>
          <p:cNvPicPr>
            <a:picLocks noChangeAspect="1"/>
          </p:cNvPicPr>
          <p:nvPr/>
        </p:nvPicPr>
        <p:blipFill>
          <a:blip r:embed="rId4"/>
          <a:stretch>
            <a:fillRect/>
          </a:stretch>
        </p:blipFill>
        <p:spPr>
          <a:xfrm>
            <a:off x="2283874" y="2454439"/>
            <a:ext cx="7624251" cy="4106329"/>
          </a:xfrm>
          <a:prstGeom prst="rect">
            <a:avLst/>
          </a:prstGeom>
        </p:spPr>
      </p:pic>
    </p:spTree>
    <p:extLst>
      <p:ext uri="{BB962C8B-B14F-4D97-AF65-F5344CB8AC3E}">
        <p14:creationId xmlns:p14="http://schemas.microsoft.com/office/powerpoint/2010/main" val="1005303386"/>
      </p:ext>
    </p:extLst>
  </p:cSld>
  <p:clrMapOvr>
    <a:masterClrMapping/>
  </p:clrMapOvr>
  <p:transition spd="med">
    <p:pull/>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46D4E40-CBCF-443B-A0E1-233FD43281B7}"/>
              </a:ext>
            </a:extLst>
          </p:cNvPr>
          <p:cNvSpPr txBox="1">
            <a:spLocks noChangeArrowheads="1"/>
          </p:cNvSpPr>
          <p:nvPr/>
        </p:nvSpPr>
        <p:spPr>
          <a:xfrm>
            <a:off x="499630" y="0"/>
            <a:ext cx="3560252" cy="1645920"/>
          </a:xfrm>
          <a:prstGeom prst="rect">
            <a:avLst/>
          </a:prstGeom>
        </p:spPr>
        <p:txBody>
          <a:bodyPr vert="horz" lIns="91440" tIns="45720" rIns="91440" bIns="45720" rtlCol="0" anchor="ctr">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1200"/>
              </a:spcAft>
              <a:buClrTx/>
              <a:buSzTx/>
              <a:buFontTx/>
              <a:buNone/>
              <a:tabLst/>
              <a:defRPr/>
            </a:pPr>
            <a:r>
              <a:rPr kumimoji="0" lang="zh-CN" altLang="en-US" sz="3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扩充关系 </a:t>
            </a:r>
            <a:r>
              <a:rPr kumimoji="0" lang="en-US" altLang="zh-CN" sz="3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(Extend)</a:t>
            </a:r>
          </a:p>
        </p:txBody>
      </p:sp>
      <p:sp>
        <p:nvSpPr>
          <p:cNvPr id="16" name="椭圆 15"/>
          <p:cNvSpPr/>
          <p:nvPr/>
        </p:nvSpPr>
        <p:spPr>
          <a:xfrm>
            <a:off x="6479579" y="4401007"/>
            <a:ext cx="2897461" cy="11542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打印名单</a:t>
            </a:r>
            <a:endParaRPr kumimoji="0" lang="zh-CN" altLang="en-US"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grpSp>
        <p:nvGrpSpPr>
          <p:cNvPr id="34" name="组合 33"/>
          <p:cNvGrpSpPr/>
          <p:nvPr/>
        </p:nvGrpSpPr>
        <p:grpSpPr>
          <a:xfrm>
            <a:off x="499630" y="2380962"/>
            <a:ext cx="4318110" cy="1763665"/>
            <a:chOff x="499630" y="2380962"/>
            <a:chExt cx="4318110" cy="1763665"/>
          </a:xfrm>
        </p:grpSpPr>
        <p:pic>
          <p:nvPicPr>
            <p:cNvPr id="10" name="Picture 7">
              <a:extLst>
                <a:ext uri="{FF2B5EF4-FFF2-40B4-BE49-F238E27FC236}">
                  <a16:creationId xmlns:a16="http://schemas.microsoft.com/office/drawing/2014/main" id="{428D21E4-18B7-49E2-8B16-8A26FE4BD4FF}"/>
                </a:ext>
              </a:extLst>
            </p:cNvPr>
            <p:cNvPicPr>
              <a:picLocks noChangeAspect="1"/>
            </p:cNvPicPr>
            <p:nvPr/>
          </p:nvPicPr>
          <p:blipFill rotWithShape="1">
            <a:blip r:embed="rId3"/>
            <a:srcRect l="1827" r="86122" b="22056"/>
            <a:stretch/>
          </p:blipFill>
          <p:spPr>
            <a:xfrm>
              <a:off x="540498" y="2380962"/>
              <a:ext cx="564597" cy="1197142"/>
            </a:xfrm>
            <a:prstGeom prst="rect">
              <a:avLst/>
            </a:prstGeom>
          </p:spPr>
        </p:pic>
        <p:sp>
          <p:nvSpPr>
            <p:cNvPr id="11" name="椭圆 10"/>
            <p:cNvSpPr/>
            <p:nvPr/>
          </p:nvSpPr>
          <p:spPr>
            <a:xfrm>
              <a:off x="1920279" y="2510393"/>
              <a:ext cx="2897461" cy="11542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查看参会名单</a:t>
              </a:r>
              <a:endParaRPr kumimoji="0" lang="zh-CN" altLang="en-US"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2" name="文本框 11"/>
            <p:cNvSpPr txBox="1"/>
            <p:nvPr/>
          </p:nvSpPr>
          <p:spPr>
            <a:xfrm>
              <a:off x="499630" y="3775295"/>
              <a:ext cx="4154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我</a:t>
              </a:r>
              <a:endParaRPr kumimoji="0" lang="zh-CN" altLang="en-US"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cxnSp>
          <p:nvCxnSpPr>
            <p:cNvPr id="6" name="直接连接符 5"/>
            <p:cNvCxnSpPr>
              <a:endCxn id="11" idx="2"/>
            </p:cNvCxnSpPr>
            <p:nvPr/>
          </p:nvCxnSpPr>
          <p:spPr>
            <a:xfrm>
              <a:off x="1105095" y="2838450"/>
              <a:ext cx="815184" cy="249059"/>
            </a:xfrm>
            <a:prstGeom prst="line">
              <a:avLst/>
            </a:prstGeom>
          </p:spPr>
          <p:style>
            <a:lnRef idx="3">
              <a:schemeClr val="dk1"/>
            </a:lnRef>
            <a:fillRef idx="0">
              <a:schemeClr val="dk1"/>
            </a:fillRef>
            <a:effectRef idx="2">
              <a:schemeClr val="dk1"/>
            </a:effectRef>
            <a:fontRef idx="minor">
              <a:schemeClr val="tx1"/>
            </a:fontRef>
          </p:style>
        </p:cxnSp>
      </p:grpSp>
      <p:cxnSp>
        <p:nvCxnSpPr>
          <p:cNvPr id="20" name="直接连接符 19"/>
          <p:cNvCxnSpPr>
            <a:stCxn id="13" idx="2"/>
            <a:endCxn id="11" idx="6"/>
          </p:cNvCxnSpPr>
          <p:nvPr/>
        </p:nvCxnSpPr>
        <p:spPr>
          <a:xfrm flipH="1">
            <a:off x="4817740" y="2322380"/>
            <a:ext cx="1798128" cy="765129"/>
          </a:xfrm>
          <a:prstGeom prst="line">
            <a:avLst/>
          </a:prstGeom>
          <a:ln w="38100"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3" name="椭圆 12"/>
          <p:cNvSpPr/>
          <p:nvPr/>
        </p:nvSpPr>
        <p:spPr>
          <a:xfrm>
            <a:off x="6615868" y="1745264"/>
            <a:ext cx="2897461" cy="11542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导出名单</a:t>
            </a:r>
            <a:endParaRPr kumimoji="0" lang="zh-CN" altLang="en-US"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cxnSp>
        <p:nvCxnSpPr>
          <p:cNvPr id="28" name="直接连接符 27"/>
          <p:cNvCxnSpPr>
            <a:stCxn id="16" idx="2"/>
            <a:endCxn id="11" idx="6"/>
          </p:cNvCxnSpPr>
          <p:nvPr/>
        </p:nvCxnSpPr>
        <p:spPr>
          <a:xfrm flipH="1" flipV="1">
            <a:off x="4817740" y="3087509"/>
            <a:ext cx="1661839" cy="1890614"/>
          </a:xfrm>
          <a:prstGeom prst="line">
            <a:avLst/>
          </a:prstGeom>
          <a:ln w="38100"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2" name="文本框 31"/>
          <p:cNvSpPr txBox="1"/>
          <p:nvPr/>
        </p:nvSpPr>
        <p:spPr>
          <a:xfrm>
            <a:off x="4896985" y="2150947"/>
            <a:ext cx="147187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&lt;&lt;extend&gt;&gt;</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33" name="文本框 32"/>
          <p:cNvSpPr txBox="1"/>
          <p:nvPr/>
        </p:nvSpPr>
        <p:spPr>
          <a:xfrm>
            <a:off x="4404297" y="4231854"/>
            <a:ext cx="147187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&lt;&lt;extend&gt;&gt;</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4774500"/>
      </p:ext>
    </p:extLst>
  </p:cSld>
  <p:clrMapOvr>
    <a:masterClrMapping/>
  </p:clrMapOvr>
  <p:transition spd="med">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0068A73C-635C-4733-88F2-F406D99F7D73}"/>
              </a:ext>
            </a:extLst>
          </p:cNvPr>
          <p:cNvSpPr txBox="1">
            <a:spLocks/>
          </p:cNvSpPr>
          <p:nvPr/>
        </p:nvSpPr>
        <p:spPr>
          <a:xfrm>
            <a:off x="547673" y="1385935"/>
            <a:ext cx="9613085" cy="501919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66" rtl="0" eaLnBrk="1" fontAlgn="auto" latinLnBrk="0" hangingPunct="1">
              <a:lnSpc>
                <a:spcPct val="150000"/>
              </a:lnSpc>
              <a:spcBef>
                <a:spcPts val="750"/>
              </a:spcBef>
              <a:spcAft>
                <a:spcPts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产品范围描述：</a:t>
            </a:r>
            <a:r>
              <a:rPr kumimoji="0" lang="zh-CN" altLang="en-US" sz="2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即项目所创造的产品的特性</a:t>
            </a:r>
            <a:endParaRPr kumimoji="0" lang="en-US" altLang="zh-CN" sz="2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0" marR="0" lvl="0" indent="0" algn="l" defTabSz="685766" rtl="0" eaLnBrk="1" fontAlgn="auto" latinLnBrk="0" hangingPunct="1">
              <a:lnSpc>
                <a:spcPct val="150000"/>
              </a:lnSpc>
              <a:spcBef>
                <a:spcPts val="750"/>
              </a:spcBef>
              <a:spcAft>
                <a:spcPts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可交付成果：</a:t>
            </a:r>
            <a:r>
              <a:rPr kumimoji="0" lang="zh-CN" altLang="en-US" sz="2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在某一过程、阶段或项目完成时，必须产出的可核实的产品和成果</a:t>
            </a:r>
            <a:endParaRPr kumimoji="0" lang="en-US" altLang="zh-CN" sz="2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0" marR="0" lvl="0" indent="0" algn="l" defTabSz="685766" rtl="0" eaLnBrk="1" fontAlgn="auto" latinLnBrk="0" hangingPunct="1">
              <a:lnSpc>
                <a:spcPct val="150000"/>
              </a:lnSpc>
              <a:spcBef>
                <a:spcPts val="750"/>
              </a:spcBef>
              <a:spcAft>
                <a:spcPts val="0"/>
              </a:spcAft>
              <a:buClrTx/>
              <a:buSzTx/>
              <a:buFont typeface="Arial" panose="020B0604020202020204" pitchFamily="34" charset="0"/>
              <a:buNone/>
              <a:tabLst/>
              <a:defRPr/>
            </a:pPr>
            <a:r>
              <a:rPr lang="zh-CN" altLang="en-US" sz="2400" b="1" dirty="0">
                <a:latin typeface="微软雅黑" panose="020B0503020204020204" pitchFamily="34" charset="-122"/>
                <a:ea typeface="微软雅黑" panose="020B0503020204020204" pitchFamily="34" charset="-122"/>
              </a:rPr>
              <a:t>约束条件</a:t>
            </a:r>
            <a:r>
              <a:rPr kumimoji="0" lang="zh-CN" altLang="en-US"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a:t>
            </a:r>
            <a:r>
              <a:rPr kumimoji="0" lang="zh-CN" altLang="en-US" sz="2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列举并描述会影响项目执行的各种内外部制约或限制条件，</a:t>
            </a:r>
            <a:r>
              <a:rPr kumimoji="0" lang="zh-CN" altLang="en-US" sz="2400" i="0" strike="noStrike" kern="1200" cap="none" spc="0" normalizeH="0" baseline="0" noProof="0" dirty="0">
                <a:ln>
                  <a:noFill/>
                </a:ln>
                <a:solidFill>
                  <a:srgbClr val="002FA7"/>
                </a:solidFill>
                <a:effectLst/>
                <a:uLnTx/>
                <a:uFillTx/>
                <a:latin typeface="微软雅黑" panose="020B0503020204020204" pitchFamily="34" charset="-122"/>
                <a:ea typeface="微软雅黑" panose="020B0503020204020204" pitchFamily="34" charset="-122"/>
                <a:cs typeface="+mn-cs"/>
              </a:rPr>
              <a:t>费用、期限、方法</a:t>
            </a:r>
            <a:r>
              <a:rPr kumimoji="0" lang="zh-CN" altLang="en-US" sz="2400" i="0"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等。</a:t>
            </a:r>
            <a:endParaRPr kumimoji="0" lang="en-US" altLang="zh-CN" sz="2400" i="0"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0" indent="0">
              <a:lnSpc>
                <a:spcPct val="150000"/>
              </a:lnSpc>
              <a:buNone/>
            </a:pPr>
            <a:r>
              <a:rPr kumimoji="0" lang="zh-CN" altLang="en-US"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验收标准：</a:t>
            </a:r>
            <a:r>
              <a:rPr kumimoji="0" lang="zh-CN" altLang="en-US" sz="2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可交付成果通过验收前必须满足的一切条件。</a:t>
            </a:r>
            <a:endParaRPr kumimoji="0" lang="en-US" altLang="zh-CN" sz="2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0" marR="0" lvl="0" indent="0" algn="l" defTabSz="685766" rtl="0" eaLnBrk="1" fontAlgn="auto" latinLnBrk="0" hangingPunct="1">
              <a:lnSpc>
                <a:spcPct val="150000"/>
              </a:lnSpc>
              <a:spcBef>
                <a:spcPts val="750"/>
              </a:spcBef>
              <a:spcAft>
                <a:spcPts val="0"/>
              </a:spcAft>
              <a:buClrTx/>
              <a:buSzTx/>
              <a:buFont typeface="Arial" panose="020B0604020202020204" pitchFamily="34" charset="0"/>
              <a:buNone/>
              <a:tabLst/>
              <a:defRPr/>
            </a:pPr>
            <a:endParaRPr kumimoji="0" lang="en-US" altLang="zh-CN" sz="2400" i="0"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6" name="Title 1">
            <a:extLst>
              <a:ext uri="{FF2B5EF4-FFF2-40B4-BE49-F238E27FC236}">
                <a16:creationId xmlns:a16="http://schemas.microsoft.com/office/drawing/2014/main" id="{C6DCFAE8-59D1-45BF-848F-C1D9D3925D24}"/>
              </a:ext>
            </a:extLst>
          </p:cNvPr>
          <p:cNvSpPr txBox="1">
            <a:spLocks noChangeArrowheads="1"/>
          </p:cNvSpPr>
          <p:nvPr/>
        </p:nvSpPr>
        <p:spPr>
          <a:xfrm>
            <a:off x="547673" y="157425"/>
            <a:ext cx="9135414" cy="923924"/>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685766" rtl="0" eaLnBrk="1" fontAlgn="auto" latinLnBrk="0" hangingPunct="1">
              <a:lnSpc>
                <a:spcPct val="90000"/>
              </a:lnSpc>
              <a:spcBef>
                <a:spcPct val="0"/>
              </a:spcBef>
              <a:spcAft>
                <a:spcPts val="1200"/>
              </a:spcAft>
              <a:buClrTx/>
              <a:buSzTx/>
              <a:buFontTx/>
              <a:buNone/>
              <a:tabLst/>
              <a:defRPr/>
            </a:pPr>
            <a:r>
              <a:rPr kumimoji="0" lang="zh-CN" altLang="en-US" sz="3600" b="1" i="0" u="none" strike="noStrike" kern="1200" cap="none" spc="0" normalizeH="0" baseline="0" noProof="0" dirty="0">
                <a:ln>
                  <a:noFill/>
                </a:ln>
                <a:solidFill>
                  <a:srgbClr val="000000"/>
                </a:solidFill>
                <a:effectLst/>
                <a:uLnTx/>
                <a:uFillTx/>
                <a:latin typeface="Arial"/>
                <a:ea typeface="微软雅黑"/>
                <a:cs typeface="+mj-cs"/>
              </a:rPr>
              <a:t>项目范围</a:t>
            </a:r>
            <a:endParaRPr kumimoji="0" lang="en-US" altLang="zh-CN" sz="3600" b="1" i="0" u="none" strike="noStrike" kern="1200" cap="none" spc="0" normalizeH="0" baseline="0" noProof="0" dirty="0">
              <a:ln>
                <a:noFill/>
              </a:ln>
              <a:solidFill>
                <a:srgbClr val="000000"/>
              </a:solidFill>
              <a:effectLst/>
              <a:uLnTx/>
              <a:uFillTx/>
              <a:latin typeface="Arial"/>
              <a:ea typeface="微软雅黑"/>
              <a:cs typeface="+mj-cs"/>
            </a:endParaRPr>
          </a:p>
        </p:txBody>
      </p:sp>
      <p:grpSp>
        <p:nvGrpSpPr>
          <p:cNvPr id="11" name="Group 10">
            <a:extLst>
              <a:ext uri="{FF2B5EF4-FFF2-40B4-BE49-F238E27FC236}">
                <a16:creationId xmlns:a16="http://schemas.microsoft.com/office/drawing/2014/main" id="{04B4767D-9671-4607-83E9-6D9018084243}"/>
              </a:ext>
            </a:extLst>
          </p:cNvPr>
          <p:cNvGrpSpPr/>
          <p:nvPr/>
        </p:nvGrpSpPr>
        <p:grpSpPr>
          <a:xfrm>
            <a:off x="182067" y="5319418"/>
            <a:ext cx="10904762" cy="1114286"/>
            <a:chOff x="182067" y="5319418"/>
            <a:chExt cx="10904762" cy="1114286"/>
          </a:xfrm>
        </p:grpSpPr>
        <p:pic>
          <p:nvPicPr>
            <p:cNvPr id="3" name="Picture 2">
              <a:extLst>
                <a:ext uri="{FF2B5EF4-FFF2-40B4-BE49-F238E27FC236}">
                  <a16:creationId xmlns:a16="http://schemas.microsoft.com/office/drawing/2014/main" id="{E06915FC-E0B4-409A-BA6C-E839C85E2716}"/>
                </a:ext>
              </a:extLst>
            </p:cNvPr>
            <p:cNvPicPr>
              <a:picLocks noChangeAspect="1"/>
            </p:cNvPicPr>
            <p:nvPr/>
          </p:nvPicPr>
          <p:blipFill>
            <a:blip r:embed="rId3"/>
            <a:stretch>
              <a:fillRect/>
            </a:stretch>
          </p:blipFill>
          <p:spPr>
            <a:xfrm>
              <a:off x="6648734" y="5347990"/>
              <a:ext cx="4438095" cy="1057143"/>
            </a:xfrm>
            <a:prstGeom prst="rect">
              <a:avLst/>
            </a:prstGeom>
          </p:spPr>
        </p:pic>
        <p:pic>
          <p:nvPicPr>
            <p:cNvPr id="10" name="Picture 9">
              <a:extLst>
                <a:ext uri="{FF2B5EF4-FFF2-40B4-BE49-F238E27FC236}">
                  <a16:creationId xmlns:a16="http://schemas.microsoft.com/office/drawing/2014/main" id="{06D37EC9-1838-4C8F-9234-647F5ED93191}"/>
                </a:ext>
              </a:extLst>
            </p:cNvPr>
            <p:cNvPicPr>
              <a:picLocks noChangeAspect="1"/>
            </p:cNvPicPr>
            <p:nvPr/>
          </p:nvPicPr>
          <p:blipFill>
            <a:blip r:embed="rId4"/>
            <a:stretch>
              <a:fillRect/>
            </a:stretch>
          </p:blipFill>
          <p:spPr>
            <a:xfrm>
              <a:off x="182067" y="5319418"/>
              <a:ext cx="6466667" cy="1114286"/>
            </a:xfrm>
            <a:prstGeom prst="rect">
              <a:avLst/>
            </a:prstGeom>
          </p:spPr>
        </p:pic>
      </p:grpSp>
      <p:pic>
        <p:nvPicPr>
          <p:cNvPr id="2" name="图片 1"/>
          <p:cNvPicPr>
            <a:picLocks noChangeAspect="1"/>
          </p:cNvPicPr>
          <p:nvPr/>
        </p:nvPicPr>
        <p:blipFill>
          <a:blip r:embed="rId5"/>
          <a:stretch>
            <a:fillRect/>
          </a:stretch>
        </p:blipFill>
        <p:spPr>
          <a:xfrm>
            <a:off x="3757324" y="619387"/>
            <a:ext cx="7170053" cy="5455302"/>
          </a:xfrm>
          <a:prstGeom prst="rect">
            <a:avLst/>
          </a:prstGeom>
        </p:spPr>
      </p:pic>
    </p:spTree>
    <p:extLst>
      <p:ext uri="{BB962C8B-B14F-4D97-AF65-F5344CB8AC3E}">
        <p14:creationId xmlns:p14="http://schemas.microsoft.com/office/powerpoint/2010/main" val="4132396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1000" fill="hold"/>
                                        <p:tgtEl>
                                          <p:spTgt spid="11"/>
                                        </p:tgtEl>
                                        <p:attrNameLst>
                                          <p:attrName>ppt_x</p:attrName>
                                        </p:attrNameLst>
                                      </p:cBhvr>
                                      <p:tavLst>
                                        <p:tav tm="0">
                                          <p:val>
                                            <p:strVal val="#ppt_x"/>
                                          </p:val>
                                        </p:tav>
                                        <p:tav tm="100000">
                                          <p:val>
                                            <p:strVal val="#ppt_x"/>
                                          </p:val>
                                        </p:tav>
                                      </p:tavLst>
                                    </p:anim>
                                    <p:anim calcmode="lin" valueType="num">
                                      <p:cBhvr additive="base">
                                        <p:cTn id="24"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46D4E40-CBCF-443B-A0E1-233FD43281B7}"/>
              </a:ext>
            </a:extLst>
          </p:cNvPr>
          <p:cNvSpPr txBox="1">
            <a:spLocks noChangeArrowheads="1"/>
          </p:cNvSpPr>
          <p:nvPr/>
        </p:nvSpPr>
        <p:spPr>
          <a:xfrm>
            <a:off x="499630" y="0"/>
            <a:ext cx="3560252" cy="1645920"/>
          </a:xfrm>
          <a:prstGeom prst="rect">
            <a:avLst/>
          </a:prstGeom>
        </p:spPr>
        <p:txBody>
          <a:bodyPr vert="horz" lIns="91440" tIns="45720" rIns="91440" bIns="45720" rtlCol="0" anchor="ctr">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1200"/>
              </a:spcAft>
              <a:buClrTx/>
              <a:buSzTx/>
              <a:buFontTx/>
              <a:buNone/>
              <a:tabLst/>
              <a:defRPr/>
            </a:pPr>
            <a:r>
              <a:rPr kumimoji="0" lang="zh-CN" altLang="en-US" sz="3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扩充关系 </a:t>
            </a:r>
            <a:r>
              <a:rPr kumimoji="0" lang="en-US" altLang="zh-CN" sz="3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(Extend)</a:t>
            </a:r>
          </a:p>
        </p:txBody>
      </p:sp>
      <p:sp>
        <p:nvSpPr>
          <p:cNvPr id="16" name="椭圆 15"/>
          <p:cNvSpPr/>
          <p:nvPr/>
        </p:nvSpPr>
        <p:spPr>
          <a:xfrm>
            <a:off x="5960120" y="4997907"/>
            <a:ext cx="2897461" cy="11542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导出名单</a:t>
            </a:r>
            <a:endParaRPr kumimoji="0" lang="zh-CN" altLang="en-US"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10" name="Picture 7">
            <a:extLst>
              <a:ext uri="{FF2B5EF4-FFF2-40B4-BE49-F238E27FC236}">
                <a16:creationId xmlns:a16="http://schemas.microsoft.com/office/drawing/2014/main" id="{428D21E4-18B7-49E2-8B16-8A26FE4BD4FF}"/>
              </a:ext>
            </a:extLst>
          </p:cNvPr>
          <p:cNvPicPr>
            <a:picLocks noChangeAspect="1"/>
          </p:cNvPicPr>
          <p:nvPr/>
        </p:nvPicPr>
        <p:blipFill rotWithShape="1">
          <a:blip r:embed="rId3"/>
          <a:srcRect l="1827" r="86122" b="22056"/>
          <a:stretch/>
        </p:blipFill>
        <p:spPr>
          <a:xfrm>
            <a:off x="540498" y="2380962"/>
            <a:ext cx="564597" cy="1197142"/>
          </a:xfrm>
          <a:prstGeom prst="rect">
            <a:avLst/>
          </a:prstGeom>
        </p:spPr>
      </p:pic>
      <p:sp>
        <p:nvSpPr>
          <p:cNvPr id="11" name="椭圆 10"/>
          <p:cNvSpPr/>
          <p:nvPr/>
        </p:nvSpPr>
        <p:spPr>
          <a:xfrm>
            <a:off x="3872904" y="2832091"/>
            <a:ext cx="2897461" cy="11542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查看名单</a:t>
            </a:r>
            <a:endParaRPr kumimoji="0" lang="zh-CN" altLang="en-US"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2" name="文本框 11"/>
          <p:cNvSpPr txBox="1"/>
          <p:nvPr/>
        </p:nvSpPr>
        <p:spPr>
          <a:xfrm>
            <a:off x="499630" y="3775295"/>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玩家</a:t>
            </a:r>
            <a:endParaRPr kumimoji="0" lang="zh-CN" altLang="en-US"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cxnSp>
        <p:nvCxnSpPr>
          <p:cNvPr id="6" name="直接连接符 5"/>
          <p:cNvCxnSpPr>
            <a:stCxn id="10" idx="3"/>
            <a:endCxn id="11" idx="2"/>
          </p:cNvCxnSpPr>
          <p:nvPr/>
        </p:nvCxnSpPr>
        <p:spPr>
          <a:xfrm>
            <a:off x="1105095" y="2979533"/>
            <a:ext cx="2767809" cy="429674"/>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p:cNvCxnSpPr>
            <a:stCxn id="13" idx="4"/>
            <a:endCxn id="11" idx="6"/>
          </p:cNvCxnSpPr>
          <p:nvPr/>
        </p:nvCxnSpPr>
        <p:spPr>
          <a:xfrm flipH="1">
            <a:off x="6770365" y="1649663"/>
            <a:ext cx="1040234" cy="1759544"/>
          </a:xfrm>
          <a:prstGeom prst="line">
            <a:avLst/>
          </a:prstGeom>
          <a:ln w="38100"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3" name="椭圆 12"/>
          <p:cNvSpPr/>
          <p:nvPr/>
        </p:nvSpPr>
        <p:spPr>
          <a:xfrm>
            <a:off x="6361868" y="495432"/>
            <a:ext cx="2897461" cy="11542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打印名单</a:t>
            </a:r>
            <a:endParaRPr kumimoji="0" lang="zh-CN" altLang="en-US"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cxnSp>
        <p:nvCxnSpPr>
          <p:cNvPr id="28" name="直接连接符 27"/>
          <p:cNvCxnSpPr>
            <a:stCxn id="16" idx="0"/>
            <a:endCxn id="11" idx="6"/>
          </p:cNvCxnSpPr>
          <p:nvPr/>
        </p:nvCxnSpPr>
        <p:spPr>
          <a:xfrm flipH="1" flipV="1">
            <a:off x="6770365" y="3409207"/>
            <a:ext cx="638486" cy="1588700"/>
          </a:xfrm>
          <a:prstGeom prst="line">
            <a:avLst/>
          </a:prstGeom>
          <a:ln w="38100"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文本框 32"/>
          <p:cNvSpPr txBox="1"/>
          <p:nvPr/>
        </p:nvSpPr>
        <p:spPr>
          <a:xfrm>
            <a:off x="7209409" y="4018891"/>
            <a:ext cx="147187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&lt;&lt;extend&gt;&gt;</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7" name="文本框 16"/>
          <p:cNvSpPr txBox="1"/>
          <p:nvPr/>
        </p:nvSpPr>
        <p:spPr>
          <a:xfrm>
            <a:off x="7408850" y="2245525"/>
            <a:ext cx="147187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&lt;&lt;extend&gt;&gt;</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cxnSp>
        <p:nvCxnSpPr>
          <p:cNvPr id="18" name="直接连接符 17"/>
          <p:cNvCxnSpPr>
            <a:stCxn id="10" idx="3"/>
            <a:endCxn id="16" idx="2"/>
          </p:cNvCxnSpPr>
          <p:nvPr/>
        </p:nvCxnSpPr>
        <p:spPr>
          <a:xfrm>
            <a:off x="1105095" y="2979533"/>
            <a:ext cx="4855025" cy="2595490"/>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p:cNvCxnSpPr>
            <a:stCxn id="10" idx="3"/>
            <a:endCxn id="13" idx="2"/>
          </p:cNvCxnSpPr>
          <p:nvPr/>
        </p:nvCxnSpPr>
        <p:spPr>
          <a:xfrm flipV="1">
            <a:off x="1105095" y="1072548"/>
            <a:ext cx="5256773" cy="1906985"/>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412614615"/>
      </p:ext>
    </p:extLst>
  </p:cSld>
  <p:clrMapOvr>
    <a:masterClrMapping/>
  </p:clrMapOvr>
  <p:transition spd="med">
    <p:pull/>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46D4E40-CBCF-443B-A0E1-233FD43281B7}"/>
              </a:ext>
            </a:extLst>
          </p:cNvPr>
          <p:cNvSpPr txBox="1">
            <a:spLocks noChangeArrowheads="1"/>
          </p:cNvSpPr>
          <p:nvPr/>
        </p:nvSpPr>
        <p:spPr>
          <a:xfrm>
            <a:off x="648928" y="338328"/>
            <a:ext cx="3685032" cy="1608328"/>
          </a:xfrm>
          <a:prstGeom prst="rect">
            <a:avLst/>
          </a:prstGeom>
        </p:spPr>
        <p:txBody>
          <a:bodyPr vert="horz" lIns="91440" tIns="45720" rIns="91440" bIns="45720" rtlCol="0" anchor="ctr">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1200"/>
              </a:spcAft>
              <a:buClrTx/>
              <a:buSzTx/>
              <a:buFontTx/>
              <a:buNone/>
              <a:tabLst/>
              <a:defRPr/>
            </a:pPr>
            <a:r>
              <a:rPr kumimoji="0" lang="zh-CN" altLang="en-US" sz="33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用例间的关系</a:t>
            </a:r>
            <a:endParaRPr kumimoji="0" lang="en-US" altLang="zh-CN" sz="33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a:p>
            <a:pPr marL="0" marR="0" lvl="0" indent="0" algn="l" defTabSz="914400" rtl="0" eaLnBrk="1" fontAlgn="auto" latinLnBrk="0" hangingPunct="1">
              <a:lnSpc>
                <a:spcPct val="90000"/>
              </a:lnSpc>
              <a:spcBef>
                <a:spcPct val="0"/>
              </a:spcBef>
              <a:spcAft>
                <a:spcPts val="1200"/>
              </a:spcAft>
              <a:buClrTx/>
              <a:buSzTx/>
              <a:buFontTx/>
              <a:buNone/>
              <a:tabLst/>
              <a:defRPr/>
            </a:pPr>
            <a:r>
              <a:rPr kumimoji="0" lang="en-US" altLang="zh-CN" sz="33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Use Case Relationships</a:t>
            </a:r>
          </a:p>
        </p:txBody>
      </p:sp>
      <p:sp>
        <p:nvSpPr>
          <p:cNvPr id="4" name="Content Placeholder 3">
            <a:extLst>
              <a:ext uri="{FF2B5EF4-FFF2-40B4-BE49-F238E27FC236}">
                <a16:creationId xmlns:a16="http://schemas.microsoft.com/office/drawing/2014/main" id="{9EBD5F77-A768-4E73-8EC0-F25B5BD5832E}"/>
              </a:ext>
            </a:extLst>
          </p:cNvPr>
          <p:cNvSpPr txBox="1">
            <a:spLocks/>
          </p:cNvSpPr>
          <p:nvPr/>
        </p:nvSpPr>
        <p:spPr>
          <a:xfrm>
            <a:off x="4867445" y="232253"/>
            <a:ext cx="6675627" cy="1872682"/>
          </a:xfrm>
          <a:prstGeom prst="rect">
            <a:avLst/>
          </a:prstGeom>
        </p:spPr>
        <p:txBody>
          <a:bodyPr vert="horz" lIns="91440" tIns="45720" rIns="91440" bIns="45720" rtlCol="0" anchor="t">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600"/>
              </a:spcBef>
              <a:spcAft>
                <a:spcPts val="60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类属关系 </a:t>
            </a:r>
            <a:r>
              <a:rPr kumimoji="0" lang="en-US" altLang="zh-CN"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(Generalization)</a:t>
            </a:r>
          </a:p>
          <a:p>
            <a:pPr marL="171442" marR="0" lvl="0" indent="-171442" algn="l" defTabSz="914400" rtl="0" eaLnBrk="1" fontAlgn="auto" latinLnBrk="0" hangingPunct="1">
              <a:lnSpc>
                <a:spcPct val="90000"/>
              </a:lnSpc>
              <a:spcBef>
                <a:spcPts val="600"/>
              </a:spcBef>
              <a:spcAft>
                <a:spcPts val="600"/>
              </a:spcAft>
              <a:buClrTx/>
              <a:buSzTx/>
              <a:buFont typeface="微软雅黑" panose="020B0503020204020204" pitchFamily="34" charset="-122"/>
              <a:buChar char="−"/>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子用例继承父用例的行为和含义，也可以添加新行为或覆盖父用例的行为</a:t>
            </a: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171442" marR="0" lvl="0" indent="-171442" algn="l" defTabSz="914400" rtl="0" eaLnBrk="1" fontAlgn="auto" latinLnBrk="0" hangingPunct="1">
              <a:lnSpc>
                <a:spcPct val="90000"/>
              </a:lnSpc>
              <a:spcBef>
                <a:spcPts val="600"/>
              </a:spcBef>
              <a:spcAft>
                <a:spcPts val="600"/>
              </a:spcAft>
              <a:buClrTx/>
              <a:buSzTx/>
              <a:buFont typeface="微软雅黑" panose="020B0503020204020204" pitchFamily="34" charset="-122"/>
              <a:buChar char="−"/>
              <a:tabLst/>
              <a:defRPr/>
            </a:pPr>
            <a:r>
              <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用带</a:t>
            </a:r>
            <a:r>
              <a:rPr kumimoji="0" lang="zh-CN" altLang="en-US" sz="22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空心箭头</a:t>
            </a: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的实线表示，箭头方向</a:t>
            </a:r>
            <a:r>
              <a:rPr kumimoji="0" lang="zh-CN" altLang="en-US" sz="22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由子用例指向父用例</a:t>
            </a:r>
            <a:endParaRPr kumimoji="0" lang="en-US" altLang="zh-CN" sz="22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a:p>
            <a:pPr marL="171442" marR="0" lvl="0" indent="-171442" algn="l" defTabSz="914400" rtl="0" eaLnBrk="1" fontAlgn="auto" latinLnBrk="0" hangingPunct="1">
              <a:lnSpc>
                <a:spcPct val="90000"/>
              </a:lnSpc>
              <a:spcBef>
                <a:spcPts val="600"/>
              </a:spcBef>
              <a:spcAft>
                <a:spcPts val="600"/>
              </a:spcAft>
              <a:buClrTx/>
              <a:buSzTx/>
              <a:buFont typeface="微软雅黑" panose="020B0503020204020204" pitchFamily="34" charset="-122"/>
              <a:buChar char="−"/>
              <a:tabLst/>
              <a:defRPr/>
            </a:pP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5" name="Rectangle 54">
            <a:extLst>
              <a:ext uri="{FF2B5EF4-FFF2-40B4-BE49-F238E27FC236}">
                <a16:creationId xmlns:a16="http://schemas.microsoft.com/office/drawing/2014/main" id="{5AAE9118-0436-4488-AC4A-C14DF6A7B6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ounded Rectangle 26">
            <a:extLst>
              <a:ext uri="{FF2B5EF4-FFF2-40B4-BE49-F238E27FC236}">
                <a16:creationId xmlns:a16="http://schemas.microsoft.com/office/drawing/2014/main" id="{1B10F861-B8F1-49C7-BD58-EAB20CEE7F9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59" name="Rounded Rectangle 16">
            <a:extLst>
              <a:ext uri="{FF2B5EF4-FFF2-40B4-BE49-F238E27FC236}">
                <a16:creationId xmlns:a16="http://schemas.microsoft.com/office/drawing/2014/main" id="{61F6E425-22AB-4DA2-8FAC-58ADB58EF6C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grpSp>
        <p:nvGrpSpPr>
          <p:cNvPr id="13" name="Group 12">
            <a:extLst>
              <a:ext uri="{FF2B5EF4-FFF2-40B4-BE49-F238E27FC236}">
                <a16:creationId xmlns:a16="http://schemas.microsoft.com/office/drawing/2014/main" id="{4EB9AB0E-CF94-4D08-94A2-8BBAFBEC4B6C}"/>
              </a:ext>
            </a:extLst>
          </p:cNvPr>
          <p:cNvGrpSpPr/>
          <p:nvPr/>
        </p:nvGrpSpPr>
        <p:grpSpPr>
          <a:xfrm>
            <a:off x="861902" y="2677921"/>
            <a:ext cx="4313299" cy="3420791"/>
            <a:chOff x="864349" y="2889131"/>
            <a:chExt cx="4313299" cy="3420791"/>
          </a:xfrm>
        </p:grpSpPr>
        <p:pic>
          <p:nvPicPr>
            <p:cNvPr id="15" name="Picture 14">
              <a:extLst>
                <a:ext uri="{FF2B5EF4-FFF2-40B4-BE49-F238E27FC236}">
                  <a16:creationId xmlns:a16="http://schemas.microsoft.com/office/drawing/2014/main" id="{C06D6771-4240-4F2E-A507-AA8867EC59FA}"/>
                </a:ext>
              </a:extLst>
            </p:cNvPr>
            <p:cNvPicPr>
              <a:picLocks noChangeAspect="1"/>
            </p:cNvPicPr>
            <p:nvPr/>
          </p:nvPicPr>
          <p:blipFill>
            <a:blip r:embed="rId4"/>
            <a:stretch>
              <a:fillRect/>
            </a:stretch>
          </p:blipFill>
          <p:spPr>
            <a:xfrm>
              <a:off x="864349" y="2889131"/>
              <a:ext cx="4313299" cy="2895992"/>
            </a:xfrm>
            <a:prstGeom prst="rect">
              <a:avLst/>
            </a:prstGeom>
          </p:spPr>
        </p:pic>
        <p:sp>
          <p:nvSpPr>
            <p:cNvPr id="16" name="TextBox 15">
              <a:extLst>
                <a:ext uri="{FF2B5EF4-FFF2-40B4-BE49-F238E27FC236}">
                  <a16:creationId xmlns:a16="http://schemas.microsoft.com/office/drawing/2014/main" id="{C1A9E446-E672-428C-A629-BDAD88EB861B}"/>
                </a:ext>
              </a:extLst>
            </p:cNvPr>
            <p:cNvSpPr txBox="1"/>
            <p:nvPr/>
          </p:nvSpPr>
          <p:spPr>
            <a:xfrm>
              <a:off x="1999384" y="5940590"/>
              <a:ext cx="20432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2FA7"/>
                  </a:solidFill>
                  <a:effectLst/>
                  <a:uLnTx/>
                  <a:uFillTx/>
                  <a:latin typeface="微软雅黑" panose="020B0503020204020204" pitchFamily="34" charset="-122"/>
                  <a:ea typeface="微软雅黑" panose="020B0503020204020204" pitchFamily="34" charset="-122"/>
                  <a:cs typeface="+mn-cs"/>
                </a:rPr>
                <a:t>用例间的类属关系</a:t>
              </a:r>
            </a:p>
          </p:txBody>
        </p:sp>
      </p:grpSp>
      <p:grpSp>
        <p:nvGrpSpPr>
          <p:cNvPr id="17" name="Group 16">
            <a:extLst>
              <a:ext uri="{FF2B5EF4-FFF2-40B4-BE49-F238E27FC236}">
                <a16:creationId xmlns:a16="http://schemas.microsoft.com/office/drawing/2014/main" id="{EBE10D6F-710C-4832-A5E8-C97318E24A89}"/>
              </a:ext>
            </a:extLst>
          </p:cNvPr>
          <p:cNvGrpSpPr/>
          <p:nvPr/>
        </p:nvGrpSpPr>
        <p:grpSpPr>
          <a:xfrm>
            <a:off x="7401652" y="2529916"/>
            <a:ext cx="3527947" cy="3716802"/>
            <a:chOff x="7442595" y="2593120"/>
            <a:chExt cx="3527947" cy="3716802"/>
          </a:xfrm>
        </p:grpSpPr>
        <p:grpSp>
          <p:nvGrpSpPr>
            <p:cNvPr id="19" name="Group 18">
              <a:extLst>
                <a:ext uri="{FF2B5EF4-FFF2-40B4-BE49-F238E27FC236}">
                  <a16:creationId xmlns:a16="http://schemas.microsoft.com/office/drawing/2014/main" id="{3184AAE2-91BC-4104-A1EE-881A20214558}"/>
                </a:ext>
              </a:extLst>
            </p:cNvPr>
            <p:cNvGrpSpPr/>
            <p:nvPr/>
          </p:nvGrpSpPr>
          <p:grpSpPr>
            <a:xfrm>
              <a:off x="7442595" y="2593120"/>
              <a:ext cx="3527947" cy="3180467"/>
              <a:chOff x="7076364" y="2592839"/>
              <a:chExt cx="3999407" cy="3646438"/>
            </a:xfrm>
          </p:grpSpPr>
          <p:grpSp>
            <p:nvGrpSpPr>
              <p:cNvPr id="22" name="Group 21">
                <a:extLst>
                  <a:ext uri="{FF2B5EF4-FFF2-40B4-BE49-F238E27FC236}">
                    <a16:creationId xmlns:a16="http://schemas.microsoft.com/office/drawing/2014/main" id="{ACA93AE5-1E45-4258-A286-77402DAB1DB3}"/>
                  </a:ext>
                </a:extLst>
              </p:cNvPr>
              <p:cNvGrpSpPr/>
              <p:nvPr/>
            </p:nvGrpSpPr>
            <p:grpSpPr>
              <a:xfrm>
                <a:off x="8413845" y="2592839"/>
                <a:ext cx="1965890" cy="581482"/>
                <a:chOff x="8441140" y="2514248"/>
                <a:chExt cx="1965890" cy="581482"/>
              </a:xfrm>
            </p:grpSpPr>
            <p:sp>
              <p:nvSpPr>
                <p:cNvPr id="24" name="TextBox 23">
                  <a:extLst>
                    <a:ext uri="{FF2B5EF4-FFF2-40B4-BE49-F238E27FC236}">
                      <a16:creationId xmlns:a16="http://schemas.microsoft.com/office/drawing/2014/main" id="{AF516727-CCB4-4CEF-B966-C532E54778C6}"/>
                    </a:ext>
                  </a:extLst>
                </p:cNvPr>
                <p:cNvSpPr txBox="1"/>
                <p:nvPr/>
              </p:nvSpPr>
              <p:spPr>
                <a:xfrm>
                  <a:off x="8888990" y="2514248"/>
                  <a:ext cx="15180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lumMod val="50000"/>
                        </a:prstClr>
                      </a:solidFill>
                      <a:effectLst/>
                      <a:uLnTx/>
                      <a:uFillTx/>
                      <a:latin typeface="等线" panose="020F0502020204030204"/>
                      <a:ea typeface="等线" panose="02010600030101010101" pitchFamily="2" charset="-122"/>
                      <a:cs typeface="+mn-cs"/>
                    </a:rPr>
                    <a:t>抽象参与者</a:t>
                  </a:r>
                </a:p>
              </p:txBody>
            </p:sp>
            <p:cxnSp>
              <p:nvCxnSpPr>
                <p:cNvPr id="25" name="Straight Arrow Connector 24">
                  <a:extLst>
                    <a:ext uri="{FF2B5EF4-FFF2-40B4-BE49-F238E27FC236}">
                      <a16:creationId xmlns:a16="http://schemas.microsoft.com/office/drawing/2014/main" id="{F43DBE78-4C53-4895-A679-C09B8345184B}"/>
                    </a:ext>
                  </a:extLst>
                </p:cNvPr>
                <p:cNvCxnSpPr>
                  <a:cxnSpLocks/>
                  <a:stCxn id="24" idx="1"/>
                </p:cNvCxnSpPr>
                <p:nvPr/>
              </p:nvCxnSpPr>
              <p:spPr>
                <a:xfrm flipH="1">
                  <a:off x="8441140" y="2698914"/>
                  <a:ext cx="447850" cy="396816"/>
                </a:xfrm>
                <a:prstGeom prst="straightConnector1">
                  <a:avLst/>
                </a:prstGeom>
                <a:ln w="19050">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pic>
            <p:nvPicPr>
              <p:cNvPr id="23" name="Picture 22">
                <a:extLst>
                  <a:ext uri="{FF2B5EF4-FFF2-40B4-BE49-F238E27FC236}">
                    <a16:creationId xmlns:a16="http://schemas.microsoft.com/office/drawing/2014/main" id="{E1A4161E-6A3A-431F-990D-35BD1DE315DA}"/>
                  </a:ext>
                </a:extLst>
              </p:cNvPr>
              <p:cNvPicPr>
                <a:picLocks noChangeAspect="1"/>
              </p:cNvPicPr>
              <p:nvPr/>
            </p:nvPicPr>
            <p:blipFill>
              <a:blip r:embed="rId5"/>
              <a:stretch>
                <a:fillRect/>
              </a:stretch>
            </p:blipFill>
            <p:spPr>
              <a:xfrm>
                <a:off x="7076364" y="3158395"/>
                <a:ext cx="3999407" cy="3080882"/>
              </a:xfrm>
              <a:prstGeom prst="rect">
                <a:avLst/>
              </a:prstGeom>
            </p:spPr>
          </p:pic>
        </p:grpSp>
        <p:sp>
          <p:nvSpPr>
            <p:cNvPr id="20" name="TextBox 19">
              <a:extLst>
                <a:ext uri="{FF2B5EF4-FFF2-40B4-BE49-F238E27FC236}">
                  <a16:creationId xmlns:a16="http://schemas.microsoft.com/office/drawing/2014/main" id="{99DE531E-9806-473D-8451-41866609C041}"/>
                </a:ext>
              </a:extLst>
            </p:cNvPr>
            <p:cNvSpPr txBox="1"/>
            <p:nvPr/>
          </p:nvSpPr>
          <p:spPr>
            <a:xfrm>
              <a:off x="7888407" y="5940590"/>
              <a:ext cx="230420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2FA7"/>
                  </a:solidFill>
                  <a:effectLst/>
                  <a:uLnTx/>
                  <a:uFillTx/>
                  <a:latin typeface="微软雅黑" panose="020B0503020204020204" pitchFamily="34" charset="-122"/>
                  <a:ea typeface="微软雅黑" panose="020B0503020204020204" pitchFamily="34" charset="-122"/>
                  <a:cs typeface="+mn-cs"/>
                </a:rPr>
                <a:t>参与者间的类属关系</a:t>
              </a:r>
            </a:p>
          </p:txBody>
        </p:sp>
      </p:grpSp>
    </p:spTree>
    <p:extLst>
      <p:ext uri="{BB962C8B-B14F-4D97-AF65-F5344CB8AC3E}">
        <p14:creationId xmlns:p14="http://schemas.microsoft.com/office/powerpoint/2010/main" val="3449344046"/>
      </p:ext>
    </p:extLst>
  </p:cSld>
  <p:clrMapOvr>
    <a:masterClrMapping/>
  </p:clrMapOvr>
  <p:transition spd="med">
    <p:pull/>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46D4E40-CBCF-443B-A0E1-233FD43281B7}"/>
              </a:ext>
            </a:extLst>
          </p:cNvPr>
          <p:cNvSpPr txBox="1">
            <a:spLocks noChangeArrowheads="1"/>
          </p:cNvSpPr>
          <p:nvPr/>
        </p:nvSpPr>
        <p:spPr>
          <a:xfrm>
            <a:off x="499630" y="0"/>
            <a:ext cx="5069320" cy="1645920"/>
          </a:xfrm>
          <a:prstGeom prst="rect">
            <a:avLst/>
          </a:prstGeom>
        </p:spPr>
        <p:txBody>
          <a:bodyPr vert="horz" lIns="91440" tIns="45720" rIns="91440" bIns="45720" rtlCol="0" anchor="ctr">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1200"/>
              </a:spcAft>
              <a:buClrTx/>
              <a:buSzTx/>
              <a:buFontTx/>
              <a:buNone/>
              <a:tabLst/>
              <a:defRPr/>
            </a:pPr>
            <a:r>
              <a:rPr kumimoji="0" lang="zh-CN" altLang="en-US" sz="3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类属关系 </a:t>
            </a:r>
            <a:r>
              <a:rPr kumimoji="0" lang="en-US" altLang="zh-CN" sz="3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(Generalization)</a:t>
            </a:r>
          </a:p>
        </p:txBody>
      </p:sp>
      <p:sp>
        <p:nvSpPr>
          <p:cNvPr id="16" name="椭圆 15"/>
          <p:cNvSpPr/>
          <p:nvPr/>
        </p:nvSpPr>
        <p:spPr>
          <a:xfrm>
            <a:off x="6088637" y="4591107"/>
            <a:ext cx="2897461" cy="11542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查询皮肤信息</a:t>
            </a:r>
            <a:endParaRPr kumimoji="0" lang="zh-CN" altLang="en-US"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grpSp>
        <p:nvGrpSpPr>
          <p:cNvPr id="34" name="组合 33"/>
          <p:cNvGrpSpPr/>
          <p:nvPr/>
        </p:nvGrpSpPr>
        <p:grpSpPr>
          <a:xfrm>
            <a:off x="499630" y="2380962"/>
            <a:ext cx="4318110" cy="1763665"/>
            <a:chOff x="499630" y="2380962"/>
            <a:chExt cx="4318110" cy="1763665"/>
          </a:xfrm>
        </p:grpSpPr>
        <p:pic>
          <p:nvPicPr>
            <p:cNvPr id="10" name="Picture 7">
              <a:extLst>
                <a:ext uri="{FF2B5EF4-FFF2-40B4-BE49-F238E27FC236}">
                  <a16:creationId xmlns:a16="http://schemas.microsoft.com/office/drawing/2014/main" id="{428D21E4-18B7-49E2-8B16-8A26FE4BD4FF}"/>
                </a:ext>
              </a:extLst>
            </p:cNvPr>
            <p:cNvPicPr>
              <a:picLocks noChangeAspect="1"/>
            </p:cNvPicPr>
            <p:nvPr/>
          </p:nvPicPr>
          <p:blipFill rotWithShape="1">
            <a:blip r:embed="rId3"/>
            <a:srcRect l="1827" r="86122" b="22056"/>
            <a:stretch/>
          </p:blipFill>
          <p:spPr>
            <a:xfrm>
              <a:off x="540498" y="2380962"/>
              <a:ext cx="564597" cy="1197142"/>
            </a:xfrm>
            <a:prstGeom prst="rect">
              <a:avLst/>
            </a:prstGeom>
          </p:spPr>
        </p:pic>
        <p:sp>
          <p:nvSpPr>
            <p:cNvPr id="11" name="椭圆 10"/>
            <p:cNvSpPr/>
            <p:nvPr/>
          </p:nvSpPr>
          <p:spPr>
            <a:xfrm>
              <a:off x="1920279" y="2510393"/>
              <a:ext cx="2897461" cy="11542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查询</a:t>
              </a:r>
              <a:endParaRPr kumimoji="0" lang="zh-CN" altLang="en-US"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2" name="文本框 11"/>
            <p:cNvSpPr txBox="1"/>
            <p:nvPr/>
          </p:nvSpPr>
          <p:spPr>
            <a:xfrm>
              <a:off x="499630" y="3775295"/>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玩家</a:t>
              </a:r>
              <a:endParaRPr kumimoji="0" lang="zh-CN" altLang="en-US"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cxnSp>
          <p:nvCxnSpPr>
            <p:cNvPr id="6" name="直接连接符 5"/>
            <p:cNvCxnSpPr>
              <a:endCxn id="11" idx="2"/>
            </p:cNvCxnSpPr>
            <p:nvPr/>
          </p:nvCxnSpPr>
          <p:spPr>
            <a:xfrm>
              <a:off x="1105095" y="2838450"/>
              <a:ext cx="815184" cy="249059"/>
            </a:xfrm>
            <a:prstGeom prst="line">
              <a:avLst/>
            </a:prstGeom>
          </p:spPr>
          <p:style>
            <a:lnRef idx="3">
              <a:schemeClr val="dk1"/>
            </a:lnRef>
            <a:fillRef idx="0">
              <a:schemeClr val="dk1"/>
            </a:fillRef>
            <a:effectRef idx="2">
              <a:schemeClr val="dk1"/>
            </a:effectRef>
            <a:fontRef idx="minor">
              <a:schemeClr val="tx1"/>
            </a:fontRef>
          </p:style>
        </p:cxnSp>
      </p:grpSp>
      <p:sp>
        <p:nvSpPr>
          <p:cNvPr id="13" name="椭圆 12"/>
          <p:cNvSpPr/>
          <p:nvPr/>
        </p:nvSpPr>
        <p:spPr>
          <a:xfrm>
            <a:off x="6479578" y="1068804"/>
            <a:ext cx="2897461" cy="11542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查询装备信息</a:t>
            </a:r>
            <a:endParaRPr kumimoji="0" lang="zh-CN" altLang="en-US"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4" name="椭圆 13"/>
          <p:cNvSpPr/>
          <p:nvPr/>
        </p:nvSpPr>
        <p:spPr>
          <a:xfrm>
            <a:off x="6877987" y="3187135"/>
            <a:ext cx="2897461" cy="11542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查询英雄信息</a:t>
            </a:r>
            <a:endParaRPr kumimoji="0" lang="zh-CN" altLang="en-US"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grpSp>
        <p:nvGrpSpPr>
          <p:cNvPr id="15" name="组合 14"/>
          <p:cNvGrpSpPr/>
          <p:nvPr/>
        </p:nvGrpSpPr>
        <p:grpSpPr>
          <a:xfrm>
            <a:off x="4575175" y="1645920"/>
            <a:ext cx="1904403" cy="1186272"/>
            <a:chOff x="4575175" y="1645920"/>
            <a:chExt cx="1904403" cy="1186272"/>
          </a:xfrm>
        </p:grpSpPr>
        <p:sp>
          <p:nvSpPr>
            <p:cNvPr id="4" name="等腰三角形 3"/>
            <p:cNvSpPr/>
            <p:nvPr/>
          </p:nvSpPr>
          <p:spPr>
            <a:xfrm rot="14000681">
              <a:off x="4591050" y="2555967"/>
              <a:ext cx="260350" cy="292100"/>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cxnSp>
          <p:nvCxnSpPr>
            <p:cNvPr id="7" name="直接连接符 6"/>
            <p:cNvCxnSpPr>
              <a:stCxn id="4" idx="3"/>
              <a:endCxn id="13" idx="2"/>
            </p:cNvCxnSpPr>
            <p:nvPr/>
          </p:nvCxnSpPr>
          <p:spPr>
            <a:xfrm flipV="1">
              <a:off x="4838392" y="1645920"/>
              <a:ext cx="1641186" cy="968905"/>
            </a:xfrm>
            <a:prstGeom prst="line">
              <a:avLst/>
            </a:prstGeom>
          </p:spPr>
          <p:style>
            <a:lnRef idx="2">
              <a:schemeClr val="dk1"/>
            </a:lnRef>
            <a:fillRef idx="0">
              <a:schemeClr val="dk1"/>
            </a:fillRef>
            <a:effectRef idx="1">
              <a:schemeClr val="dk1"/>
            </a:effectRef>
            <a:fontRef idx="minor">
              <a:schemeClr val="tx1"/>
            </a:fontRef>
          </p:style>
        </p:cxnSp>
      </p:grpSp>
      <p:grpSp>
        <p:nvGrpSpPr>
          <p:cNvPr id="22" name="组合 21"/>
          <p:cNvGrpSpPr/>
          <p:nvPr/>
        </p:nvGrpSpPr>
        <p:grpSpPr>
          <a:xfrm rot="2966612">
            <a:off x="4856022" y="2789709"/>
            <a:ext cx="1904403" cy="1186272"/>
            <a:chOff x="4575175" y="1645920"/>
            <a:chExt cx="1904403" cy="1186272"/>
          </a:xfrm>
        </p:grpSpPr>
        <p:sp>
          <p:nvSpPr>
            <p:cNvPr id="23" name="等腰三角形 22"/>
            <p:cNvSpPr/>
            <p:nvPr/>
          </p:nvSpPr>
          <p:spPr>
            <a:xfrm rot="14000681">
              <a:off x="4591050" y="2555967"/>
              <a:ext cx="260350" cy="292100"/>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cxnSp>
          <p:nvCxnSpPr>
            <p:cNvPr id="24" name="直接连接符 23"/>
            <p:cNvCxnSpPr>
              <a:stCxn id="23" idx="3"/>
            </p:cNvCxnSpPr>
            <p:nvPr/>
          </p:nvCxnSpPr>
          <p:spPr>
            <a:xfrm flipV="1">
              <a:off x="4838392" y="1645920"/>
              <a:ext cx="1641186" cy="968905"/>
            </a:xfrm>
            <a:prstGeom prst="line">
              <a:avLst/>
            </a:prstGeom>
          </p:spPr>
          <p:style>
            <a:lnRef idx="2">
              <a:schemeClr val="dk1"/>
            </a:lnRef>
            <a:fillRef idx="0">
              <a:schemeClr val="dk1"/>
            </a:fillRef>
            <a:effectRef idx="1">
              <a:schemeClr val="dk1"/>
            </a:effectRef>
            <a:fontRef idx="minor">
              <a:schemeClr val="tx1"/>
            </a:fontRef>
          </p:style>
        </p:cxnSp>
      </p:grpSp>
      <p:grpSp>
        <p:nvGrpSpPr>
          <p:cNvPr id="25" name="组合 24"/>
          <p:cNvGrpSpPr/>
          <p:nvPr/>
        </p:nvGrpSpPr>
        <p:grpSpPr>
          <a:xfrm rot="4067765">
            <a:off x="4451081" y="3551491"/>
            <a:ext cx="1904403" cy="1186272"/>
            <a:chOff x="4575175" y="1645920"/>
            <a:chExt cx="1904403" cy="1186272"/>
          </a:xfrm>
        </p:grpSpPr>
        <p:sp>
          <p:nvSpPr>
            <p:cNvPr id="26" name="等腰三角形 25"/>
            <p:cNvSpPr/>
            <p:nvPr/>
          </p:nvSpPr>
          <p:spPr>
            <a:xfrm rot="14000681">
              <a:off x="4591050" y="2555967"/>
              <a:ext cx="260350" cy="292100"/>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cxnSp>
          <p:nvCxnSpPr>
            <p:cNvPr id="27" name="直接连接符 26"/>
            <p:cNvCxnSpPr>
              <a:stCxn id="26" idx="3"/>
            </p:cNvCxnSpPr>
            <p:nvPr/>
          </p:nvCxnSpPr>
          <p:spPr>
            <a:xfrm flipV="1">
              <a:off x="4838392" y="1645920"/>
              <a:ext cx="1641186" cy="968905"/>
            </a:xfrm>
            <a:prstGeom prst="line">
              <a:avLst/>
            </a:prstGeom>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313507616"/>
      </p:ext>
    </p:extLst>
  </p:cSld>
  <p:clrMapOvr>
    <a:masterClrMapping/>
  </p:clrMapOvr>
  <p:transition spd="med">
    <p:pull/>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46D4E40-CBCF-443B-A0E1-233FD43281B7}"/>
              </a:ext>
            </a:extLst>
          </p:cNvPr>
          <p:cNvSpPr txBox="1">
            <a:spLocks noChangeArrowheads="1"/>
          </p:cNvSpPr>
          <p:nvPr/>
        </p:nvSpPr>
        <p:spPr>
          <a:xfrm>
            <a:off x="499630" y="0"/>
            <a:ext cx="5069320" cy="1645920"/>
          </a:xfrm>
          <a:prstGeom prst="rect">
            <a:avLst/>
          </a:prstGeom>
        </p:spPr>
        <p:txBody>
          <a:bodyPr vert="horz" lIns="91440" tIns="45720" rIns="91440" bIns="45720" rtlCol="0" anchor="ctr">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1200"/>
              </a:spcAft>
              <a:buClrTx/>
              <a:buSzTx/>
              <a:buFontTx/>
              <a:buNone/>
              <a:tabLst/>
              <a:defRPr/>
            </a:pPr>
            <a:r>
              <a:rPr kumimoji="0" lang="zh-CN" altLang="en-US" sz="3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类属关系 </a:t>
            </a:r>
            <a:r>
              <a:rPr kumimoji="0" lang="en-US" altLang="zh-CN" sz="3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(Generalization)</a:t>
            </a:r>
          </a:p>
        </p:txBody>
      </p:sp>
      <p:sp>
        <p:nvSpPr>
          <p:cNvPr id="16" name="椭圆 15"/>
          <p:cNvSpPr/>
          <p:nvPr/>
        </p:nvSpPr>
        <p:spPr>
          <a:xfrm>
            <a:off x="6088637" y="4591107"/>
            <a:ext cx="2897461" cy="11542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查询皮肤信息</a:t>
            </a:r>
            <a:endParaRPr kumimoji="0" lang="zh-CN" altLang="en-US"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grpSp>
        <p:nvGrpSpPr>
          <p:cNvPr id="34" name="组合 33"/>
          <p:cNvGrpSpPr/>
          <p:nvPr/>
        </p:nvGrpSpPr>
        <p:grpSpPr>
          <a:xfrm>
            <a:off x="499630" y="2380962"/>
            <a:ext cx="4318110" cy="1763665"/>
            <a:chOff x="499630" y="2380962"/>
            <a:chExt cx="4318110" cy="1763665"/>
          </a:xfrm>
        </p:grpSpPr>
        <p:pic>
          <p:nvPicPr>
            <p:cNvPr id="10" name="Picture 7">
              <a:extLst>
                <a:ext uri="{FF2B5EF4-FFF2-40B4-BE49-F238E27FC236}">
                  <a16:creationId xmlns:a16="http://schemas.microsoft.com/office/drawing/2014/main" id="{428D21E4-18B7-49E2-8B16-8A26FE4BD4FF}"/>
                </a:ext>
              </a:extLst>
            </p:cNvPr>
            <p:cNvPicPr>
              <a:picLocks noChangeAspect="1"/>
            </p:cNvPicPr>
            <p:nvPr/>
          </p:nvPicPr>
          <p:blipFill rotWithShape="1">
            <a:blip r:embed="rId3"/>
            <a:srcRect l="1827" r="86122" b="22056"/>
            <a:stretch/>
          </p:blipFill>
          <p:spPr>
            <a:xfrm>
              <a:off x="540498" y="2380962"/>
              <a:ext cx="564597" cy="1197142"/>
            </a:xfrm>
            <a:prstGeom prst="rect">
              <a:avLst/>
            </a:prstGeom>
          </p:spPr>
        </p:pic>
        <p:sp>
          <p:nvSpPr>
            <p:cNvPr id="11" name="椭圆 10"/>
            <p:cNvSpPr/>
            <p:nvPr/>
          </p:nvSpPr>
          <p:spPr>
            <a:xfrm>
              <a:off x="1920279" y="2510393"/>
              <a:ext cx="2897461" cy="11542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查询</a:t>
              </a:r>
              <a:endParaRPr kumimoji="0" lang="zh-CN" altLang="en-US"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2" name="文本框 11"/>
            <p:cNvSpPr txBox="1"/>
            <p:nvPr/>
          </p:nvSpPr>
          <p:spPr>
            <a:xfrm>
              <a:off x="499630" y="3775295"/>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玩家</a:t>
              </a:r>
              <a:endParaRPr kumimoji="0" lang="zh-CN" altLang="en-US"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cxnSp>
          <p:nvCxnSpPr>
            <p:cNvPr id="6" name="直接连接符 5"/>
            <p:cNvCxnSpPr>
              <a:endCxn id="11" idx="2"/>
            </p:cNvCxnSpPr>
            <p:nvPr/>
          </p:nvCxnSpPr>
          <p:spPr>
            <a:xfrm>
              <a:off x="1105095" y="2838450"/>
              <a:ext cx="815184" cy="249059"/>
            </a:xfrm>
            <a:prstGeom prst="line">
              <a:avLst/>
            </a:prstGeom>
          </p:spPr>
          <p:style>
            <a:lnRef idx="3">
              <a:schemeClr val="dk1"/>
            </a:lnRef>
            <a:fillRef idx="0">
              <a:schemeClr val="dk1"/>
            </a:fillRef>
            <a:effectRef idx="2">
              <a:schemeClr val="dk1"/>
            </a:effectRef>
            <a:fontRef idx="minor">
              <a:schemeClr val="tx1"/>
            </a:fontRef>
          </p:style>
        </p:cxnSp>
      </p:grpSp>
      <p:sp>
        <p:nvSpPr>
          <p:cNvPr id="13" name="椭圆 12"/>
          <p:cNvSpPr/>
          <p:nvPr/>
        </p:nvSpPr>
        <p:spPr>
          <a:xfrm>
            <a:off x="6479578" y="1068804"/>
            <a:ext cx="2897461" cy="11542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查询装备信息</a:t>
            </a:r>
            <a:endParaRPr kumimoji="0" lang="zh-CN" altLang="en-US"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4" name="椭圆 13"/>
          <p:cNvSpPr/>
          <p:nvPr/>
        </p:nvSpPr>
        <p:spPr>
          <a:xfrm>
            <a:off x="6877987" y="3187135"/>
            <a:ext cx="2897461" cy="11542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查询英雄信息</a:t>
            </a:r>
            <a:endParaRPr kumimoji="0" lang="zh-CN" altLang="en-US"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cxnSp>
        <p:nvCxnSpPr>
          <p:cNvPr id="20" name="直接连接符 19"/>
          <p:cNvCxnSpPr>
            <a:stCxn id="11" idx="6"/>
            <a:endCxn id="13" idx="2"/>
          </p:cNvCxnSpPr>
          <p:nvPr/>
        </p:nvCxnSpPr>
        <p:spPr>
          <a:xfrm flipV="1">
            <a:off x="4817740" y="1645920"/>
            <a:ext cx="1661838" cy="1441589"/>
          </a:xfrm>
          <a:prstGeom prst="line">
            <a:avLst/>
          </a:prstGeom>
          <a:ln w="38100"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1" name="文本框 20"/>
          <p:cNvSpPr txBox="1"/>
          <p:nvPr/>
        </p:nvSpPr>
        <p:spPr>
          <a:xfrm>
            <a:off x="4375985" y="1933278"/>
            <a:ext cx="16898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&lt;&lt;</a:t>
            </a:r>
            <a:r>
              <a:rPr kumimoji="0" lang="en-US" altLang="zh-CN" sz="1800" b="0" i="0" u="none" strike="noStrike" kern="1200" cap="none" spc="0" normalizeH="0" baseline="0" noProof="0" dirty="0" err="1" smtClean="0">
                <a:ln>
                  <a:noFill/>
                </a:ln>
                <a:solidFill>
                  <a:prstClr val="black"/>
                </a:solidFill>
                <a:effectLst/>
                <a:uLnTx/>
                <a:uFillTx/>
                <a:latin typeface="等线" panose="020F0502020204030204"/>
                <a:ea typeface="等线" panose="02010600030101010101" pitchFamily="2" charset="-122"/>
                <a:cs typeface="+mn-cs"/>
              </a:rPr>
              <a:t>includine</a:t>
            </a:r>
            <a:r>
              <a:rPr kumimoji="0" lang="en-US" altLang="zh-CN" sz="18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&gt;&gt;</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cxnSp>
        <p:nvCxnSpPr>
          <p:cNvPr id="28" name="直接连接符 27"/>
          <p:cNvCxnSpPr>
            <a:stCxn id="11" idx="6"/>
            <a:endCxn id="14" idx="2"/>
          </p:cNvCxnSpPr>
          <p:nvPr/>
        </p:nvCxnSpPr>
        <p:spPr>
          <a:xfrm>
            <a:off x="4817740" y="3087509"/>
            <a:ext cx="2060247" cy="676742"/>
          </a:xfrm>
          <a:prstGeom prst="line">
            <a:avLst/>
          </a:prstGeom>
          <a:ln w="38100"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直接连接符 28"/>
          <p:cNvCxnSpPr>
            <a:stCxn id="11" idx="6"/>
            <a:endCxn id="16" idx="2"/>
          </p:cNvCxnSpPr>
          <p:nvPr/>
        </p:nvCxnSpPr>
        <p:spPr>
          <a:xfrm>
            <a:off x="4817740" y="3087509"/>
            <a:ext cx="1270897" cy="2080714"/>
          </a:xfrm>
          <a:prstGeom prst="line">
            <a:avLst/>
          </a:prstGeom>
          <a:ln w="38100"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0" name="文本框 29"/>
          <p:cNvSpPr txBox="1"/>
          <p:nvPr/>
        </p:nvSpPr>
        <p:spPr>
          <a:xfrm>
            <a:off x="5064845" y="2920932"/>
            <a:ext cx="181492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&lt;&lt;</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a:t>
            </a:r>
            <a:r>
              <a:rPr kumimoji="0" lang="en-US" altLang="zh-CN" sz="1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includine</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a:t>
            </a:r>
            <a:r>
              <a:rPr kumimoji="0" lang="en-US" altLang="zh-CN" sz="18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&gt;&gt;</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31" name="文本框 30"/>
          <p:cNvSpPr txBox="1"/>
          <p:nvPr/>
        </p:nvSpPr>
        <p:spPr>
          <a:xfrm>
            <a:off x="4032943" y="4195944"/>
            <a:ext cx="181492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&lt;&lt;</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a:t>
            </a:r>
            <a:r>
              <a:rPr kumimoji="0" lang="en-US" altLang="zh-CN" sz="1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includine</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a:t>
            </a:r>
            <a:r>
              <a:rPr kumimoji="0" lang="en-US" altLang="zh-CN" sz="1800" b="0"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&gt;&gt;</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74304923"/>
      </p:ext>
    </p:extLst>
  </p:cSld>
  <p:clrMapOvr>
    <a:masterClrMapping/>
  </p:clrMapOvr>
  <p:transition spd="med">
    <p:pull/>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46D4E40-CBCF-443B-A0E1-233FD43281B7}"/>
              </a:ext>
            </a:extLst>
          </p:cNvPr>
          <p:cNvSpPr txBox="1">
            <a:spLocks noChangeArrowheads="1"/>
          </p:cNvSpPr>
          <p:nvPr/>
        </p:nvSpPr>
        <p:spPr>
          <a:xfrm>
            <a:off x="499630" y="0"/>
            <a:ext cx="5069320" cy="1645920"/>
          </a:xfrm>
          <a:prstGeom prst="rect">
            <a:avLst/>
          </a:prstGeom>
        </p:spPr>
        <p:txBody>
          <a:bodyPr vert="horz" lIns="91440" tIns="45720" rIns="91440" bIns="45720" rtlCol="0" anchor="ctr">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1200"/>
              </a:spcAft>
              <a:buClrTx/>
              <a:buSzTx/>
              <a:buFontTx/>
              <a:buNone/>
              <a:tabLst/>
              <a:defRPr/>
            </a:pPr>
            <a:r>
              <a:rPr kumimoji="0" lang="zh-CN" altLang="en-US" sz="3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类属关系 </a:t>
            </a:r>
            <a:r>
              <a:rPr kumimoji="0" lang="en-US" altLang="zh-CN" sz="3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(Generalization)</a:t>
            </a:r>
          </a:p>
        </p:txBody>
      </p:sp>
      <p:sp>
        <p:nvSpPr>
          <p:cNvPr id="16" name="椭圆 15"/>
          <p:cNvSpPr/>
          <p:nvPr/>
        </p:nvSpPr>
        <p:spPr>
          <a:xfrm>
            <a:off x="6088637" y="4591107"/>
            <a:ext cx="2897461" cy="11542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查询皮肤信息</a:t>
            </a:r>
            <a:endParaRPr kumimoji="0" lang="zh-CN" altLang="en-US"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grpSp>
        <p:nvGrpSpPr>
          <p:cNvPr id="34" name="组合 33"/>
          <p:cNvGrpSpPr/>
          <p:nvPr/>
        </p:nvGrpSpPr>
        <p:grpSpPr>
          <a:xfrm>
            <a:off x="499630" y="2380962"/>
            <a:ext cx="4318110" cy="1763665"/>
            <a:chOff x="499630" y="2380962"/>
            <a:chExt cx="4318110" cy="1763665"/>
          </a:xfrm>
        </p:grpSpPr>
        <p:pic>
          <p:nvPicPr>
            <p:cNvPr id="10" name="Picture 7">
              <a:extLst>
                <a:ext uri="{FF2B5EF4-FFF2-40B4-BE49-F238E27FC236}">
                  <a16:creationId xmlns:a16="http://schemas.microsoft.com/office/drawing/2014/main" id="{428D21E4-18B7-49E2-8B16-8A26FE4BD4FF}"/>
                </a:ext>
              </a:extLst>
            </p:cNvPr>
            <p:cNvPicPr>
              <a:picLocks noChangeAspect="1"/>
            </p:cNvPicPr>
            <p:nvPr/>
          </p:nvPicPr>
          <p:blipFill rotWithShape="1">
            <a:blip r:embed="rId3"/>
            <a:srcRect l="1827" r="86122" b="22056"/>
            <a:stretch/>
          </p:blipFill>
          <p:spPr>
            <a:xfrm>
              <a:off x="540498" y="2380962"/>
              <a:ext cx="564597" cy="1197142"/>
            </a:xfrm>
            <a:prstGeom prst="rect">
              <a:avLst/>
            </a:prstGeom>
          </p:spPr>
        </p:pic>
        <p:sp>
          <p:nvSpPr>
            <p:cNvPr id="11" name="椭圆 10"/>
            <p:cNvSpPr/>
            <p:nvPr/>
          </p:nvSpPr>
          <p:spPr>
            <a:xfrm>
              <a:off x="1920279" y="2510393"/>
              <a:ext cx="2897461" cy="11542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查询</a:t>
              </a:r>
              <a:endParaRPr kumimoji="0" lang="zh-CN" altLang="en-US"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2" name="文本框 11"/>
            <p:cNvSpPr txBox="1"/>
            <p:nvPr/>
          </p:nvSpPr>
          <p:spPr>
            <a:xfrm>
              <a:off x="499630" y="3775295"/>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玩家</a:t>
              </a:r>
              <a:endParaRPr kumimoji="0" lang="zh-CN" altLang="en-US"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cxnSp>
          <p:nvCxnSpPr>
            <p:cNvPr id="6" name="直接连接符 5"/>
            <p:cNvCxnSpPr>
              <a:endCxn id="11" idx="2"/>
            </p:cNvCxnSpPr>
            <p:nvPr/>
          </p:nvCxnSpPr>
          <p:spPr>
            <a:xfrm>
              <a:off x="1105095" y="2838450"/>
              <a:ext cx="815184" cy="249059"/>
            </a:xfrm>
            <a:prstGeom prst="line">
              <a:avLst/>
            </a:prstGeom>
          </p:spPr>
          <p:style>
            <a:lnRef idx="3">
              <a:schemeClr val="dk1"/>
            </a:lnRef>
            <a:fillRef idx="0">
              <a:schemeClr val="dk1"/>
            </a:fillRef>
            <a:effectRef idx="2">
              <a:schemeClr val="dk1"/>
            </a:effectRef>
            <a:fontRef idx="minor">
              <a:schemeClr val="tx1"/>
            </a:fontRef>
          </p:style>
        </p:cxnSp>
      </p:grpSp>
      <p:sp>
        <p:nvSpPr>
          <p:cNvPr id="13" name="椭圆 12"/>
          <p:cNvSpPr/>
          <p:nvPr/>
        </p:nvSpPr>
        <p:spPr>
          <a:xfrm>
            <a:off x="6479578" y="1068804"/>
            <a:ext cx="2897461" cy="11542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查询装备信息</a:t>
            </a:r>
            <a:endParaRPr kumimoji="0" lang="zh-CN" altLang="en-US"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4" name="椭圆 13"/>
          <p:cNvSpPr/>
          <p:nvPr/>
        </p:nvSpPr>
        <p:spPr>
          <a:xfrm>
            <a:off x="6877987" y="3187135"/>
            <a:ext cx="2897461" cy="11542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prstClr val="black"/>
                </a:solidFill>
                <a:effectLst/>
                <a:uLnTx/>
                <a:uFillTx/>
                <a:latin typeface="等线" panose="020F0502020204030204"/>
                <a:ea typeface="等线" panose="02010600030101010101" pitchFamily="2" charset="-122"/>
                <a:cs typeface="+mn-cs"/>
              </a:rPr>
              <a:t>查询英雄信息</a:t>
            </a:r>
            <a:endParaRPr kumimoji="0" lang="zh-CN" altLang="en-US"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grpSp>
        <p:nvGrpSpPr>
          <p:cNvPr id="15" name="组合 14"/>
          <p:cNvGrpSpPr/>
          <p:nvPr/>
        </p:nvGrpSpPr>
        <p:grpSpPr>
          <a:xfrm>
            <a:off x="4575175" y="1645920"/>
            <a:ext cx="1904403" cy="1186272"/>
            <a:chOff x="4575175" y="1645920"/>
            <a:chExt cx="1904403" cy="1186272"/>
          </a:xfrm>
        </p:grpSpPr>
        <p:sp>
          <p:nvSpPr>
            <p:cNvPr id="4" name="等腰三角形 3"/>
            <p:cNvSpPr/>
            <p:nvPr/>
          </p:nvSpPr>
          <p:spPr>
            <a:xfrm rot="14000681">
              <a:off x="4591050" y="2555967"/>
              <a:ext cx="260350" cy="292100"/>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cxnSp>
          <p:nvCxnSpPr>
            <p:cNvPr id="7" name="直接连接符 6"/>
            <p:cNvCxnSpPr>
              <a:stCxn id="4" idx="3"/>
              <a:endCxn id="13" idx="2"/>
            </p:cNvCxnSpPr>
            <p:nvPr/>
          </p:nvCxnSpPr>
          <p:spPr>
            <a:xfrm flipV="1">
              <a:off x="4838392" y="1645920"/>
              <a:ext cx="1641186" cy="968905"/>
            </a:xfrm>
            <a:prstGeom prst="line">
              <a:avLst/>
            </a:prstGeom>
          </p:spPr>
          <p:style>
            <a:lnRef idx="2">
              <a:schemeClr val="dk1"/>
            </a:lnRef>
            <a:fillRef idx="0">
              <a:schemeClr val="dk1"/>
            </a:fillRef>
            <a:effectRef idx="1">
              <a:schemeClr val="dk1"/>
            </a:effectRef>
            <a:fontRef idx="minor">
              <a:schemeClr val="tx1"/>
            </a:fontRef>
          </p:style>
        </p:cxnSp>
      </p:grpSp>
      <p:grpSp>
        <p:nvGrpSpPr>
          <p:cNvPr id="22" name="组合 21"/>
          <p:cNvGrpSpPr/>
          <p:nvPr/>
        </p:nvGrpSpPr>
        <p:grpSpPr>
          <a:xfrm rot="2966612">
            <a:off x="4856022" y="2789709"/>
            <a:ext cx="1904403" cy="1186272"/>
            <a:chOff x="4575175" y="1645920"/>
            <a:chExt cx="1904403" cy="1186272"/>
          </a:xfrm>
        </p:grpSpPr>
        <p:sp>
          <p:nvSpPr>
            <p:cNvPr id="23" name="等腰三角形 22"/>
            <p:cNvSpPr/>
            <p:nvPr/>
          </p:nvSpPr>
          <p:spPr>
            <a:xfrm rot="14000681">
              <a:off x="4591050" y="2555967"/>
              <a:ext cx="260350" cy="292100"/>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cxnSp>
          <p:nvCxnSpPr>
            <p:cNvPr id="24" name="直接连接符 23"/>
            <p:cNvCxnSpPr>
              <a:stCxn id="23" idx="3"/>
            </p:cNvCxnSpPr>
            <p:nvPr/>
          </p:nvCxnSpPr>
          <p:spPr>
            <a:xfrm flipV="1">
              <a:off x="4838392" y="1645920"/>
              <a:ext cx="1641186" cy="968905"/>
            </a:xfrm>
            <a:prstGeom prst="line">
              <a:avLst/>
            </a:prstGeom>
          </p:spPr>
          <p:style>
            <a:lnRef idx="2">
              <a:schemeClr val="dk1"/>
            </a:lnRef>
            <a:fillRef idx="0">
              <a:schemeClr val="dk1"/>
            </a:fillRef>
            <a:effectRef idx="1">
              <a:schemeClr val="dk1"/>
            </a:effectRef>
            <a:fontRef idx="minor">
              <a:schemeClr val="tx1"/>
            </a:fontRef>
          </p:style>
        </p:cxnSp>
      </p:grpSp>
      <p:grpSp>
        <p:nvGrpSpPr>
          <p:cNvPr id="25" name="组合 24"/>
          <p:cNvGrpSpPr/>
          <p:nvPr/>
        </p:nvGrpSpPr>
        <p:grpSpPr>
          <a:xfrm rot="4067765">
            <a:off x="4451081" y="3551491"/>
            <a:ext cx="1904403" cy="1186272"/>
            <a:chOff x="4575175" y="1645920"/>
            <a:chExt cx="1904403" cy="1186272"/>
          </a:xfrm>
        </p:grpSpPr>
        <p:sp>
          <p:nvSpPr>
            <p:cNvPr id="26" name="等腰三角形 25"/>
            <p:cNvSpPr/>
            <p:nvPr/>
          </p:nvSpPr>
          <p:spPr>
            <a:xfrm rot="14000681">
              <a:off x="4591050" y="2555967"/>
              <a:ext cx="260350" cy="292100"/>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cxnSp>
          <p:nvCxnSpPr>
            <p:cNvPr id="27" name="直接连接符 26"/>
            <p:cNvCxnSpPr>
              <a:stCxn id="26" idx="3"/>
            </p:cNvCxnSpPr>
            <p:nvPr/>
          </p:nvCxnSpPr>
          <p:spPr>
            <a:xfrm flipV="1">
              <a:off x="4838392" y="1645920"/>
              <a:ext cx="1641186" cy="968905"/>
            </a:xfrm>
            <a:prstGeom prst="line">
              <a:avLst/>
            </a:prstGeom>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387077433"/>
      </p:ext>
    </p:extLst>
  </p:cSld>
  <p:clrMapOvr>
    <a:masterClrMapping/>
  </p:clrMapOvr>
  <p:transition spd="med">
    <p:pull/>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46D4E40-CBCF-443B-A0E1-233FD43281B7}"/>
              </a:ext>
            </a:extLst>
          </p:cNvPr>
          <p:cNvSpPr txBox="1">
            <a:spLocks noChangeArrowheads="1"/>
          </p:cNvSpPr>
          <p:nvPr/>
        </p:nvSpPr>
        <p:spPr>
          <a:xfrm>
            <a:off x="377075" y="485921"/>
            <a:ext cx="9135414" cy="923924"/>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685766" rtl="0" eaLnBrk="1" fontAlgn="auto" latinLnBrk="0" hangingPunct="1">
              <a:lnSpc>
                <a:spcPct val="90000"/>
              </a:lnSpc>
              <a:spcBef>
                <a:spcPct val="0"/>
              </a:spcBef>
              <a:spcAft>
                <a:spcPts val="1200"/>
              </a:spcAft>
              <a:buClrTx/>
              <a:buSzTx/>
              <a:buFontTx/>
              <a:buNone/>
              <a:tabLst/>
              <a:defRPr/>
            </a:pPr>
            <a:r>
              <a:rPr kumimoji="0" lang="zh-CN" altLang="en-US" sz="3600" b="1" i="0" u="none" strike="noStrike" kern="1200" cap="none" spc="0" normalizeH="0" baseline="0" noProof="0" dirty="0">
                <a:ln>
                  <a:noFill/>
                </a:ln>
                <a:solidFill>
                  <a:srgbClr val="000000"/>
                </a:solidFill>
                <a:effectLst/>
                <a:uLnTx/>
                <a:uFillTx/>
                <a:latin typeface="Arial"/>
                <a:ea typeface="微软雅黑"/>
                <a:cs typeface="+mj-cs"/>
              </a:rPr>
              <a:t>用例描述</a:t>
            </a:r>
          </a:p>
          <a:p>
            <a:pPr marL="0" marR="0" lvl="0" indent="0" algn="l" defTabSz="685766" rtl="0" eaLnBrk="1" fontAlgn="auto" latinLnBrk="0" hangingPunct="1">
              <a:lnSpc>
                <a:spcPct val="90000"/>
              </a:lnSpc>
              <a:spcBef>
                <a:spcPct val="0"/>
              </a:spcBef>
              <a:spcAft>
                <a:spcPts val="1200"/>
              </a:spcAft>
              <a:buClrTx/>
              <a:buSzTx/>
              <a:buFontTx/>
              <a:buNone/>
              <a:tabLst/>
              <a:defRPr/>
            </a:pPr>
            <a:r>
              <a:rPr kumimoji="0" lang="en-US" altLang="zh-CN" sz="3600" b="1" i="0" u="none" strike="noStrike" kern="1200" cap="none" spc="0" normalizeH="0" baseline="0" noProof="0" dirty="0">
                <a:ln>
                  <a:noFill/>
                </a:ln>
                <a:solidFill>
                  <a:srgbClr val="000000"/>
                </a:solidFill>
                <a:effectLst/>
                <a:uLnTx/>
                <a:uFillTx/>
                <a:latin typeface="Arial"/>
                <a:ea typeface="微软雅黑"/>
                <a:cs typeface="+mj-cs"/>
              </a:rPr>
              <a:t>Use Case Narratives</a:t>
            </a:r>
          </a:p>
        </p:txBody>
      </p:sp>
      <p:sp>
        <p:nvSpPr>
          <p:cNvPr id="4" name="Content Placeholder 3">
            <a:extLst>
              <a:ext uri="{FF2B5EF4-FFF2-40B4-BE49-F238E27FC236}">
                <a16:creationId xmlns:a16="http://schemas.microsoft.com/office/drawing/2014/main" id="{68E7352E-0039-48E2-8D8F-6DA17298AEDF}"/>
              </a:ext>
            </a:extLst>
          </p:cNvPr>
          <p:cNvSpPr txBox="1">
            <a:spLocks/>
          </p:cNvSpPr>
          <p:nvPr/>
        </p:nvSpPr>
        <p:spPr>
          <a:xfrm>
            <a:off x="281578" y="1635209"/>
            <a:ext cx="6897145" cy="3356664"/>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42" marR="0" lvl="0" indent="-171442" algn="l" defTabSz="685766" rtl="0" eaLnBrk="1" fontAlgn="auto" latinLnBrk="0" hangingPunct="1">
              <a:lnSpc>
                <a:spcPts val="3500"/>
              </a:lnSpc>
              <a:spcBef>
                <a:spcPts val="600"/>
              </a:spcBef>
              <a:spcAft>
                <a:spcPts val="1200"/>
              </a:spcAft>
              <a:buClrTx/>
              <a:buSzPct val="70000"/>
              <a:buFont typeface="Wingdings" panose="05000000000000000000" pitchFamily="2" charset="2"/>
              <a:buChar char="n"/>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 使用</a:t>
            </a:r>
            <a:r>
              <a:rPr kumimoji="0" lang="zh-CN" altLang="en-US" sz="2400" b="0" i="0" u="sng"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Arial" panose="020B0604020202020204" pitchFamily="34" charset="0"/>
              </a:rPr>
              <a:t>结构化叙述的文本</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描述用例图，填充每个业务事件，并说明用户如何同系统交互的细节</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171442" marR="0" lvl="0" indent="-171442" algn="l" defTabSz="685766" rtl="0" eaLnBrk="1" fontAlgn="auto" latinLnBrk="0" hangingPunct="1">
              <a:lnSpc>
                <a:spcPts val="3500"/>
              </a:lnSpc>
              <a:spcBef>
                <a:spcPts val="600"/>
              </a:spcBef>
              <a:spcAft>
                <a:spcPts val="0"/>
              </a:spcAft>
              <a:buClrTx/>
              <a:buSzPct val="70000"/>
              <a:buFont typeface="Wingdings" panose="05000000000000000000" pitchFamily="2" charset="2"/>
              <a:buChar char="n"/>
              <a:tabLst/>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应该包括下列内容：</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514325" marR="0" lvl="1" indent="-171442" algn="l" defTabSz="685766" rtl="0" eaLnBrk="1" fontAlgn="auto" latinLnBrk="0" hangingPunct="1">
              <a:lnSpc>
                <a:spcPts val="3500"/>
              </a:lnSpc>
              <a:spcBef>
                <a:spcPts val="600"/>
              </a:spcBef>
              <a:spcAft>
                <a:spcPts val="0"/>
              </a:spcAft>
              <a:buClrTx/>
              <a:buSzTx/>
              <a:buFont typeface="Arial" panose="020B0604020202020204" pitchFamily="34" charset="0"/>
              <a:buChar char="•"/>
              <a:tabLst/>
              <a:defRPr/>
            </a:pPr>
            <a:r>
              <a:rPr kumimoji="0" lang="zh-CN" altLang="en-US" sz="21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用例什么时候开始，怎样开始</a:t>
            </a:r>
            <a:endParaRPr kumimoji="0" lang="en-US" altLang="zh-CN" sz="21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514325" marR="0" lvl="1" indent="-171442" algn="l" defTabSz="685766" rtl="0" eaLnBrk="1" fontAlgn="auto" latinLnBrk="0" hangingPunct="1">
              <a:lnSpc>
                <a:spcPts val="3500"/>
              </a:lnSpc>
              <a:spcBef>
                <a:spcPts val="600"/>
              </a:spcBef>
              <a:spcAft>
                <a:spcPts val="0"/>
              </a:spcAft>
              <a:buClrTx/>
              <a:buSzTx/>
              <a:buFont typeface="Arial" panose="020B0604020202020204" pitchFamily="34" charset="0"/>
              <a:buChar char="•"/>
              <a:tabLst/>
              <a:defRPr/>
            </a:pPr>
            <a:r>
              <a:rPr kumimoji="0" lang="zh-CN" altLang="en-US" sz="21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用例什么时候结束，怎样结束</a:t>
            </a:r>
            <a:endParaRPr kumimoji="0" lang="en-US" altLang="zh-CN" sz="21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514325" marR="0" lvl="1" indent="-171442" algn="l" defTabSz="685766" rtl="0" eaLnBrk="1" fontAlgn="auto" latinLnBrk="0" hangingPunct="1">
              <a:lnSpc>
                <a:spcPts val="3500"/>
              </a:lnSpc>
              <a:spcBef>
                <a:spcPts val="600"/>
              </a:spcBef>
              <a:spcAft>
                <a:spcPts val="0"/>
              </a:spcAft>
              <a:buClrTx/>
              <a:buSzTx/>
              <a:buFont typeface="Arial" panose="020B0604020202020204" pitchFamily="34" charset="0"/>
              <a:buChar char="•"/>
              <a:tabLst/>
              <a:defRPr/>
            </a:pPr>
            <a:r>
              <a:rPr kumimoji="0" lang="zh-CN" altLang="en-US" sz="21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用例和参与者之间有什么样的交互作用</a:t>
            </a:r>
            <a:endParaRPr kumimoji="0" lang="en-US" altLang="zh-CN" sz="21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514325" marR="0" lvl="1" indent="-171442" algn="l" defTabSz="685766" rtl="0" eaLnBrk="1" fontAlgn="auto" latinLnBrk="0" hangingPunct="1">
              <a:lnSpc>
                <a:spcPts val="3500"/>
              </a:lnSpc>
              <a:spcBef>
                <a:spcPts val="600"/>
              </a:spcBef>
              <a:spcAft>
                <a:spcPts val="0"/>
              </a:spcAft>
              <a:buClrTx/>
              <a:buSzTx/>
              <a:buFont typeface="Arial" panose="020B0604020202020204" pitchFamily="34" charset="0"/>
              <a:buChar char="•"/>
              <a:tabLst/>
              <a:defRPr/>
            </a:pPr>
            <a:r>
              <a:rPr kumimoji="0" lang="zh-CN" altLang="en-US" sz="21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用例需要什么数据</a:t>
            </a:r>
            <a:endParaRPr kumimoji="0" lang="en-US" altLang="zh-CN" sz="21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514325" marR="0" lvl="1" indent="-171442" algn="l" defTabSz="685766" rtl="0" eaLnBrk="1" fontAlgn="auto" latinLnBrk="0" hangingPunct="1">
              <a:lnSpc>
                <a:spcPts val="3500"/>
              </a:lnSpc>
              <a:spcBef>
                <a:spcPts val="600"/>
              </a:spcBef>
              <a:spcAft>
                <a:spcPts val="0"/>
              </a:spcAft>
              <a:buClrTx/>
              <a:buSzTx/>
              <a:buFont typeface="Arial" panose="020B0604020202020204" pitchFamily="34" charset="0"/>
              <a:buChar char="•"/>
              <a:tabLst/>
              <a:defRPr/>
            </a:pPr>
            <a:r>
              <a:rPr kumimoji="0" lang="zh-CN" altLang="en-US" sz="21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用例的标准事件顺序是什么</a:t>
            </a:r>
            <a:endParaRPr kumimoji="0" lang="en-US" altLang="zh-CN" sz="21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514325" marR="0" lvl="1" indent="-171442" algn="l" defTabSz="685766" rtl="0" eaLnBrk="1" fontAlgn="auto" latinLnBrk="0" hangingPunct="1">
              <a:lnSpc>
                <a:spcPts val="3500"/>
              </a:lnSpc>
              <a:spcBef>
                <a:spcPts val="600"/>
              </a:spcBef>
              <a:spcAft>
                <a:spcPts val="0"/>
              </a:spcAft>
              <a:buClrTx/>
              <a:buSzTx/>
              <a:buFont typeface="Arial" panose="020B0604020202020204" pitchFamily="34" charset="0"/>
              <a:buChar char="•"/>
              <a:tabLst/>
              <a:defRPr/>
            </a:pPr>
            <a:r>
              <a:rPr kumimoji="0" lang="zh-CN" altLang="en-US" sz="21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替代或例外事件流如何描述</a:t>
            </a:r>
            <a:endParaRPr kumimoji="0" lang="en-US" altLang="zh-CN" sz="21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pic>
        <p:nvPicPr>
          <p:cNvPr id="7" name="Picture 6" descr="Table&#10;&#10;Description automatically generated">
            <a:extLst>
              <a:ext uri="{FF2B5EF4-FFF2-40B4-BE49-F238E27FC236}">
                <a16:creationId xmlns:a16="http://schemas.microsoft.com/office/drawing/2014/main" id="{DBB309A2-42F1-496A-9921-BE036DFE10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5672" y="1646331"/>
            <a:ext cx="4856328" cy="5211670"/>
          </a:xfrm>
          <a:prstGeom prst="rect">
            <a:avLst/>
          </a:prstGeom>
        </p:spPr>
      </p:pic>
    </p:spTree>
    <p:extLst>
      <p:ext uri="{BB962C8B-B14F-4D97-AF65-F5344CB8AC3E}">
        <p14:creationId xmlns:p14="http://schemas.microsoft.com/office/powerpoint/2010/main" val="2360574400"/>
      </p:ext>
    </p:extLst>
  </p:cSld>
  <p:clrMapOvr>
    <a:masterClrMapping/>
  </p:clrMapOvr>
  <p:transition spd="med">
    <p:pull/>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con&#10;&#10;Description automatically generated">
            <a:extLst>
              <a:ext uri="{FF2B5EF4-FFF2-40B4-BE49-F238E27FC236}">
                <a16:creationId xmlns:a16="http://schemas.microsoft.com/office/drawing/2014/main" id="{27BE4922-1CD1-493F-AF95-0CF39A9CDFD9}"/>
              </a:ext>
            </a:extLst>
          </p:cNvPr>
          <p:cNvPicPr>
            <a:picLocks noChangeAspect="1"/>
          </p:cNvPicPr>
          <p:nvPr/>
        </p:nvPicPr>
        <p:blipFill rotWithShape="1">
          <a:blip r:embed="rId3">
            <a:extLst>
              <a:ext uri="{28A0092B-C50C-407E-A947-70E740481C1C}">
                <a14:useLocalDpi xmlns:a14="http://schemas.microsoft.com/office/drawing/2010/main" val="0"/>
              </a:ext>
            </a:extLst>
          </a:blip>
          <a:srcRect l="4733" t="5400" r="5092" b="10580"/>
          <a:stretch/>
        </p:blipFill>
        <p:spPr>
          <a:xfrm>
            <a:off x="8511731" y="117787"/>
            <a:ext cx="3598383" cy="2980255"/>
          </a:xfrm>
          <a:prstGeom prst="rect">
            <a:avLst/>
          </a:prstGeom>
        </p:spPr>
      </p:pic>
      <p:sp>
        <p:nvSpPr>
          <p:cNvPr id="3" name="Title 1">
            <a:extLst>
              <a:ext uri="{FF2B5EF4-FFF2-40B4-BE49-F238E27FC236}">
                <a16:creationId xmlns:a16="http://schemas.microsoft.com/office/drawing/2014/main" id="{B46D4E40-CBCF-443B-A0E1-233FD43281B7}"/>
              </a:ext>
            </a:extLst>
          </p:cNvPr>
          <p:cNvSpPr txBox="1">
            <a:spLocks noChangeArrowheads="1"/>
          </p:cNvSpPr>
          <p:nvPr/>
        </p:nvSpPr>
        <p:spPr>
          <a:xfrm>
            <a:off x="216971" y="230447"/>
            <a:ext cx="9135414" cy="923924"/>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685766" rtl="0" eaLnBrk="1" fontAlgn="auto" latinLnBrk="0" hangingPunct="1">
              <a:lnSpc>
                <a:spcPct val="90000"/>
              </a:lnSpc>
              <a:spcBef>
                <a:spcPct val="0"/>
              </a:spcBef>
              <a:spcAft>
                <a:spcPts val="1200"/>
              </a:spcAft>
              <a:buClrTx/>
              <a:buSzTx/>
              <a:buFontTx/>
              <a:buNone/>
              <a:tabLst/>
              <a:defRPr/>
            </a:pPr>
            <a:r>
              <a:rPr kumimoji="0" lang="en-US" altLang="zh-CN" sz="3200" b="1" i="0" u="none" strike="noStrike" kern="1200" cap="none" spc="0" normalizeH="0" baseline="0" noProof="0" dirty="0">
                <a:ln>
                  <a:noFill/>
                </a:ln>
                <a:solidFill>
                  <a:srgbClr val="000000"/>
                </a:solidFill>
                <a:effectLst/>
                <a:uLnTx/>
                <a:uFillTx/>
                <a:latin typeface="Arial"/>
                <a:ea typeface="微软雅黑"/>
                <a:cs typeface="+mj-cs"/>
              </a:rPr>
              <a:t>“</a:t>
            </a:r>
            <a:r>
              <a:rPr kumimoji="0" lang="zh-CN" altLang="en-US" sz="3200" b="1" i="0" u="none" strike="noStrike" kern="1200" cap="none" spc="0" normalizeH="0" baseline="0" noProof="0" dirty="0">
                <a:ln>
                  <a:noFill/>
                </a:ln>
                <a:solidFill>
                  <a:srgbClr val="000000"/>
                </a:solidFill>
                <a:effectLst/>
                <a:uLnTx/>
                <a:uFillTx/>
                <a:latin typeface="Arial"/>
                <a:ea typeface="微软雅黑"/>
                <a:cs typeface="+mj-cs"/>
              </a:rPr>
              <a:t>注册课程</a:t>
            </a:r>
            <a:r>
              <a:rPr kumimoji="0" lang="en-US" altLang="zh-CN" sz="3200" b="1" i="0" u="none" strike="noStrike" kern="1200" cap="none" spc="0" normalizeH="0" baseline="0" noProof="0" dirty="0">
                <a:ln>
                  <a:noFill/>
                </a:ln>
                <a:solidFill>
                  <a:srgbClr val="000000"/>
                </a:solidFill>
                <a:effectLst/>
                <a:uLnTx/>
                <a:uFillTx/>
                <a:latin typeface="Arial"/>
                <a:ea typeface="微软雅黑"/>
                <a:cs typeface="+mj-cs"/>
              </a:rPr>
              <a:t>”</a:t>
            </a:r>
            <a:r>
              <a:rPr kumimoji="0" lang="zh-CN" altLang="en-US" sz="3200" b="1" i="0" u="none" strike="noStrike" kern="1200" cap="none" spc="0" normalizeH="0" baseline="0" noProof="0" dirty="0">
                <a:ln>
                  <a:noFill/>
                </a:ln>
                <a:solidFill>
                  <a:srgbClr val="000000"/>
                </a:solidFill>
                <a:effectLst/>
                <a:uLnTx/>
                <a:uFillTx/>
                <a:latin typeface="Arial"/>
                <a:ea typeface="微软雅黑"/>
                <a:cs typeface="+mj-cs"/>
              </a:rPr>
              <a:t>用例描述</a:t>
            </a:r>
            <a:endParaRPr kumimoji="0" lang="en-US" altLang="zh-CN" sz="3200" b="1" i="0" u="none" strike="noStrike" kern="1200" cap="none" spc="0" normalizeH="0" baseline="0" noProof="0" dirty="0">
              <a:ln>
                <a:noFill/>
              </a:ln>
              <a:solidFill>
                <a:srgbClr val="000000"/>
              </a:solidFill>
              <a:effectLst/>
              <a:uLnTx/>
              <a:uFillTx/>
              <a:latin typeface="Arial"/>
              <a:ea typeface="微软雅黑"/>
              <a:cs typeface="+mj-cs"/>
            </a:endParaRPr>
          </a:p>
          <a:p>
            <a:pPr marL="0" marR="0" lvl="0" indent="0" algn="l" defTabSz="685766" rtl="0" eaLnBrk="1" fontAlgn="auto" latinLnBrk="0" hangingPunct="1">
              <a:lnSpc>
                <a:spcPct val="90000"/>
              </a:lnSpc>
              <a:spcBef>
                <a:spcPct val="0"/>
              </a:spcBef>
              <a:spcAft>
                <a:spcPts val="1200"/>
              </a:spcAft>
              <a:buClrTx/>
              <a:buSzTx/>
              <a:buFontTx/>
              <a:buNone/>
              <a:tabLst/>
              <a:defRPr/>
            </a:pPr>
            <a:r>
              <a:rPr kumimoji="0" lang="en-US" altLang="zh-CN" sz="3200" b="1" i="0" u="none" strike="noStrike" kern="1200" cap="none" spc="0" normalizeH="0" baseline="0" noProof="0" dirty="0">
                <a:ln>
                  <a:noFill/>
                </a:ln>
                <a:solidFill>
                  <a:srgbClr val="000000"/>
                </a:solidFill>
                <a:effectLst/>
                <a:uLnTx/>
                <a:uFillTx/>
                <a:latin typeface="Arial"/>
                <a:ea typeface="微软雅黑"/>
                <a:cs typeface="+mj-cs"/>
              </a:rPr>
              <a:t>“Register for courses” Example</a:t>
            </a:r>
          </a:p>
        </p:txBody>
      </p:sp>
      <p:graphicFrame>
        <p:nvGraphicFramePr>
          <p:cNvPr id="5" name="Table 2">
            <a:extLst>
              <a:ext uri="{FF2B5EF4-FFF2-40B4-BE49-F238E27FC236}">
                <a16:creationId xmlns:a16="http://schemas.microsoft.com/office/drawing/2014/main" id="{446DBA7D-B84A-4705-BC82-58C9F4B888F7}"/>
              </a:ext>
            </a:extLst>
          </p:cNvPr>
          <p:cNvGraphicFramePr>
            <a:graphicFrameLocks noGrp="1"/>
          </p:cNvGraphicFramePr>
          <p:nvPr>
            <p:extLst/>
          </p:nvPr>
        </p:nvGraphicFramePr>
        <p:xfrm>
          <a:off x="387166" y="1154371"/>
          <a:ext cx="7749652" cy="4990461"/>
        </p:xfrm>
        <a:graphic>
          <a:graphicData uri="http://schemas.openxmlformats.org/drawingml/2006/table">
            <a:tbl>
              <a:tblPr firstRow="1" bandRow="1">
                <a:tableStyleId>{5C22544A-7EE6-4342-B048-85BDC9FD1C3A}</a:tableStyleId>
              </a:tblPr>
              <a:tblGrid>
                <a:gridCol w="1950089">
                  <a:extLst>
                    <a:ext uri="{9D8B030D-6E8A-4147-A177-3AD203B41FA5}">
                      <a16:colId xmlns:a16="http://schemas.microsoft.com/office/drawing/2014/main" val="1596445947"/>
                    </a:ext>
                  </a:extLst>
                </a:gridCol>
                <a:gridCol w="5799563">
                  <a:extLst>
                    <a:ext uri="{9D8B030D-6E8A-4147-A177-3AD203B41FA5}">
                      <a16:colId xmlns:a16="http://schemas.microsoft.com/office/drawing/2014/main" val="2468735150"/>
                    </a:ext>
                  </a:extLst>
                </a:gridCol>
              </a:tblGrid>
              <a:tr h="491582">
                <a:tc gridSpan="2">
                  <a:txBody>
                    <a:bodyPr/>
                    <a:lstStyle/>
                    <a:p>
                      <a:pPr algn="l"/>
                      <a:r>
                        <a:rPr lang="en-US" altLang="zh-CN" sz="1800" b="1" i="0" kern="1200" dirty="0">
                          <a:solidFill>
                            <a:schemeClr val="tx1"/>
                          </a:solidFill>
                          <a:latin typeface="华文仿宋" panose="02010600040101010101" pitchFamily="2" charset="-122"/>
                          <a:ea typeface="华文仿宋" panose="02010600040101010101" pitchFamily="2" charset="-122"/>
                          <a:cs typeface="+mn-cs"/>
                        </a:rPr>
                        <a:t>   1   </a:t>
                      </a:r>
                      <a:r>
                        <a:rPr lang="zh-CN" altLang="en-US" sz="1800" b="1" i="0" kern="1200" dirty="0">
                          <a:solidFill>
                            <a:schemeClr val="tx1"/>
                          </a:solidFill>
                          <a:latin typeface="华文仿宋" panose="02010600040101010101" pitchFamily="2" charset="-122"/>
                          <a:ea typeface="华文仿宋" panose="02010600040101010101" pitchFamily="2" charset="-122"/>
                          <a:cs typeface="+mn-cs"/>
                        </a:rPr>
                        <a:t>用例“注册课程”的描述</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vl="1" algn="l"/>
                      <a:r>
                        <a:rPr lang="zh-CN" altLang="en-US" sz="1800" b="1" i="0" kern="1200" dirty="0">
                          <a:solidFill>
                            <a:schemeClr val="tx1"/>
                          </a:solidFill>
                          <a:latin typeface="华文仿宋" panose="02010600040101010101" pitchFamily="2" charset="-122"/>
                          <a:ea typeface="华文仿宋" panose="02010600040101010101" pitchFamily="2" charset="-122"/>
                          <a:cs typeface="+mn-cs"/>
                        </a:rPr>
                        <a:t>用例注册课程 的描述</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45079464"/>
                  </a:ext>
                </a:extLst>
              </a:tr>
              <a:tr h="491582">
                <a:tc>
                  <a:txBody>
                    <a:bodyPr/>
                    <a:lstStyle/>
                    <a:p>
                      <a:pPr algn="ctr"/>
                      <a:r>
                        <a:rPr lang="en-US" altLang="zh-CN" sz="1800" b="1" i="0" kern="1200" dirty="0">
                          <a:solidFill>
                            <a:schemeClr val="tx1"/>
                          </a:solidFill>
                          <a:latin typeface="华文仿宋" panose="02010600040101010101" pitchFamily="2" charset="-122"/>
                          <a:ea typeface="华文仿宋" panose="02010600040101010101" pitchFamily="2" charset="-122"/>
                          <a:cs typeface="+mn-cs"/>
                        </a:rPr>
                        <a:t>1.1</a:t>
                      </a:r>
                      <a:r>
                        <a:rPr lang="zh-CN" altLang="en-US" sz="1800" b="1" i="0" kern="1200" dirty="0">
                          <a:solidFill>
                            <a:schemeClr val="tx1"/>
                          </a:solidFill>
                          <a:latin typeface="华文仿宋" panose="02010600040101010101" pitchFamily="2" charset="-122"/>
                          <a:ea typeface="华文仿宋" panose="02010600040101010101" pitchFamily="2" charset="-122"/>
                          <a:cs typeface="+mn-cs"/>
                        </a:rPr>
                        <a:t>前置条件</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0" algn="l"/>
                      <a:r>
                        <a:rPr lang="zh-CN" altLang="en-US" sz="1800" b="1" i="0" kern="1200" dirty="0">
                          <a:solidFill>
                            <a:schemeClr val="tx1"/>
                          </a:solidFill>
                          <a:latin typeface="华文仿宋" panose="02010600040101010101" pitchFamily="2" charset="-122"/>
                          <a:ea typeface="华文仿宋" panose="02010600040101010101" pitchFamily="2" charset="-122"/>
                          <a:cs typeface="+mn-cs"/>
                        </a:rPr>
                        <a:t>在用例“注册课程”开始之前，用例“维护课程信息”的分支流“创建选修课程”必须完成。</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81914800"/>
                  </a:ext>
                </a:extLst>
              </a:tr>
              <a:tr h="491582">
                <a:tc>
                  <a:txBody>
                    <a:bodyPr/>
                    <a:lstStyle/>
                    <a:p>
                      <a:pPr algn="ctr"/>
                      <a:r>
                        <a:rPr lang="en-US" altLang="zh-CN" sz="1800" b="1" i="0" kern="1200" dirty="0">
                          <a:solidFill>
                            <a:schemeClr val="tx1"/>
                          </a:solidFill>
                          <a:latin typeface="华文仿宋" panose="02010600040101010101" pitchFamily="2" charset="-122"/>
                          <a:ea typeface="华文仿宋" panose="02010600040101010101" pitchFamily="2" charset="-122"/>
                          <a:cs typeface="+mn-cs"/>
                        </a:rPr>
                        <a:t>1.2 </a:t>
                      </a:r>
                      <a:r>
                        <a:rPr lang="zh-CN" altLang="en-US" sz="1800" b="1" i="0" kern="1200" dirty="0">
                          <a:solidFill>
                            <a:schemeClr val="tx1"/>
                          </a:solidFill>
                          <a:latin typeface="华文仿宋" panose="02010600040101010101" pitchFamily="2" charset="-122"/>
                          <a:ea typeface="华文仿宋" panose="02010600040101010101" pitchFamily="2" charset="-122"/>
                          <a:cs typeface="+mn-cs"/>
                        </a:rPr>
                        <a:t>后置条件 </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0" algn="l"/>
                      <a:r>
                        <a:rPr lang="zh-CN" altLang="en-US" sz="1800" b="1" i="0" kern="1200" dirty="0">
                          <a:solidFill>
                            <a:schemeClr val="tx1"/>
                          </a:solidFill>
                          <a:latin typeface="华文仿宋" panose="02010600040101010101" pitchFamily="2" charset="-122"/>
                          <a:ea typeface="华文仿宋" panose="02010600040101010101" pitchFamily="2" charset="-122"/>
                          <a:cs typeface="+mn-cs"/>
                        </a:rPr>
                        <a:t>如果这个用例成功，学生的选修计划表则被创建。否则，系统的状态没有变化。</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94833214"/>
                  </a:ext>
                </a:extLst>
              </a:tr>
              <a:tr h="664404">
                <a:tc>
                  <a:txBody>
                    <a:bodyPr/>
                    <a:lstStyle/>
                    <a:p>
                      <a:pPr algn="ctr"/>
                      <a:r>
                        <a:rPr lang="en-US" altLang="zh-CN" sz="1800" b="1" i="0" kern="1200" dirty="0">
                          <a:solidFill>
                            <a:schemeClr val="tx1"/>
                          </a:solidFill>
                          <a:latin typeface="华文仿宋" panose="02010600040101010101" pitchFamily="2" charset="-122"/>
                          <a:ea typeface="华文仿宋" panose="02010600040101010101" pitchFamily="2" charset="-122"/>
                          <a:cs typeface="+mn-cs"/>
                        </a:rPr>
                        <a:t>1.3 </a:t>
                      </a:r>
                      <a:r>
                        <a:rPr lang="zh-CN" altLang="en-US" sz="1800" b="1" i="0" kern="1200" dirty="0">
                          <a:solidFill>
                            <a:schemeClr val="tx1"/>
                          </a:solidFill>
                          <a:latin typeface="华文仿宋" panose="02010600040101010101" pitchFamily="2" charset="-122"/>
                          <a:ea typeface="华文仿宋" panose="02010600040101010101" pitchFamily="2" charset="-122"/>
                          <a:cs typeface="+mn-cs"/>
                        </a:rPr>
                        <a:t>扩充点 </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algn="l" defTabSz="914400" rtl="0" eaLnBrk="1" latinLnBrk="0" hangingPunct="1"/>
                      <a:r>
                        <a:rPr lang="zh-CN" altLang="en-US" sz="1800" b="1" i="0" kern="1200" dirty="0">
                          <a:solidFill>
                            <a:schemeClr val="tx1"/>
                          </a:solidFill>
                          <a:latin typeface="华文仿宋" panose="02010600040101010101" pitchFamily="2" charset="-122"/>
                          <a:ea typeface="华文仿宋" panose="02010600040101010101" pitchFamily="2" charset="-122"/>
                          <a:cs typeface="+mn-cs"/>
                        </a:rPr>
                        <a:t>无</a:t>
                      </a:r>
                      <a:endParaRPr lang="en-US" altLang="zh-CN" sz="1800" b="1" i="0" kern="1200" dirty="0">
                        <a:solidFill>
                          <a:schemeClr val="tx1"/>
                        </a:solidFill>
                        <a:latin typeface="华文仿宋" panose="02010600040101010101" pitchFamily="2" charset="-122"/>
                        <a:ea typeface="华文仿宋" panose="02010600040101010101" pitchFamily="2" charset="-122"/>
                        <a:cs typeface="+mn-cs"/>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56460008"/>
                  </a:ext>
                </a:extLst>
              </a:tr>
              <a:tr h="5426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1" i="0" kern="1200" dirty="0">
                          <a:solidFill>
                            <a:schemeClr val="tx1"/>
                          </a:solidFill>
                          <a:latin typeface="华文仿宋" panose="02010600040101010101" pitchFamily="2" charset="-122"/>
                          <a:ea typeface="华文仿宋" panose="02010600040101010101" pitchFamily="2" charset="-122"/>
                          <a:cs typeface="+mn-cs"/>
                        </a:rPr>
                        <a:t>1.4 </a:t>
                      </a:r>
                      <a:r>
                        <a:rPr lang="zh-CN" altLang="en-US" sz="1800" b="1" i="0" kern="1200" dirty="0">
                          <a:solidFill>
                            <a:schemeClr val="tx1"/>
                          </a:solidFill>
                          <a:latin typeface="华文仿宋" panose="02010600040101010101" pitchFamily="2" charset="-122"/>
                          <a:ea typeface="华文仿宋" panose="02010600040101010101" pitchFamily="2" charset="-122"/>
                          <a:cs typeface="+mn-cs"/>
                        </a:rPr>
                        <a:t>事件流</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0" algn="l"/>
                      <a:endParaRPr lang="zh-CN" altLang="en-US" sz="1800" b="1" i="0" kern="1200" dirty="0">
                        <a:solidFill>
                          <a:schemeClr val="tx1"/>
                        </a:solidFill>
                        <a:latin typeface="华文仿宋" panose="02010600040101010101" pitchFamily="2" charset="-122"/>
                        <a:ea typeface="华文仿宋" panose="02010600040101010101" pitchFamily="2" charset="-122"/>
                        <a:cs typeface="+mn-cs"/>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87925182"/>
                  </a:ext>
                </a:extLst>
              </a:tr>
              <a:tr h="1966328">
                <a:tc>
                  <a:txBody>
                    <a:bodyPr/>
                    <a:lstStyle/>
                    <a:p>
                      <a:pPr algn="ctr"/>
                      <a:r>
                        <a:rPr lang="en-US" altLang="zh-CN" sz="1800" b="1" i="0" kern="1200" dirty="0">
                          <a:solidFill>
                            <a:schemeClr val="tx1"/>
                          </a:solidFill>
                          <a:latin typeface="华文仿宋" panose="02010600040101010101" pitchFamily="2" charset="-122"/>
                          <a:ea typeface="华文仿宋" panose="02010600040101010101" pitchFamily="2" charset="-122"/>
                          <a:cs typeface="+mn-cs"/>
                        </a:rPr>
                        <a:t>1.4.1 </a:t>
                      </a:r>
                      <a:r>
                        <a:rPr lang="zh-CN" altLang="en-US" sz="1800" b="1" i="0" kern="1200" dirty="0">
                          <a:solidFill>
                            <a:schemeClr val="tx1"/>
                          </a:solidFill>
                          <a:latin typeface="华文仿宋" panose="02010600040101010101" pitchFamily="2" charset="-122"/>
                          <a:ea typeface="华文仿宋" panose="02010600040101010101" pitchFamily="2" charset="-122"/>
                          <a:cs typeface="+mn-cs"/>
                        </a:rPr>
                        <a:t>基流</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0" algn="l"/>
                      <a:r>
                        <a:rPr lang="zh-CN" altLang="en-US" sz="1800" b="1" i="0" kern="1200" dirty="0">
                          <a:solidFill>
                            <a:schemeClr val="tx1"/>
                          </a:solidFill>
                          <a:latin typeface="华文仿宋" panose="02010600040101010101" pitchFamily="2" charset="-122"/>
                          <a:ea typeface="华文仿宋" panose="02010600040101010101" pitchFamily="2" charset="-122"/>
                          <a:cs typeface="+mn-cs"/>
                        </a:rPr>
                        <a:t> 当学生输入密码登录课程管理系统时，用例“注册课程”开始。如果密码验证是正确的</a:t>
                      </a:r>
                      <a:r>
                        <a:rPr lang="en-US" altLang="zh-CN" sz="1800" b="1" i="0" kern="1200" dirty="0">
                          <a:solidFill>
                            <a:schemeClr val="tx1"/>
                          </a:solidFill>
                          <a:latin typeface="华文仿宋" panose="02010600040101010101" pitchFamily="2" charset="-122"/>
                          <a:ea typeface="华文仿宋" panose="02010600040101010101" pitchFamily="2" charset="-122"/>
                          <a:cs typeface="+mn-cs"/>
                        </a:rPr>
                        <a:t>(E-1)</a:t>
                      </a:r>
                      <a:r>
                        <a:rPr lang="zh-CN" altLang="en-US" sz="1800" b="1" i="0" kern="1200" dirty="0">
                          <a:solidFill>
                            <a:schemeClr val="tx1"/>
                          </a:solidFill>
                          <a:latin typeface="华文仿宋" panose="02010600040101010101" pitchFamily="2" charset="-122"/>
                          <a:ea typeface="华文仿宋" panose="02010600040101010101" pitchFamily="2" charset="-122"/>
                          <a:cs typeface="+mn-cs"/>
                        </a:rPr>
                        <a:t>，则提示学生选择所想要的动作：添加、查看、打印、退出。</a:t>
                      </a:r>
                      <a:endParaRPr lang="en-US" altLang="zh-CN" sz="1800" b="1" i="0" kern="1200" dirty="0">
                        <a:solidFill>
                          <a:schemeClr val="tx1"/>
                        </a:solidFill>
                        <a:latin typeface="华文仿宋" panose="02010600040101010101" pitchFamily="2" charset="-122"/>
                        <a:ea typeface="华文仿宋" panose="02010600040101010101" pitchFamily="2" charset="-122"/>
                        <a:cs typeface="+mn-cs"/>
                      </a:endParaRPr>
                    </a:p>
                    <a:p>
                      <a:pPr lvl="0" algn="l"/>
                      <a:r>
                        <a:rPr lang="zh-CN" altLang="en-US" sz="1800" b="1" i="0" kern="1200" dirty="0">
                          <a:solidFill>
                            <a:schemeClr val="tx1"/>
                          </a:solidFill>
                          <a:latin typeface="华文仿宋" panose="02010600040101010101" pitchFamily="2" charset="-122"/>
                          <a:ea typeface="华文仿宋" panose="02010600040101010101" pitchFamily="2" charset="-122"/>
                          <a:cs typeface="+mn-cs"/>
                        </a:rPr>
                        <a:t> 如果所选的活动是添加，执行分支流</a:t>
                      </a:r>
                      <a:r>
                        <a:rPr lang="en-US" altLang="zh-CN" sz="1800" b="1" i="0" kern="1200" dirty="0">
                          <a:solidFill>
                            <a:schemeClr val="tx1"/>
                          </a:solidFill>
                          <a:latin typeface="华文仿宋" panose="02010600040101010101" pitchFamily="2" charset="-122"/>
                          <a:ea typeface="华文仿宋" panose="02010600040101010101" pitchFamily="2" charset="-122"/>
                          <a:cs typeface="+mn-cs"/>
                        </a:rPr>
                        <a:t>S-1</a:t>
                      </a:r>
                      <a:r>
                        <a:rPr lang="zh-CN" altLang="en-US" sz="1800" b="1" i="0" kern="1200" dirty="0">
                          <a:solidFill>
                            <a:schemeClr val="tx1"/>
                          </a:solidFill>
                          <a:latin typeface="华文仿宋" panose="02010600040101010101" pitchFamily="2" charset="-122"/>
                          <a:ea typeface="华文仿宋" panose="02010600040101010101" pitchFamily="2" charset="-122"/>
                          <a:cs typeface="+mn-cs"/>
                        </a:rPr>
                        <a:t>；添加所选课程。</a:t>
                      </a:r>
                      <a:endParaRPr lang="en-US" altLang="zh-CN" sz="1800" b="1" i="0" kern="1200" dirty="0">
                        <a:solidFill>
                          <a:schemeClr val="tx1"/>
                        </a:solidFill>
                        <a:latin typeface="华文仿宋" panose="02010600040101010101" pitchFamily="2" charset="-122"/>
                        <a:ea typeface="华文仿宋" panose="020106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1" i="0" kern="1200" dirty="0">
                          <a:solidFill>
                            <a:schemeClr val="tx1"/>
                          </a:solidFill>
                          <a:latin typeface="华文仿宋" panose="02010600040101010101" pitchFamily="2" charset="-122"/>
                          <a:ea typeface="华文仿宋" panose="02010600040101010101" pitchFamily="2" charset="-122"/>
                          <a:cs typeface="+mn-cs"/>
                        </a:rPr>
                        <a:t> 如果所选的活动是查看，执行分支流</a:t>
                      </a:r>
                      <a:r>
                        <a:rPr lang="en-US" altLang="zh-CN" sz="1800" b="1" i="0" kern="1200" dirty="0">
                          <a:solidFill>
                            <a:schemeClr val="tx1"/>
                          </a:solidFill>
                          <a:latin typeface="华文仿宋" panose="02010600040101010101" pitchFamily="2" charset="-122"/>
                          <a:ea typeface="华文仿宋" panose="02010600040101010101" pitchFamily="2" charset="-122"/>
                          <a:cs typeface="+mn-cs"/>
                        </a:rPr>
                        <a:t>S-2</a:t>
                      </a:r>
                      <a:r>
                        <a:rPr lang="zh-CN" altLang="en-US" sz="1800" b="1" i="0" kern="1200" dirty="0">
                          <a:solidFill>
                            <a:schemeClr val="tx1"/>
                          </a:solidFill>
                          <a:latin typeface="华文仿宋" panose="02010600040101010101" pitchFamily="2" charset="-122"/>
                          <a:ea typeface="华文仿宋" panose="02010600040101010101" pitchFamily="2" charset="-122"/>
                          <a:cs typeface="+mn-cs"/>
                        </a:rPr>
                        <a:t>；查看所选课程。</a:t>
                      </a:r>
                      <a:endParaRPr lang="en-US" altLang="zh-CN" sz="1800" b="1" i="0" kern="1200" dirty="0">
                        <a:solidFill>
                          <a:schemeClr val="tx1"/>
                        </a:solidFill>
                        <a:latin typeface="华文仿宋" panose="02010600040101010101" pitchFamily="2" charset="-122"/>
                        <a:ea typeface="华文仿宋" panose="020106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1" i="0" kern="1200" dirty="0">
                          <a:solidFill>
                            <a:schemeClr val="tx1"/>
                          </a:solidFill>
                          <a:latin typeface="华文仿宋" panose="02010600040101010101" pitchFamily="2" charset="-122"/>
                          <a:ea typeface="华文仿宋" panose="02010600040101010101" pitchFamily="2" charset="-122"/>
                          <a:cs typeface="+mn-cs"/>
                        </a:rPr>
                        <a:t> 如果所选的活动是打印，执行分支流</a:t>
                      </a:r>
                      <a:r>
                        <a:rPr lang="en-US" altLang="zh-CN" sz="1800" b="1" i="0" kern="1200" dirty="0">
                          <a:solidFill>
                            <a:schemeClr val="tx1"/>
                          </a:solidFill>
                          <a:latin typeface="华文仿宋" panose="02010600040101010101" pitchFamily="2" charset="-122"/>
                          <a:ea typeface="华文仿宋" panose="02010600040101010101" pitchFamily="2" charset="-122"/>
                          <a:cs typeface="+mn-cs"/>
                        </a:rPr>
                        <a:t>S-3</a:t>
                      </a:r>
                      <a:r>
                        <a:rPr lang="zh-CN" altLang="en-US" sz="1800" b="1" i="0" kern="1200" dirty="0">
                          <a:solidFill>
                            <a:schemeClr val="tx1"/>
                          </a:solidFill>
                          <a:latin typeface="华文仿宋" panose="02010600040101010101" pitchFamily="2" charset="-122"/>
                          <a:ea typeface="华文仿宋" panose="02010600040101010101" pitchFamily="2" charset="-122"/>
                          <a:cs typeface="+mn-cs"/>
                        </a:rPr>
                        <a:t>；打印所选课程。</a:t>
                      </a:r>
                      <a:endParaRPr lang="en-US" altLang="zh-CN" sz="1800" b="1" i="0" kern="1200" dirty="0">
                        <a:solidFill>
                          <a:schemeClr val="tx1"/>
                        </a:solidFill>
                        <a:latin typeface="华文仿宋" panose="02010600040101010101" pitchFamily="2" charset="-122"/>
                        <a:ea typeface="华文仿宋" panose="020106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1" i="0" kern="1200" dirty="0">
                          <a:solidFill>
                            <a:schemeClr val="tx1"/>
                          </a:solidFill>
                          <a:latin typeface="华文仿宋" panose="02010600040101010101" pitchFamily="2" charset="-122"/>
                          <a:ea typeface="华文仿宋" panose="02010600040101010101" pitchFamily="2" charset="-122"/>
                          <a:cs typeface="+mn-cs"/>
                        </a:rPr>
                        <a:t> 如果所选的活动是退出，用例结束并退出。</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87037504"/>
                  </a:ext>
                </a:extLst>
              </a:tr>
            </a:tbl>
          </a:graphicData>
        </a:graphic>
      </p:graphicFrame>
    </p:spTree>
    <p:extLst>
      <p:ext uri="{BB962C8B-B14F-4D97-AF65-F5344CB8AC3E}">
        <p14:creationId xmlns:p14="http://schemas.microsoft.com/office/powerpoint/2010/main" val="55215451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8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con&#10;&#10;Description automatically generated">
            <a:extLst>
              <a:ext uri="{FF2B5EF4-FFF2-40B4-BE49-F238E27FC236}">
                <a16:creationId xmlns:a16="http://schemas.microsoft.com/office/drawing/2014/main" id="{27BE4922-1CD1-493F-AF95-0CF39A9CDFD9}"/>
              </a:ext>
            </a:extLst>
          </p:cNvPr>
          <p:cNvPicPr>
            <a:picLocks noChangeAspect="1"/>
          </p:cNvPicPr>
          <p:nvPr/>
        </p:nvPicPr>
        <p:blipFill rotWithShape="1">
          <a:blip r:embed="rId3">
            <a:extLst>
              <a:ext uri="{28A0092B-C50C-407E-A947-70E740481C1C}">
                <a14:useLocalDpi xmlns:a14="http://schemas.microsoft.com/office/drawing/2010/main" val="0"/>
              </a:ext>
            </a:extLst>
          </a:blip>
          <a:srcRect l="4733" t="5400" r="5092" b="10580"/>
          <a:stretch/>
        </p:blipFill>
        <p:spPr>
          <a:xfrm>
            <a:off x="8511731" y="117787"/>
            <a:ext cx="3598383" cy="2980255"/>
          </a:xfrm>
          <a:prstGeom prst="rect">
            <a:avLst/>
          </a:prstGeom>
        </p:spPr>
      </p:pic>
      <p:sp>
        <p:nvSpPr>
          <p:cNvPr id="3" name="Title 1">
            <a:extLst>
              <a:ext uri="{FF2B5EF4-FFF2-40B4-BE49-F238E27FC236}">
                <a16:creationId xmlns:a16="http://schemas.microsoft.com/office/drawing/2014/main" id="{B46D4E40-CBCF-443B-A0E1-233FD43281B7}"/>
              </a:ext>
            </a:extLst>
          </p:cNvPr>
          <p:cNvSpPr txBox="1">
            <a:spLocks noChangeArrowheads="1"/>
          </p:cNvSpPr>
          <p:nvPr/>
        </p:nvSpPr>
        <p:spPr>
          <a:xfrm>
            <a:off x="158711" y="117787"/>
            <a:ext cx="9135414" cy="923924"/>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685766" rtl="0" eaLnBrk="1" fontAlgn="auto" latinLnBrk="0" hangingPunct="1">
              <a:lnSpc>
                <a:spcPct val="90000"/>
              </a:lnSpc>
              <a:spcBef>
                <a:spcPct val="0"/>
              </a:spcBef>
              <a:spcAft>
                <a:spcPts val="1200"/>
              </a:spcAft>
              <a:buClrTx/>
              <a:buSzTx/>
              <a:buFontTx/>
              <a:buNone/>
              <a:tabLst/>
              <a:defRPr/>
            </a:pPr>
            <a:r>
              <a:rPr kumimoji="0" lang="en-US" altLang="zh-CN" sz="2800" b="1" i="0" u="none" strike="noStrike" kern="1200" cap="none" spc="0" normalizeH="0" baseline="0" noProof="0" dirty="0">
                <a:ln>
                  <a:noFill/>
                </a:ln>
                <a:solidFill>
                  <a:srgbClr val="000000"/>
                </a:solidFill>
                <a:effectLst/>
                <a:uLnTx/>
                <a:uFillTx/>
                <a:latin typeface="Arial"/>
                <a:ea typeface="微软雅黑"/>
                <a:cs typeface="+mj-cs"/>
              </a:rPr>
              <a:t>“</a:t>
            </a:r>
            <a:r>
              <a:rPr kumimoji="0" lang="zh-CN" altLang="en-US" sz="2800" b="1" i="0" u="none" strike="noStrike" kern="1200" cap="none" spc="0" normalizeH="0" baseline="0" noProof="0" dirty="0">
                <a:ln>
                  <a:noFill/>
                </a:ln>
                <a:solidFill>
                  <a:srgbClr val="000000"/>
                </a:solidFill>
                <a:effectLst/>
                <a:uLnTx/>
                <a:uFillTx/>
                <a:latin typeface="Arial"/>
                <a:ea typeface="微软雅黑"/>
                <a:cs typeface="+mj-cs"/>
              </a:rPr>
              <a:t>注册课程</a:t>
            </a:r>
            <a:r>
              <a:rPr kumimoji="0" lang="en-US" altLang="zh-CN" sz="2800" b="1" i="0" u="none" strike="noStrike" kern="1200" cap="none" spc="0" normalizeH="0" baseline="0" noProof="0" dirty="0">
                <a:ln>
                  <a:noFill/>
                </a:ln>
                <a:solidFill>
                  <a:srgbClr val="000000"/>
                </a:solidFill>
                <a:effectLst/>
                <a:uLnTx/>
                <a:uFillTx/>
                <a:latin typeface="Arial"/>
                <a:ea typeface="微软雅黑"/>
                <a:cs typeface="+mj-cs"/>
              </a:rPr>
              <a:t>”</a:t>
            </a:r>
            <a:r>
              <a:rPr kumimoji="0" lang="zh-CN" altLang="en-US" sz="2800" b="1" i="0" u="none" strike="noStrike" kern="1200" cap="none" spc="0" normalizeH="0" baseline="0" noProof="0" dirty="0">
                <a:ln>
                  <a:noFill/>
                </a:ln>
                <a:solidFill>
                  <a:srgbClr val="000000"/>
                </a:solidFill>
                <a:effectLst/>
                <a:uLnTx/>
                <a:uFillTx/>
                <a:latin typeface="Arial"/>
                <a:ea typeface="微软雅黑"/>
                <a:cs typeface="+mj-cs"/>
              </a:rPr>
              <a:t>用例描述</a:t>
            </a:r>
            <a:endParaRPr kumimoji="0" lang="en-US" altLang="zh-CN" sz="2800" b="1" i="0" u="none" strike="noStrike" kern="1200" cap="none" spc="0" normalizeH="0" baseline="0" noProof="0" dirty="0">
              <a:ln>
                <a:noFill/>
              </a:ln>
              <a:solidFill>
                <a:srgbClr val="000000"/>
              </a:solidFill>
              <a:effectLst/>
              <a:uLnTx/>
              <a:uFillTx/>
              <a:latin typeface="Arial"/>
              <a:ea typeface="微软雅黑"/>
              <a:cs typeface="+mj-cs"/>
            </a:endParaRPr>
          </a:p>
          <a:p>
            <a:pPr marL="0" marR="0" lvl="0" indent="0" algn="l" defTabSz="685766" rtl="0" eaLnBrk="1" fontAlgn="auto" latinLnBrk="0" hangingPunct="1">
              <a:lnSpc>
                <a:spcPct val="90000"/>
              </a:lnSpc>
              <a:spcBef>
                <a:spcPct val="0"/>
              </a:spcBef>
              <a:spcAft>
                <a:spcPts val="1200"/>
              </a:spcAft>
              <a:buClrTx/>
              <a:buSzTx/>
              <a:buFontTx/>
              <a:buNone/>
              <a:tabLst/>
              <a:defRPr/>
            </a:pPr>
            <a:r>
              <a:rPr kumimoji="0" lang="en-US" altLang="zh-CN" sz="2800" b="1" i="0" u="none" strike="noStrike" kern="1200" cap="none" spc="0" normalizeH="0" baseline="0" noProof="0" dirty="0">
                <a:ln>
                  <a:noFill/>
                </a:ln>
                <a:solidFill>
                  <a:srgbClr val="000000"/>
                </a:solidFill>
                <a:effectLst/>
                <a:uLnTx/>
                <a:uFillTx/>
                <a:latin typeface="Arial"/>
                <a:ea typeface="微软雅黑"/>
                <a:cs typeface="+mj-cs"/>
              </a:rPr>
              <a:t>“Register for courses” Example</a:t>
            </a:r>
          </a:p>
        </p:txBody>
      </p:sp>
      <p:graphicFrame>
        <p:nvGraphicFramePr>
          <p:cNvPr id="5" name="Table 2">
            <a:extLst>
              <a:ext uri="{FF2B5EF4-FFF2-40B4-BE49-F238E27FC236}">
                <a16:creationId xmlns:a16="http://schemas.microsoft.com/office/drawing/2014/main" id="{446DBA7D-B84A-4705-BC82-58C9F4B888F7}"/>
              </a:ext>
            </a:extLst>
          </p:cNvPr>
          <p:cNvGraphicFramePr>
            <a:graphicFrameLocks noGrp="1"/>
          </p:cNvGraphicFramePr>
          <p:nvPr>
            <p:extLst/>
          </p:nvPr>
        </p:nvGraphicFramePr>
        <p:xfrm>
          <a:off x="363940" y="998425"/>
          <a:ext cx="7360693" cy="5760720"/>
        </p:xfrm>
        <a:graphic>
          <a:graphicData uri="http://schemas.openxmlformats.org/drawingml/2006/table">
            <a:tbl>
              <a:tblPr firstRow="1" bandRow="1">
                <a:tableStyleId>{5C22544A-7EE6-4342-B048-85BDC9FD1C3A}</a:tableStyleId>
              </a:tblPr>
              <a:tblGrid>
                <a:gridCol w="1852213">
                  <a:extLst>
                    <a:ext uri="{9D8B030D-6E8A-4147-A177-3AD203B41FA5}">
                      <a16:colId xmlns:a16="http://schemas.microsoft.com/office/drawing/2014/main" val="1596445947"/>
                    </a:ext>
                  </a:extLst>
                </a:gridCol>
                <a:gridCol w="5508480">
                  <a:extLst>
                    <a:ext uri="{9D8B030D-6E8A-4147-A177-3AD203B41FA5}">
                      <a16:colId xmlns:a16="http://schemas.microsoft.com/office/drawing/2014/main" val="2468735150"/>
                    </a:ext>
                  </a:extLst>
                </a:gridCol>
              </a:tblGrid>
              <a:tr h="3541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1" i="0" kern="1200" dirty="0">
                          <a:solidFill>
                            <a:schemeClr val="tx1"/>
                          </a:solidFill>
                          <a:latin typeface="华文仿宋" panose="02010600040101010101" pitchFamily="2" charset="-122"/>
                          <a:ea typeface="华文仿宋" panose="02010600040101010101" pitchFamily="2" charset="-122"/>
                          <a:cs typeface="+mn-cs"/>
                        </a:rPr>
                        <a:t>…</a:t>
                      </a:r>
                      <a:endParaRPr lang="zh-CN" altLang="en-US" sz="1800" b="1" i="0" kern="1200" dirty="0">
                        <a:solidFill>
                          <a:schemeClr val="tx1"/>
                        </a:solidFill>
                        <a:latin typeface="华文仿宋" panose="02010600040101010101" pitchFamily="2" charset="-122"/>
                        <a:ea typeface="华文仿宋" panose="02010600040101010101" pitchFamily="2" charset="-122"/>
                        <a:cs typeface="+mn-cs"/>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0" algn="l"/>
                      <a:r>
                        <a:rPr lang="en-US" altLang="zh-CN" sz="1800" b="1" i="0" kern="1200" dirty="0">
                          <a:solidFill>
                            <a:schemeClr val="tx1"/>
                          </a:solidFill>
                          <a:latin typeface="华文仿宋" panose="02010600040101010101" pitchFamily="2" charset="-122"/>
                          <a:ea typeface="华文仿宋" panose="02010600040101010101" pitchFamily="2" charset="-122"/>
                          <a:cs typeface="+mn-cs"/>
                        </a:rPr>
                        <a:t>…</a:t>
                      </a:r>
                      <a:endParaRPr lang="zh-CN" altLang="en-US" sz="1800" b="1" i="0" kern="1200" dirty="0">
                        <a:solidFill>
                          <a:schemeClr val="tx1"/>
                        </a:solidFill>
                        <a:latin typeface="华文仿宋" panose="02010600040101010101" pitchFamily="2" charset="-122"/>
                        <a:ea typeface="华文仿宋" panose="02010600040101010101" pitchFamily="2" charset="-122"/>
                        <a:cs typeface="+mn-cs"/>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31665972"/>
                  </a:ext>
                </a:extLst>
              </a:tr>
              <a:tr h="2744636">
                <a:tc>
                  <a:txBody>
                    <a:bodyPr/>
                    <a:lstStyle/>
                    <a:p>
                      <a:pPr algn="ctr"/>
                      <a:r>
                        <a:rPr lang="en-US" altLang="zh-CN" sz="1800" b="1" i="0" kern="1200" dirty="0">
                          <a:solidFill>
                            <a:schemeClr val="tx1"/>
                          </a:solidFill>
                          <a:latin typeface="华文仿宋" panose="02010600040101010101" pitchFamily="2" charset="-122"/>
                          <a:ea typeface="华文仿宋" panose="02010600040101010101" pitchFamily="2" charset="-122"/>
                          <a:cs typeface="+mn-cs"/>
                        </a:rPr>
                        <a:t>1.4.2</a:t>
                      </a:r>
                      <a:r>
                        <a:rPr lang="zh-CN" altLang="en-US" sz="1800" b="1" i="0" kern="1200" dirty="0">
                          <a:solidFill>
                            <a:schemeClr val="tx1"/>
                          </a:solidFill>
                          <a:latin typeface="华文仿宋" panose="02010600040101010101" pitchFamily="2" charset="-122"/>
                          <a:ea typeface="华文仿宋" panose="02010600040101010101" pitchFamily="2" charset="-122"/>
                          <a:cs typeface="+mn-cs"/>
                        </a:rPr>
                        <a:t> 分支流</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0" algn="l"/>
                      <a:r>
                        <a:rPr lang="en-US" altLang="zh-CN" sz="1800" b="1" i="0" kern="1200" dirty="0">
                          <a:solidFill>
                            <a:schemeClr val="tx1"/>
                          </a:solidFill>
                          <a:latin typeface="华文仿宋" panose="02010600040101010101" pitchFamily="2" charset="-122"/>
                          <a:ea typeface="华文仿宋" panose="02010600040101010101" pitchFamily="2" charset="-122"/>
                          <a:cs typeface="+mn-cs"/>
                        </a:rPr>
                        <a:t>S-1</a:t>
                      </a:r>
                      <a:r>
                        <a:rPr lang="zh-CN" altLang="en-US" sz="1800" b="1" i="0" kern="1200" dirty="0">
                          <a:solidFill>
                            <a:schemeClr val="tx1"/>
                          </a:solidFill>
                          <a:latin typeface="华文仿宋" panose="02010600040101010101" pitchFamily="2" charset="-122"/>
                          <a:ea typeface="华文仿宋" panose="02010600040101010101" pitchFamily="2" charset="-122"/>
                          <a:cs typeface="+mn-cs"/>
                        </a:rPr>
                        <a:t>：添加所选课程</a:t>
                      </a:r>
                      <a:endParaRPr lang="en-US" altLang="zh-CN" sz="1800" b="1" i="0" kern="1200" dirty="0">
                        <a:solidFill>
                          <a:schemeClr val="tx1"/>
                        </a:solidFill>
                        <a:latin typeface="华文仿宋" panose="02010600040101010101" pitchFamily="2" charset="-122"/>
                        <a:ea typeface="华文仿宋" panose="02010600040101010101" pitchFamily="2" charset="-122"/>
                        <a:cs typeface="+mn-cs"/>
                      </a:endParaRPr>
                    </a:p>
                    <a:p>
                      <a:pPr lvl="0" algn="l"/>
                      <a:r>
                        <a:rPr lang="zh-CN" altLang="en-US" sz="1800" b="1" i="0" kern="1200" dirty="0">
                          <a:solidFill>
                            <a:schemeClr val="tx1"/>
                          </a:solidFill>
                          <a:latin typeface="华文仿宋" panose="02010600040101010101" pitchFamily="2" charset="-122"/>
                          <a:ea typeface="华文仿宋" panose="02010600040101010101" pitchFamily="2" charset="-122"/>
                          <a:cs typeface="+mn-cs"/>
                        </a:rPr>
                        <a:t>系统提示含有课程名和课程代号的域，学生输入希望选修的课程名和课程代码</a:t>
                      </a:r>
                      <a:r>
                        <a:rPr lang="en-US" altLang="zh-CN" sz="1800" b="1" i="0" kern="1200" dirty="0">
                          <a:solidFill>
                            <a:schemeClr val="tx1"/>
                          </a:solidFill>
                          <a:latin typeface="华文仿宋" panose="02010600040101010101" pitchFamily="2" charset="-122"/>
                          <a:ea typeface="华文仿宋" panose="02010600040101010101" pitchFamily="2" charset="-122"/>
                          <a:cs typeface="+mn-cs"/>
                        </a:rPr>
                        <a:t>(E-2) </a:t>
                      </a:r>
                      <a:r>
                        <a:rPr lang="zh-CN" altLang="en-US" sz="1800" b="1" i="0" kern="1200" dirty="0">
                          <a:solidFill>
                            <a:schemeClr val="tx1"/>
                          </a:solidFill>
                          <a:latin typeface="华文仿宋" panose="02010600040101010101" pitchFamily="2" charset="-122"/>
                          <a:ea typeface="华文仿宋" panose="02010600040101010101" pitchFamily="2" charset="-122"/>
                          <a:cs typeface="+mn-cs"/>
                        </a:rPr>
                        <a:t>，并建立该课程与该学生的连接</a:t>
                      </a:r>
                      <a:r>
                        <a:rPr lang="en-US" altLang="zh-CN" sz="1800" b="1" i="0" kern="1200" dirty="0">
                          <a:solidFill>
                            <a:schemeClr val="tx1"/>
                          </a:solidFill>
                          <a:latin typeface="华文仿宋" panose="02010600040101010101" pitchFamily="2" charset="-122"/>
                          <a:ea typeface="华文仿宋" panose="02010600040101010101" pitchFamily="2" charset="-122"/>
                          <a:cs typeface="+mn-cs"/>
                        </a:rPr>
                        <a:t>(E-3)</a:t>
                      </a:r>
                      <a:r>
                        <a:rPr lang="zh-CN" altLang="en-US" sz="1800" b="1" i="0" kern="1200" dirty="0">
                          <a:solidFill>
                            <a:schemeClr val="tx1"/>
                          </a:solidFill>
                          <a:latin typeface="华文仿宋" panose="02010600040101010101" pitchFamily="2" charset="-122"/>
                          <a:ea typeface="华文仿宋" panose="02010600040101010101" pitchFamily="2" charset="-122"/>
                          <a:cs typeface="+mn-cs"/>
                        </a:rPr>
                        <a:t>。用例重新开始。</a:t>
                      </a:r>
                      <a:endParaRPr lang="en-US" altLang="zh-CN" sz="1800" b="1" i="0" kern="1200" dirty="0">
                        <a:solidFill>
                          <a:schemeClr val="tx1"/>
                        </a:solidFill>
                        <a:latin typeface="华文仿宋" panose="02010600040101010101" pitchFamily="2" charset="-122"/>
                        <a:ea typeface="华文仿宋" panose="02010600040101010101" pitchFamily="2" charset="-122"/>
                        <a:cs typeface="+mn-cs"/>
                      </a:endParaRPr>
                    </a:p>
                    <a:p>
                      <a:pPr lvl="0" algn="l"/>
                      <a:r>
                        <a:rPr lang="en-US" altLang="zh-CN" sz="1800" b="1" i="0" kern="1200" dirty="0">
                          <a:solidFill>
                            <a:schemeClr val="tx1"/>
                          </a:solidFill>
                          <a:latin typeface="华文仿宋" panose="02010600040101010101" pitchFamily="2" charset="-122"/>
                          <a:ea typeface="华文仿宋" panose="02010600040101010101" pitchFamily="2" charset="-122"/>
                          <a:cs typeface="+mn-cs"/>
                        </a:rPr>
                        <a:t>S-2</a:t>
                      </a:r>
                      <a:r>
                        <a:rPr lang="zh-CN" altLang="en-US" sz="1800" b="1" i="0" kern="1200" dirty="0">
                          <a:solidFill>
                            <a:schemeClr val="tx1"/>
                          </a:solidFill>
                          <a:latin typeface="华文仿宋" panose="02010600040101010101" pitchFamily="2" charset="-122"/>
                          <a:ea typeface="华文仿宋" panose="02010600040101010101" pitchFamily="2" charset="-122"/>
                          <a:cs typeface="+mn-cs"/>
                        </a:rPr>
                        <a:t>：查看所选课程</a:t>
                      </a:r>
                      <a:endParaRPr lang="en-US" altLang="zh-CN" sz="1800" b="1" i="0" kern="1200" dirty="0">
                        <a:solidFill>
                          <a:schemeClr val="tx1"/>
                        </a:solidFill>
                        <a:latin typeface="华文仿宋" panose="02010600040101010101" pitchFamily="2" charset="-122"/>
                        <a:ea typeface="华文仿宋" panose="02010600040101010101" pitchFamily="2" charset="-122"/>
                        <a:cs typeface="+mn-cs"/>
                      </a:endParaRPr>
                    </a:p>
                    <a:p>
                      <a:pPr lvl="0" algn="l"/>
                      <a:r>
                        <a:rPr lang="zh-CN" altLang="en-US" sz="1800" b="1" i="0" kern="1200" dirty="0">
                          <a:solidFill>
                            <a:schemeClr val="tx1"/>
                          </a:solidFill>
                          <a:latin typeface="华文仿宋" panose="02010600040101010101" pitchFamily="2" charset="-122"/>
                          <a:ea typeface="华文仿宋" panose="02010600040101010101" pitchFamily="2" charset="-122"/>
                          <a:cs typeface="+mn-cs"/>
                        </a:rPr>
                        <a:t>系统检索</a:t>
                      </a:r>
                      <a:r>
                        <a:rPr lang="en-US" altLang="zh-CN" sz="1800" b="1" i="0" kern="1200" dirty="0">
                          <a:solidFill>
                            <a:schemeClr val="tx1"/>
                          </a:solidFill>
                          <a:latin typeface="华文仿宋" panose="02010600040101010101" pitchFamily="2" charset="-122"/>
                          <a:ea typeface="华文仿宋" panose="02010600040101010101" pitchFamily="2" charset="-122"/>
                          <a:cs typeface="+mn-cs"/>
                        </a:rPr>
                        <a:t>(E-4)</a:t>
                      </a:r>
                      <a:r>
                        <a:rPr lang="zh-CN" altLang="en-US" sz="1800" b="1" i="0" kern="1200" dirty="0">
                          <a:solidFill>
                            <a:schemeClr val="tx1"/>
                          </a:solidFill>
                          <a:latin typeface="华文仿宋" panose="02010600040101010101" pitchFamily="2" charset="-122"/>
                          <a:ea typeface="华文仿宋" panose="02010600040101010101" pitchFamily="2" charset="-122"/>
                          <a:cs typeface="+mn-cs"/>
                        </a:rPr>
                        <a:t>并显示出学生所选的所有课程的信息，包括课程名、上课时间地点等。当学生查看完毕，用例重新开始。</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i="0" kern="1200" dirty="0">
                          <a:solidFill>
                            <a:schemeClr val="tx1"/>
                          </a:solidFill>
                          <a:latin typeface="华文仿宋" panose="02010600040101010101" pitchFamily="2" charset="-122"/>
                          <a:ea typeface="华文仿宋" panose="02010600040101010101" pitchFamily="2" charset="-122"/>
                          <a:cs typeface="+mn-cs"/>
                        </a:rPr>
                        <a:t>S-3</a:t>
                      </a:r>
                      <a:r>
                        <a:rPr lang="zh-CN" altLang="en-US" sz="1800" b="1" i="0" kern="1200" dirty="0">
                          <a:solidFill>
                            <a:schemeClr val="tx1"/>
                          </a:solidFill>
                          <a:latin typeface="华文仿宋" panose="02010600040101010101" pitchFamily="2" charset="-122"/>
                          <a:ea typeface="华文仿宋" panose="02010600040101010101" pitchFamily="2" charset="-122"/>
                          <a:cs typeface="+mn-cs"/>
                        </a:rPr>
                        <a:t>：打印所选课程</a:t>
                      </a:r>
                      <a:endParaRPr lang="en-US" altLang="zh-CN" sz="1800" b="1" i="0" kern="1200" dirty="0">
                        <a:solidFill>
                          <a:schemeClr val="tx1"/>
                        </a:solidFill>
                        <a:latin typeface="华文仿宋" panose="02010600040101010101" pitchFamily="2" charset="-122"/>
                        <a:ea typeface="华文仿宋" panose="02010600040101010101" pitchFamily="2" charset="-122"/>
                        <a:cs typeface="+mn-cs"/>
                      </a:endParaRPr>
                    </a:p>
                    <a:p>
                      <a:pPr lvl="0" algn="l"/>
                      <a:r>
                        <a:rPr lang="zh-CN" altLang="en-US" sz="1800" b="1" i="0" kern="1200" dirty="0">
                          <a:solidFill>
                            <a:schemeClr val="tx1"/>
                          </a:solidFill>
                          <a:latin typeface="华文仿宋" panose="02010600040101010101" pitchFamily="2" charset="-122"/>
                          <a:ea typeface="华文仿宋" panose="02010600040101010101" pitchFamily="2" charset="-122"/>
                          <a:cs typeface="+mn-cs"/>
                        </a:rPr>
                        <a:t>系统打印出学生所选的课程信息</a:t>
                      </a:r>
                      <a:r>
                        <a:rPr lang="en-US" altLang="zh-CN" sz="1800" b="1" i="0" kern="1200" dirty="0">
                          <a:solidFill>
                            <a:schemeClr val="tx1"/>
                          </a:solidFill>
                          <a:latin typeface="华文仿宋" panose="02010600040101010101" pitchFamily="2" charset="-122"/>
                          <a:ea typeface="华文仿宋" panose="02010600040101010101" pitchFamily="2" charset="-122"/>
                          <a:cs typeface="+mn-cs"/>
                        </a:rPr>
                        <a:t>(E-5)</a:t>
                      </a:r>
                      <a:r>
                        <a:rPr lang="zh-CN" altLang="en-US" sz="1800" b="1" i="0" kern="1200" dirty="0">
                          <a:solidFill>
                            <a:schemeClr val="tx1"/>
                          </a:solidFill>
                          <a:latin typeface="华文仿宋" panose="02010600040101010101" pitchFamily="2" charset="-122"/>
                          <a:ea typeface="华文仿宋" panose="02010600040101010101" pitchFamily="2" charset="-122"/>
                          <a:cs typeface="+mn-cs"/>
                        </a:rPr>
                        <a:t>。用例重新开始。</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81914800"/>
                  </a:ext>
                </a:extLst>
              </a:tr>
              <a:tr h="2479026">
                <a:tc>
                  <a:txBody>
                    <a:bodyPr/>
                    <a:lstStyle/>
                    <a:p>
                      <a:pPr algn="ctr"/>
                      <a:r>
                        <a:rPr lang="en-US" altLang="zh-CN" sz="1800" b="1" i="0" kern="1200" dirty="0">
                          <a:solidFill>
                            <a:schemeClr val="tx1"/>
                          </a:solidFill>
                          <a:latin typeface="华文仿宋" panose="02010600040101010101" pitchFamily="2" charset="-122"/>
                          <a:ea typeface="华文仿宋" panose="02010600040101010101" pitchFamily="2" charset="-122"/>
                          <a:cs typeface="+mn-cs"/>
                        </a:rPr>
                        <a:t>1.4.3 </a:t>
                      </a:r>
                      <a:r>
                        <a:rPr lang="zh-CN" altLang="en-US" sz="1800" b="1" i="0" kern="1200" dirty="0">
                          <a:solidFill>
                            <a:schemeClr val="tx1"/>
                          </a:solidFill>
                          <a:latin typeface="华文仿宋" panose="02010600040101010101" pitchFamily="2" charset="-122"/>
                          <a:ea typeface="华文仿宋" panose="02010600040101010101" pitchFamily="2" charset="-122"/>
                          <a:cs typeface="+mn-cs"/>
                        </a:rPr>
                        <a:t>替代流</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0" algn="l"/>
                      <a:r>
                        <a:rPr lang="en-US" altLang="zh-CN" sz="1800" b="1" i="0" kern="1200" dirty="0">
                          <a:solidFill>
                            <a:schemeClr val="tx1"/>
                          </a:solidFill>
                          <a:latin typeface="华文仿宋" panose="02010600040101010101" pitchFamily="2" charset="-122"/>
                          <a:ea typeface="华文仿宋" panose="02010600040101010101" pitchFamily="2" charset="-122"/>
                          <a:cs typeface="+mn-cs"/>
                        </a:rPr>
                        <a:t>E-1 </a:t>
                      </a:r>
                      <a:r>
                        <a:rPr lang="zh-CN" altLang="en-US" sz="1800" b="1" i="0" kern="1200" dirty="0">
                          <a:solidFill>
                            <a:schemeClr val="tx1"/>
                          </a:solidFill>
                          <a:latin typeface="华文仿宋" panose="02010600040101010101" pitchFamily="2" charset="-122"/>
                          <a:ea typeface="华文仿宋" panose="02010600040101010101" pitchFamily="2" charset="-122"/>
                          <a:cs typeface="+mn-cs"/>
                        </a:rPr>
                        <a:t>如果输入的密码无效，用户可以重新输入密码或终止用例。</a:t>
                      </a:r>
                      <a:endParaRPr lang="en-US" altLang="zh-CN" sz="1800" b="1" i="0" kern="1200" dirty="0">
                        <a:solidFill>
                          <a:schemeClr val="tx1"/>
                        </a:solidFill>
                        <a:latin typeface="华文仿宋" panose="02010600040101010101" pitchFamily="2" charset="-122"/>
                        <a:ea typeface="华文仿宋" panose="02010600040101010101" pitchFamily="2" charset="-122"/>
                        <a:cs typeface="+mn-cs"/>
                      </a:endParaRPr>
                    </a:p>
                    <a:p>
                      <a:pPr lvl="0" algn="l"/>
                      <a:r>
                        <a:rPr lang="en-US" altLang="zh-CN" sz="1800" b="1" i="0" kern="1200" dirty="0">
                          <a:solidFill>
                            <a:schemeClr val="tx1"/>
                          </a:solidFill>
                          <a:latin typeface="华文仿宋" panose="02010600040101010101" pitchFamily="2" charset="-122"/>
                          <a:ea typeface="华文仿宋" panose="02010600040101010101" pitchFamily="2" charset="-122"/>
                          <a:cs typeface="+mn-cs"/>
                        </a:rPr>
                        <a:t>E-2 </a:t>
                      </a:r>
                      <a:r>
                        <a:rPr lang="zh-CN" altLang="en-US" sz="1800" b="1" i="0" kern="1200" dirty="0">
                          <a:solidFill>
                            <a:schemeClr val="tx1"/>
                          </a:solidFill>
                          <a:latin typeface="华文仿宋" panose="02010600040101010101" pitchFamily="2" charset="-122"/>
                          <a:ea typeface="华文仿宋" panose="02010600040101010101" pitchFamily="2" charset="-122"/>
                          <a:cs typeface="+mn-cs"/>
                        </a:rPr>
                        <a:t>如果输入的课程名或代码无效，用户可以重新输入或终止用例。</a:t>
                      </a:r>
                      <a:endParaRPr lang="en-US" altLang="zh-CN" sz="1800" b="1" i="0" kern="1200" dirty="0">
                        <a:solidFill>
                          <a:schemeClr val="tx1"/>
                        </a:solidFill>
                        <a:latin typeface="华文仿宋" panose="02010600040101010101" pitchFamily="2" charset="-122"/>
                        <a:ea typeface="华文仿宋" panose="02010600040101010101" pitchFamily="2" charset="-122"/>
                        <a:cs typeface="+mn-cs"/>
                      </a:endParaRPr>
                    </a:p>
                    <a:p>
                      <a:pPr lvl="0" algn="l"/>
                      <a:r>
                        <a:rPr lang="en-US" altLang="zh-CN" sz="1800" b="1" i="0" kern="1200" dirty="0">
                          <a:solidFill>
                            <a:schemeClr val="tx1"/>
                          </a:solidFill>
                          <a:latin typeface="华文仿宋" panose="02010600040101010101" pitchFamily="2" charset="-122"/>
                          <a:ea typeface="华文仿宋" panose="02010600040101010101" pitchFamily="2" charset="-122"/>
                          <a:cs typeface="+mn-cs"/>
                        </a:rPr>
                        <a:t>E-3 </a:t>
                      </a:r>
                      <a:r>
                        <a:rPr lang="zh-CN" altLang="en-US" sz="1800" b="1" i="0" kern="1200" dirty="0">
                          <a:solidFill>
                            <a:schemeClr val="tx1"/>
                          </a:solidFill>
                          <a:latin typeface="华文仿宋" panose="02010600040101010101" pitchFamily="2" charset="-122"/>
                          <a:ea typeface="华文仿宋" panose="02010600040101010101" pitchFamily="2" charset="-122"/>
                          <a:cs typeface="+mn-cs"/>
                        </a:rPr>
                        <a:t>如果学生和课程间的连接不能建立，信息会被存储，晚些时候再次建立连接。用例继续。</a:t>
                      </a:r>
                      <a:endParaRPr lang="en-US" altLang="zh-CN" sz="1800" b="1" i="0" kern="1200" dirty="0">
                        <a:solidFill>
                          <a:schemeClr val="tx1"/>
                        </a:solidFill>
                        <a:latin typeface="华文仿宋" panose="02010600040101010101" pitchFamily="2" charset="-122"/>
                        <a:ea typeface="华文仿宋" panose="02010600040101010101" pitchFamily="2" charset="-122"/>
                        <a:cs typeface="+mn-cs"/>
                      </a:endParaRPr>
                    </a:p>
                    <a:p>
                      <a:pPr lvl="0" algn="l"/>
                      <a:r>
                        <a:rPr lang="en-US" altLang="zh-CN" sz="1800" b="1" i="0" kern="1200" dirty="0">
                          <a:solidFill>
                            <a:schemeClr val="tx1"/>
                          </a:solidFill>
                          <a:latin typeface="华文仿宋" panose="02010600040101010101" pitchFamily="2" charset="-122"/>
                          <a:ea typeface="华文仿宋" panose="02010600040101010101" pitchFamily="2" charset="-122"/>
                          <a:cs typeface="+mn-cs"/>
                        </a:rPr>
                        <a:t>E-4 </a:t>
                      </a:r>
                      <a:r>
                        <a:rPr lang="zh-CN" altLang="en-US" sz="1800" b="1" i="0" kern="1200" dirty="0">
                          <a:solidFill>
                            <a:schemeClr val="tx1"/>
                          </a:solidFill>
                          <a:latin typeface="华文仿宋" panose="02010600040101010101" pitchFamily="2" charset="-122"/>
                          <a:ea typeface="华文仿宋" panose="02010600040101010101" pitchFamily="2" charset="-122"/>
                          <a:cs typeface="+mn-cs"/>
                        </a:rPr>
                        <a:t>如果系统不能检索课程选修信息。用例重新开始。</a:t>
                      </a:r>
                      <a:endParaRPr lang="en-US" altLang="zh-CN" sz="1800" b="1" i="0" kern="1200" dirty="0">
                        <a:solidFill>
                          <a:schemeClr val="tx1"/>
                        </a:solidFill>
                        <a:latin typeface="华文仿宋" panose="02010600040101010101" pitchFamily="2" charset="-122"/>
                        <a:ea typeface="华文仿宋" panose="02010600040101010101" pitchFamily="2" charset="-122"/>
                        <a:cs typeface="+mn-cs"/>
                      </a:endParaRPr>
                    </a:p>
                    <a:p>
                      <a:pPr lvl="0" algn="l"/>
                      <a:r>
                        <a:rPr lang="en-US" altLang="zh-CN" sz="1800" b="1" i="0" kern="1200" dirty="0">
                          <a:solidFill>
                            <a:schemeClr val="tx1"/>
                          </a:solidFill>
                          <a:latin typeface="华文仿宋" panose="02010600040101010101" pitchFamily="2" charset="-122"/>
                          <a:ea typeface="华文仿宋" panose="02010600040101010101" pitchFamily="2" charset="-122"/>
                          <a:cs typeface="+mn-cs"/>
                        </a:rPr>
                        <a:t>E-5 </a:t>
                      </a:r>
                      <a:r>
                        <a:rPr lang="zh-CN" altLang="en-US" sz="1800" b="1" i="0" kern="1200" dirty="0">
                          <a:solidFill>
                            <a:schemeClr val="tx1"/>
                          </a:solidFill>
                          <a:latin typeface="华文仿宋" panose="02010600040101010101" pitchFamily="2" charset="-122"/>
                          <a:ea typeface="华文仿宋" panose="02010600040101010101" pitchFamily="2" charset="-122"/>
                          <a:cs typeface="+mn-cs"/>
                        </a:rPr>
                        <a:t>如果系统不能打印课程选修信息，学生会得到信息表示该选项目前无法使用。用例重新开始。</a:t>
                      </a:r>
                      <a:endParaRPr lang="en-US" altLang="zh-CN" sz="1800" b="1" i="0" kern="1200" dirty="0">
                        <a:solidFill>
                          <a:schemeClr val="tx1"/>
                        </a:solidFill>
                        <a:latin typeface="华文仿宋" panose="02010600040101010101" pitchFamily="2" charset="-122"/>
                        <a:ea typeface="华文仿宋" panose="02010600040101010101" pitchFamily="2" charset="-122"/>
                        <a:cs typeface="+mn-cs"/>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94833214"/>
                  </a:ext>
                </a:extLst>
              </a:tr>
            </a:tbl>
          </a:graphicData>
        </a:graphic>
      </p:graphicFrame>
    </p:spTree>
    <p:extLst>
      <p:ext uri="{BB962C8B-B14F-4D97-AF65-F5344CB8AC3E}">
        <p14:creationId xmlns:p14="http://schemas.microsoft.com/office/powerpoint/2010/main" val="149641289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8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0068A73C-635C-4733-88F2-F406D99F7D73}"/>
              </a:ext>
            </a:extLst>
          </p:cNvPr>
          <p:cNvSpPr txBox="1">
            <a:spLocks/>
          </p:cNvSpPr>
          <p:nvPr/>
        </p:nvSpPr>
        <p:spPr>
          <a:xfrm>
            <a:off x="499906" y="1673994"/>
            <a:ext cx="11620443" cy="5328757"/>
          </a:xfrm>
          <a:prstGeom prst="rect">
            <a:avLst/>
          </a:prstGeom>
        </p:spPr>
        <p:txBody>
          <a:bodyPr vert="horz" lIns="91440" tIns="45720" rIns="91440" bIns="45720" rtlCol="0">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None/>
            </a:pPr>
            <a:r>
              <a:rPr lang="zh-CN" altLang="en-US" sz="2800" dirty="0">
                <a:solidFill>
                  <a:srgbClr val="000000"/>
                </a:solidFill>
                <a:latin typeface="Arial"/>
                <a:ea typeface="微软雅黑"/>
                <a:cs typeface="+mj-cs"/>
              </a:rPr>
              <a:t>提供商家处理学生订单的用例图及用例描述？</a:t>
            </a:r>
            <a:endParaRPr lang="en-US" altLang="zh-CN" sz="2800" dirty="0">
              <a:solidFill>
                <a:srgbClr val="000000"/>
              </a:solidFill>
              <a:latin typeface="Arial"/>
              <a:ea typeface="微软雅黑"/>
              <a:cs typeface="+mj-cs"/>
            </a:endParaRPr>
          </a:p>
        </p:txBody>
      </p:sp>
      <p:sp>
        <p:nvSpPr>
          <p:cNvPr id="6" name="Title 1">
            <a:extLst>
              <a:ext uri="{FF2B5EF4-FFF2-40B4-BE49-F238E27FC236}">
                <a16:creationId xmlns:a16="http://schemas.microsoft.com/office/drawing/2014/main" id="{C6DCFAE8-59D1-45BF-848F-C1D9D3925D24}"/>
              </a:ext>
            </a:extLst>
          </p:cNvPr>
          <p:cNvSpPr txBox="1">
            <a:spLocks noChangeArrowheads="1"/>
          </p:cNvSpPr>
          <p:nvPr/>
        </p:nvSpPr>
        <p:spPr>
          <a:xfrm>
            <a:off x="499906" y="145324"/>
            <a:ext cx="9135414" cy="923924"/>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spcAft>
                <a:spcPts val="1200"/>
              </a:spcAft>
              <a:defRPr/>
            </a:pPr>
            <a:r>
              <a:rPr lang="zh-CN" altLang="en-US" sz="3600" dirty="0" smtClean="0">
                <a:solidFill>
                  <a:srgbClr val="000000"/>
                </a:solidFill>
                <a:latin typeface="Arial"/>
                <a:ea typeface="微软雅黑"/>
              </a:rPr>
              <a:t>需求分析</a:t>
            </a:r>
            <a:r>
              <a:rPr lang="zh-CN" altLang="en-US" sz="3600" dirty="0">
                <a:solidFill>
                  <a:srgbClr val="000000"/>
                </a:solidFill>
                <a:latin typeface="Arial"/>
                <a:ea typeface="微软雅黑"/>
              </a:rPr>
              <a:t>与需求定义</a:t>
            </a:r>
            <a:endParaRPr kumimoji="0" lang="en-US" altLang="zh-CN" sz="3600" b="1" i="0" u="none" strike="noStrike" kern="1200" cap="none" spc="0" normalizeH="0" baseline="0" noProof="0" dirty="0">
              <a:ln>
                <a:noFill/>
              </a:ln>
              <a:solidFill>
                <a:srgbClr val="000000"/>
              </a:solidFill>
              <a:effectLst/>
              <a:uLnTx/>
              <a:uFillTx/>
              <a:latin typeface="Arial"/>
              <a:ea typeface="微软雅黑"/>
              <a:cs typeface="+mj-cs"/>
            </a:endParaRPr>
          </a:p>
        </p:txBody>
      </p:sp>
      <p:cxnSp>
        <p:nvCxnSpPr>
          <p:cNvPr id="23" name="Straight Connector 22">
            <a:extLst>
              <a:ext uri="{FF2B5EF4-FFF2-40B4-BE49-F238E27FC236}">
                <a16:creationId xmlns:a16="http://schemas.microsoft.com/office/drawing/2014/main" id="{681B5A00-94E3-4013-BD6E-1FD39311B0D6}"/>
              </a:ext>
            </a:extLst>
          </p:cNvPr>
          <p:cNvCxnSpPr>
            <a:cxnSpLocks/>
          </p:cNvCxnSpPr>
          <p:nvPr/>
        </p:nvCxnSpPr>
        <p:spPr>
          <a:xfrm>
            <a:off x="0" y="1388424"/>
            <a:ext cx="12192000" cy="0"/>
          </a:xfrm>
          <a:prstGeom prst="line">
            <a:avLst/>
          </a:prstGeom>
          <a:ln w="38100"/>
        </p:spPr>
        <p:style>
          <a:lnRef idx="1">
            <a:schemeClr val="dk1"/>
          </a:lnRef>
          <a:fillRef idx="0">
            <a:schemeClr val="dk1"/>
          </a:fillRef>
          <a:effectRef idx="0">
            <a:schemeClr val="dk1"/>
          </a:effectRef>
          <a:fontRef idx="minor">
            <a:schemeClr val="tx1"/>
          </a:fontRef>
        </p:style>
      </p:cxnSp>
      <p:sp>
        <p:nvSpPr>
          <p:cNvPr id="2" name="矩形 1"/>
          <p:cNvSpPr/>
          <p:nvPr/>
        </p:nvSpPr>
        <p:spPr>
          <a:xfrm>
            <a:off x="3048000" y="3105835"/>
            <a:ext cx="6096000" cy="646331"/>
          </a:xfrm>
          <a:prstGeom prst="rect">
            <a:avLst/>
          </a:prstGeom>
        </p:spPr>
        <p:txBody>
          <a:bodyPr>
            <a:spAutoFit/>
          </a:bodyPr>
          <a:lstStyle/>
          <a:p>
            <a:r>
              <a:rPr lang="en-US" altLang="zh-CN" dirty="0"/>
              <a:t>【</a:t>
            </a:r>
            <a:r>
              <a:rPr lang="zh-CN" altLang="en-US" dirty="0"/>
              <a:t>腾讯文档</a:t>
            </a:r>
            <a:r>
              <a:rPr lang="en-US" altLang="zh-CN" dirty="0"/>
              <a:t>】</a:t>
            </a:r>
            <a:r>
              <a:rPr lang="zh-CN" altLang="en-US" dirty="0"/>
              <a:t>提供商家处理学生订单的用例图及用例描述？</a:t>
            </a:r>
          </a:p>
          <a:p>
            <a:r>
              <a:rPr lang="en-US" altLang="zh-CN" dirty="0"/>
              <a:t>https://docs.qq.com/form/page/DSExSYk5ybVF2TGxs</a:t>
            </a:r>
            <a:endParaRPr lang="zh-CN" altLang="en-US" dirty="0"/>
          </a:p>
        </p:txBody>
      </p:sp>
    </p:spTree>
    <p:extLst>
      <p:ext uri="{BB962C8B-B14F-4D97-AF65-F5344CB8AC3E}">
        <p14:creationId xmlns:p14="http://schemas.microsoft.com/office/powerpoint/2010/main" val="570293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0068A73C-635C-4733-88F2-F406D99F7D73}"/>
              </a:ext>
            </a:extLst>
          </p:cNvPr>
          <p:cNvSpPr txBox="1">
            <a:spLocks/>
          </p:cNvSpPr>
          <p:nvPr/>
        </p:nvSpPr>
        <p:spPr>
          <a:xfrm>
            <a:off x="467615" y="1045525"/>
            <a:ext cx="11620443" cy="5328757"/>
          </a:xfrm>
          <a:prstGeom prst="rect">
            <a:avLst/>
          </a:prstGeom>
        </p:spPr>
        <p:txBody>
          <a:bodyPr vert="horz" lIns="91440" tIns="45720" rIns="91440" bIns="45720" rtlCol="0">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None/>
            </a:pPr>
            <a:r>
              <a:rPr lang="zh-CN" altLang="en-US" sz="2800" dirty="0">
                <a:solidFill>
                  <a:srgbClr val="000000"/>
                </a:solidFill>
                <a:latin typeface="Arial"/>
                <a:ea typeface="微软雅黑"/>
                <a:cs typeface="+mj-cs"/>
              </a:rPr>
              <a:t>提供商家处理学生订单的用例图及用例描述？</a:t>
            </a:r>
            <a:endParaRPr lang="en-US" altLang="zh-CN" sz="2800" dirty="0">
              <a:solidFill>
                <a:srgbClr val="000000"/>
              </a:solidFill>
              <a:latin typeface="Arial"/>
              <a:ea typeface="微软雅黑"/>
              <a:cs typeface="+mj-cs"/>
            </a:endParaRPr>
          </a:p>
        </p:txBody>
      </p:sp>
      <p:sp>
        <p:nvSpPr>
          <p:cNvPr id="6" name="Title 1">
            <a:extLst>
              <a:ext uri="{FF2B5EF4-FFF2-40B4-BE49-F238E27FC236}">
                <a16:creationId xmlns:a16="http://schemas.microsoft.com/office/drawing/2014/main" id="{C6DCFAE8-59D1-45BF-848F-C1D9D3925D24}"/>
              </a:ext>
            </a:extLst>
          </p:cNvPr>
          <p:cNvSpPr txBox="1">
            <a:spLocks noChangeArrowheads="1"/>
          </p:cNvSpPr>
          <p:nvPr/>
        </p:nvSpPr>
        <p:spPr>
          <a:xfrm>
            <a:off x="499906" y="145324"/>
            <a:ext cx="9135414" cy="923924"/>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spcAft>
                <a:spcPts val="1200"/>
              </a:spcAft>
              <a:defRPr/>
            </a:pPr>
            <a:r>
              <a:rPr lang="zh-CN" altLang="en-US" sz="3600" dirty="0" smtClean="0">
                <a:solidFill>
                  <a:srgbClr val="000000"/>
                </a:solidFill>
                <a:latin typeface="Arial"/>
                <a:ea typeface="微软雅黑"/>
              </a:rPr>
              <a:t>需求分析</a:t>
            </a:r>
            <a:r>
              <a:rPr lang="zh-CN" altLang="en-US" sz="3600" dirty="0">
                <a:solidFill>
                  <a:srgbClr val="000000"/>
                </a:solidFill>
                <a:latin typeface="Arial"/>
                <a:ea typeface="微软雅黑"/>
              </a:rPr>
              <a:t>与需求定义</a:t>
            </a:r>
            <a:endParaRPr kumimoji="0" lang="en-US" altLang="zh-CN" sz="3600" b="1" i="0" u="none" strike="noStrike" kern="1200" cap="none" spc="0" normalizeH="0" baseline="0" noProof="0" dirty="0">
              <a:ln>
                <a:noFill/>
              </a:ln>
              <a:solidFill>
                <a:srgbClr val="000000"/>
              </a:solidFill>
              <a:effectLst/>
              <a:uLnTx/>
              <a:uFillTx/>
              <a:latin typeface="Arial"/>
              <a:ea typeface="微软雅黑"/>
              <a:cs typeface="+mj-cs"/>
            </a:endParaRPr>
          </a:p>
        </p:txBody>
      </p:sp>
      <p:graphicFrame>
        <p:nvGraphicFramePr>
          <p:cNvPr id="2" name="表格 1"/>
          <p:cNvGraphicFramePr>
            <a:graphicFrameLocks noGrp="1"/>
          </p:cNvGraphicFramePr>
          <p:nvPr>
            <p:extLst>
              <p:ext uri="{D42A27DB-BD31-4B8C-83A1-F6EECF244321}">
                <p14:modId xmlns:p14="http://schemas.microsoft.com/office/powerpoint/2010/main" val="160538697"/>
              </p:ext>
            </p:extLst>
          </p:nvPr>
        </p:nvGraphicFramePr>
        <p:xfrm>
          <a:off x="3115170" y="1889620"/>
          <a:ext cx="4820969" cy="3475847"/>
        </p:xfrm>
        <a:graphic>
          <a:graphicData uri="http://schemas.openxmlformats.org/drawingml/2006/table">
            <a:tbl>
              <a:tblPr>
                <a:tableStyleId>{5940675A-B579-460E-94D1-54222C63F5DA}</a:tableStyleId>
              </a:tblPr>
              <a:tblGrid>
                <a:gridCol w="1096615">
                  <a:extLst>
                    <a:ext uri="{9D8B030D-6E8A-4147-A177-3AD203B41FA5}">
                      <a16:colId xmlns:a16="http://schemas.microsoft.com/office/drawing/2014/main" val="3334906655"/>
                    </a:ext>
                  </a:extLst>
                </a:gridCol>
                <a:gridCol w="3724354">
                  <a:extLst>
                    <a:ext uri="{9D8B030D-6E8A-4147-A177-3AD203B41FA5}">
                      <a16:colId xmlns:a16="http://schemas.microsoft.com/office/drawing/2014/main" val="3538436350"/>
                    </a:ext>
                  </a:extLst>
                </a:gridCol>
              </a:tblGrid>
              <a:tr h="260978">
                <a:tc>
                  <a:txBody>
                    <a:bodyPr/>
                    <a:lstStyle/>
                    <a:p>
                      <a:pPr algn="ctr">
                        <a:spcBef>
                          <a:spcPts val="240"/>
                        </a:spcBef>
                        <a:spcAft>
                          <a:spcPts val="240"/>
                        </a:spcAft>
                      </a:pPr>
                      <a:r>
                        <a:rPr lang="zh-CN" sz="105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用例标识</a:t>
                      </a:r>
                    </a:p>
                  </a:txBody>
                  <a:tcPr marL="68580" marR="68580" marT="0" marB="0"/>
                </a:tc>
                <a:tc>
                  <a:txBody>
                    <a:bodyPr/>
                    <a:lstStyle/>
                    <a:p>
                      <a:pPr algn="just">
                        <a:spcBef>
                          <a:spcPts val="240"/>
                        </a:spcBef>
                        <a:spcAft>
                          <a:spcPts val="240"/>
                        </a:spcAft>
                      </a:pP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62523028"/>
                  </a:ext>
                </a:extLst>
              </a:tr>
              <a:tr h="260978">
                <a:tc>
                  <a:txBody>
                    <a:bodyPr/>
                    <a:lstStyle/>
                    <a:p>
                      <a:pPr algn="ctr">
                        <a:spcBef>
                          <a:spcPts val="240"/>
                        </a:spcBef>
                        <a:spcAft>
                          <a:spcPts val="240"/>
                        </a:spcAft>
                      </a:pPr>
                      <a:r>
                        <a:rPr lang="zh-CN" sz="105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参与角色</a:t>
                      </a:r>
                    </a:p>
                  </a:txBody>
                  <a:tcPr marL="68580" marR="68580" marT="0" marB="0"/>
                </a:tc>
                <a:tc>
                  <a:txBody>
                    <a:bodyPr/>
                    <a:lstStyle/>
                    <a:p>
                      <a:pPr algn="just">
                        <a:spcBef>
                          <a:spcPts val="240"/>
                        </a:spcBef>
                        <a:spcAft>
                          <a:spcPts val="240"/>
                        </a:spcAft>
                      </a:pP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9946391"/>
                  </a:ext>
                </a:extLst>
              </a:tr>
              <a:tr h="451820">
                <a:tc>
                  <a:txBody>
                    <a:bodyPr/>
                    <a:lstStyle/>
                    <a:p>
                      <a:pPr algn="ctr">
                        <a:spcBef>
                          <a:spcPts val="240"/>
                        </a:spcBef>
                        <a:spcAft>
                          <a:spcPts val="240"/>
                        </a:spcAft>
                      </a:pPr>
                      <a:r>
                        <a:rPr lang="zh-CN" sz="105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功能概述</a:t>
                      </a:r>
                    </a:p>
                  </a:txBody>
                  <a:tcPr marL="68580" marR="68580" marT="0" marB="0"/>
                </a:tc>
                <a:tc>
                  <a:txBody>
                    <a:bodyPr/>
                    <a:lstStyle/>
                    <a:p>
                      <a:pPr algn="just">
                        <a:spcBef>
                          <a:spcPts val="240"/>
                        </a:spcBef>
                        <a:spcAft>
                          <a:spcPts val="240"/>
                        </a:spcAft>
                      </a:pP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47741319"/>
                  </a:ext>
                </a:extLst>
              </a:tr>
              <a:tr h="260978">
                <a:tc>
                  <a:txBody>
                    <a:bodyPr/>
                    <a:lstStyle/>
                    <a:p>
                      <a:pPr algn="ctr">
                        <a:spcBef>
                          <a:spcPts val="240"/>
                        </a:spcBef>
                        <a:spcAft>
                          <a:spcPts val="240"/>
                        </a:spcAft>
                      </a:pPr>
                      <a:r>
                        <a:rPr lang="zh-CN" sz="105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前置条件</a:t>
                      </a:r>
                    </a:p>
                  </a:txBody>
                  <a:tcPr marL="68580" marR="68580" marT="0" marB="0"/>
                </a:tc>
                <a:tc>
                  <a:txBody>
                    <a:bodyPr/>
                    <a:lstStyle/>
                    <a:p>
                      <a:pPr algn="just">
                        <a:spcBef>
                          <a:spcPts val="240"/>
                        </a:spcBef>
                        <a:spcAft>
                          <a:spcPts val="240"/>
                        </a:spcAft>
                      </a:pP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73996752"/>
                  </a:ext>
                </a:extLst>
              </a:tr>
              <a:tr h="1636288">
                <a:tc>
                  <a:txBody>
                    <a:bodyPr/>
                    <a:lstStyle/>
                    <a:p>
                      <a:pPr algn="ctr">
                        <a:spcBef>
                          <a:spcPts val="240"/>
                        </a:spcBef>
                        <a:spcAft>
                          <a:spcPts val="240"/>
                        </a:spcAft>
                      </a:pPr>
                      <a:r>
                        <a:rPr lang="zh-CN" sz="105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后置条件</a:t>
                      </a:r>
                    </a:p>
                  </a:txBody>
                  <a:tcPr marL="68580" marR="68580" marT="0" marB="0"/>
                </a:tc>
                <a:tc>
                  <a:txBody>
                    <a:bodyPr/>
                    <a:lstStyle/>
                    <a:p>
                      <a:pPr algn="just">
                        <a:spcBef>
                          <a:spcPts val="240"/>
                        </a:spcBef>
                        <a:spcAft>
                          <a:spcPts val="240"/>
                        </a:spcAft>
                      </a:pP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07596356"/>
                  </a:ext>
                </a:extLst>
              </a:tr>
              <a:tr h="604805">
                <a:tc>
                  <a:txBody>
                    <a:bodyPr/>
                    <a:lstStyle/>
                    <a:p>
                      <a:pPr algn="ctr">
                        <a:spcBef>
                          <a:spcPts val="240"/>
                        </a:spcBef>
                        <a:spcAft>
                          <a:spcPts val="240"/>
                        </a:spcAft>
                      </a:pPr>
                      <a:r>
                        <a:rPr lang="zh-CN" altLang="en-US" sz="1050" kern="100" dirty="0" smtClean="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事件流</a:t>
                      </a:r>
                      <a:endParaRPr lang="zh-CN" sz="105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Bef>
                          <a:spcPts val="240"/>
                        </a:spcBef>
                        <a:spcAft>
                          <a:spcPts val="240"/>
                        </a:spcAft>
                      </a:pP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70530820"/>
                  </a:ext>
                </a:extLst>
              </a:tr>
            </a:tbl>
          </a:graphicData>
        </a:graphic>
      </p:graphicFrame>
    </p:spTree>
    <p:extLst>
      <p:ext uri="{BB962C8B-B14F-4D97-AF65-F5344CB8AC3E}">
        <p14:creationId xmlns:p14="http://schemas.microsoft.com/office/powerpoint/2010/main" val="1000117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6DCFAE8-59D1-45BF-848F-C1D9D3925D24}"/>
              </a:ext>
            </a:extLst>
          </p:cNvPr>
          <p:cNvSpPr txBox="1">
            <a:spLocks noChangeArrowheads="1"/>
          </p:cNvSpPr>
          <p:nvPr/>
        </p:nvSpPr>
        <p:spPr>
          <a:xfrm>
            <a:off x="499906" y="464500"/>
            <a:ext cx="9135414" cy="923924"/>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685766" rtl="0" eaLnBrk="1" fontAlgn="auto" latinLnBrk="0" hangingPunct="1">
              <a:lnSpc>
                <a:spcPct val="90000"/>
              </a:lnSpc>
              <a:spcBef>
                <a:spcPct val="0"/>
              </a:spcBef>
              <a:spcAft>
                <a:spcPts val="1200"/>
              </a:spcAft>
              <a:buClrTx/>
              <a:buSzTx/>
              <a:buFontTx/>
              <a:buNone/>
              <a:tabLst/>
              <a:defRPr/>
            </a:pPr>
            <a:r>
              <a:rPr kumimoji="0" lang="zh-CN" altLang="en-US" sz="3600" b="1" i="0" u="none" strike="noStrike" kern="1200" cap="none" spc="0" normalizeH="0" baseline="0" noProof="0" dirty="0">
                <a:ln>
                  <a:noFill/>
                </a:ln>
                <a:solidFill>
                  <a:srgbClr val="000000"/>
                </a:solidFill>
                <a:effectLst/>
                <a:uLnTx/>
                <a:uFillTx/>
                <a:latin typeface="Arial"/>
                <a:ea typeface="微软雅黑"/>
                <a:cs typeface="+mj-cs"/>
              </a:rPr>
              <a:t>范围定义阶段</a:t>
            </a:r>
            <a:endParaRPr kumimoji="0" lang="en-US" altLang="zh-CN" sz="3600" b="1" i="0" u="none" strike="noStrike" kern="1200" cap="none" spc="0" normalizeH="0" baseline="0" noProof="0" dirty="0">
              <a:ln>
                <a:noFill/>
              </a:ln>
              <a:solidFill>
                <a:srgbClr val="000000"/>
              </a:solidFill>
              <a:effectLst/>
              <a:uLnTx/>
              <a:uFillTx/>
              <a:latin typeface="Arial"/>
              <a:ea typeface="微软雅黑"/>
              <a:cs typeface="+mj-cs"/>
            </a:endParaRPr>
          </a:p>
          <a:p>
            <a:pPr marL="0" marR="0" lvl="0" indent="0" algn="l" defTabSz="685766" rtl="0" eaLnBrk="1" fontAlgn="auto" latinLnBrk="0" hangingPunct="1">
              <a:lnSpc>
                <a:spcPct val="90000"/>
              </a:lnSpc>
              <a:spcBef>
                <a:spcPct val="0"/>
              </a:spcBef>
              <a:spcAft>
                <a:spcPts val="1200"/>
              </a:spcAft>
              <a:buClrTx/>
              <a:buSzTx/>
              <a:buFontTx/>
              <a:buNone/>
              <a:tabLst/>
              <a:defRPr/>
            </a:pPr>
            <a:r>
              <a:rPr lang="en-US" altLang="zh-CN" sz="3600" dirty="0">
                <a:solidFill>
                  <a:srgbClr val="000000"/>
                </a:solidFill>
                <a:latin typeface="Arial"/>
                <a:ea typeface="微软雅黑"/>
              </a:rPr>
              <a:t>The Scope Definition Phase</a:t>
            </a:r>
            <a:r>
              <a:rPr kumimoji="0" lang="zh-CN" altLang="en-US" sz="3600" b="1" i="0" u="none" strike="noStrike" kern="1200" cap="none" spc="0" normalizeH="0" baseline="0" noProof="0" dirty="0">
                <a:ln>
                  <a:noFill/>
                </a:ln>
                <a:solidFill>
                  <a:srgbClr val="000000"/>
                </a:solidFill>
                <a:effectLst/>
                <a:uLnTx/>
                <a:uFillTx/>
                <a:latin typeface="Arial"/>
                <a:ea typeface="微软雅黑"/>
                <a:cs typeface="+mj-cs"/>
              </a:rPr>
              <a:t> </a:t>
            </a:r>
            <a:endParaRPr kumimoji="0" lang="en-US" altLang="zh-CN" sz="3600" b="1" i="0" u="none" strike="noStrike" kern="1200" cap="none" spc="0" normalizeH="0" baseline="0" noProof="0" dirty="0">
              <a:ln>
                <a:noFill/>
              </a:ln>
              <a:solidFill>
                <a:srgbClr val="000000"/>
              </a:solidFill>
              <a:effectLst/>
              <a:uLnTx/>
              <a:uFillTx/>
              <a:latin typeface="Arial"/>
              <a:ea typeface="微软雅黑"/>
              <a:cs typeface="+mj-cs"/>
            </a:endParaRPr>
          </a:p>
        </p:txBody>
      </p:sp>
      <p:cxnSp>
        <p:nvCxnSpPr>
          <p:cNvPr id="23" name="Straight Connector 22">
            <a:extLst>
              <a:ext uri="{FF2B5EF4-FFF2-40B4-BE49-F238E27FC236}">
                <a16:creationId xmlns:a16="http://schemas.microsoft.com/office/drawing/2014/main" id="{681B5A00-94E3-4013-BD6E-1FD39311B0D6}"/>
              </a:ext>
            </a:extLst>
          </p:cNvPr>
          <p:cNvCxnSpPr>
            <a:cxnSpLocks/>
          </p:cNvCxnSpPr>
          <p:nvPr/>
        </p:nvCxnSpPr>
        <p:spPr>
          <a:xfrm>
            <a:off x="0" y="1388424"/>
            <a:ext cx="12192000" cy="0"/>
          </a:xfrm>
          <a:prstGeom prst="line">
            <a:avLst/>
          </a:prstGeom>
          <a:ln w="38100"/>
        </p:spPr>
        <p:style>
          <a:lnRef idx="1">
            <a:schemeClr val="dk1"/>
          </a:lnRef>
          <a:fillRef idx="0">
            <a:schemeClr val="dk1"/>
          </a:fillRef>
          <a:effectRef idx="0">
            <a:schemeClr val="dk1"/>
          </a:effectRef>
          <a:fontRef idx="minor">
            <a:schemeClr val="tx1"/>
          </a:fontRef>
        </p:style>
      </p:cxnSp>
      <p:sp>
        <p:nvSpPr>
          <p:cNvPr id="2" name="Cylinder 1">
            <a:extLst>
              <a:ext uri="{FF2B5EF4-FFF2-40B4-BE49-F238E27FC236}">
                <a16:creationId xmlns:a16="http://schemas.microsoft.com/office/drawing/2014/main" id="{E370E98A-2CCB-4C33-8518-DC6D1CC588BD}"/>
              </a:ext>
            </a:extLst>
          </p:cNvPr>
          <p:cNvSpPr/>
          <p:nvPr/>
        </p:nvSpPr>
        <p:spPr>
          <a:xfrm>
            <a:off x="5737745" y="3761545"/>
            <a:ext cx="1071349" cy="1091821"/>
          </a:xfrm>
          <a:prstGeom prst="can">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资料库</a:t>
            </a:r>
          </a:p>
        </p:txBody>
      </p:sp>
      <p:sp>
        <p:nvSpPr>
          <p:cNvPr id="4" name="Rectangle: Rounded Corners 3">
            <a:extLst>
              <a:ext uri="{FF2B5EF4-FFF2-40B4-BE49-F238E27FC236}">
                <a16:creationId xmlns:a16="http://schemas.microsoft.com/office/drawing/2014/main" id="{53FD892A-7EBB-4F3E-A77F-D1408D1001E6}"/>
              </a:ext>
            </a:extLst>
          </p:cNvPr>
          <p:cNvSpPr/>
          <p:nvPr/>
        </p:nvSpPr>
        <p:spPr>
          <a:xfrm>
            <a:off x="5662682" y="1613733"/>
            <a:ext cx="1221474" cy="1091821"/>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列出问题和机会</a:t>
            </a:r>
          </a:p>
        </p:txBody>
      </p:sp>
      <p:sp>
        <p:nvSpPr>
          <p:cNvPr id="8" name="Rectangle: Rounded Corners 7">
            <a:extLst>
              <a:ext uri="{FF2B5EF4-FFF2-40B4-BE49-F238E27FC236}">
                <a16:creationId xmlns:a16="http://schemas.microsoft.com/office/drawing/2014/main" id="{3F1D5E08-017D-4061-B03A-97C114295A8A}"/>
              </a:ext>
            </a:extLst>
          </p:cNvPr>
          <p:cNvSpPr/>
          <p:nvPr/>
        </p:nvSpPr>
        <p:spPr>
          <a:xfrm>
            <a:off x="8471279" y="2860793"/>
            <a:ext cx="1461449" cy="1091821"/>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协商项目的初步范围</a:t>
            </a:r>
          </a:p>
        </p:txBody>
      </p:sp>
      <p:sp>
        <p:nvSpPr>
          <p:cNvPr id="9" name="Rectangle: Rounded Corners 8">
            <a:extLst>
              <a:ext uri="{FF2B5EF4-FFF2-40B4-BE49-F238E27FC236}">
                <a16:creationId xmlns:a16="http://schemas.microsoft.com/office/drawing/2014/main" id="{BCA5CCB7-2FD2-45C7-B2BF-4B695208BD38}"/>
              </a:ext>
            </a:extLst>
          </p:cNvPr>
          <p:cNvSpPr/>
          <p:nvPr/>
        </p:nvSpPr>
        <p:spPr>
          <a:xfrm>
            <a:off x="8591266" y="4637062"/>
            <a:ext cx="1221474" cy="1091821"/>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评估项目价值</a:t>
            </a:r>
          </a:p>
        </p:txBody>
      </p:sp>
      <p:sp>
        <p:nvSpPr>
          <p:cNvPr id="10" name="Rectangle: Rounded Corners 9">
            <a:extLst>
              <a:ext uri="{FF2B5EF4-FFF2-40B4-BE49-F238E27FC236}">
                <a16:creationId xmlns:a16="http://schemas.microsoft.com/office/drawing/2014/main" id="{02FA5301-46D6-452F-B1E1-3E0928E514B2}"/>
              </a:ext>
            </a:extLst>
          </p:cNvPr>
          <p:cNvSpPr/>
          <p:nvPr/>
        </p:nvSpPr>
        <p:spPr>
          <a:xfrm>
            <a:off x="5591033" y="5627212"/>
            <a:ext cx="1451211" cy="1091821"/>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计划项目进度表和预算</a:t>
            </a:r>
          </a:p>
        </p:txBody>
      </p:sp>
      <p:sp>
        <p:nvSpPr>
          <p:cNvPr id="11" name="Rectangle: Rounded Corners 10">
            <a:extLst>
              <a:ext uri="{FF2B5EF4-FFF2-40B4-BE49-F238E27FC236}">
                <a16:creationId xmlns:a16="http://schemas.microsoft.com/office/drawing/2014/main" id="{F7D278C8-8167-45AD-922C-6D7D4AD5482B}"/>
              </a:ext>
            </a:extLst>
          </p:cNvPr>
          <p:cNvSpPr/>
          <p:nvPr/>
        </p:nvSpPr>
        <p:spPr>
          <a:xfrm>
            <a:off x="2546444" y="3758101"/>
            <a:ext cx="1221474" cy="1091821"/>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沟通项目计划</a:t>
            </a:r>
          </a:p>
        </p:txBody>
      </p:sp>
      <p:grpSp>
        <p:nvGrpSpPr>
          <p:cNvPr id="28" name="组合 27"/>
          <p:cNvGrpSpPr/>
          <p:nvPr/>
        </p:nvGrpSpPr>
        <p:grpSpPr>
          <a:xfrm>
            <a:off x="7042245" y="5728883"/>
            <a:ext cx="2212643" cy="613516"/>
            <a:chOff x="7042245" y="5728883"/>
            <a:chExt cx="2212643" cy="613516"/>
          </a:xfrm>
        </p:grpSpPr>
        <p:sp>
          <p:nvSpPr>
            <p:cNvPr id="5" name="Flowchart: Decision 4">
              <a:extLst>
                <a:ext uri="{FF2B5EF4-FFF2-40B4-BE49-F238E27FC236}">
                  <a16:creationId xmlns:a16="http://schemas.microsoft.com/office/drawing/2014/main" id="{6476329C-2D31-45BA-BA76-A341EB948C4A}"/>
                </a:ext>
              </a:extLst>
            </p:cNvPr>
            <p:cNvSpPr/>
            <p:nvPr/>
          </p:nvSpPr>
          <p:spPr>
            <a:xfrm>
              <a:off x="9149118" y="5728883"/>
              <a:ext cx="105770" cy="327547"/>
            </a:xfrm>
            <a:prstGeom prst="flowChartDecision">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7042245" y="6003845"/>
              <a:ext cx="2159759" cy="338554"/>
              <a:chOff x="7042245" y="6003845"/>
              <a:chExt cx="2159759" cy="338554"/>
            </a:xfrm>
          </p:grpSpPr>
          <p:cxnSp>
            <p:nvCxnSpPr>
              <p:cNvPr id="15" name="Connector: Curved 14">
                <a:extLst>
                  <a:ext uri="{FF2B5EF4-FFF2-40B4-BE49-F238E27FC236}">
                    <a16:creationId xmlns:a16="http://schemas.microsoft.com/office/drawing/2014/main" id="{D9770851-3C86-453F-AA36-70E6917E394F}"/>
                  </a:ext>
                </a:extLst>
              </p:cNvPr>
              <p:cNvCxnSpPr>
                <a:cxnSpLocks/>
                <a:stCxn id="5" idx="2"/>
                <a:endCxn id="10" idx="3"/>
              </p:cNvCxnSpPr>
              <p:nvPr/>
            </p:nvCxnSpPr>
            <p:spPr>
              <a:xfrm rot="5400000">
                <a:off x="8063778" y="5034897"/>
                <a:ext cx="116693" cy="2159759"/>
              </a:xfrm>
              <a:prstGeom prst="curved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2C2E619-CA42-45B1-9107-1A5674D09995}"/>
                  </a:ext>
                </a:extLst>
              </p:cNvPr>
              <p:cNvSpPr txBox="1"/>
              <p:nvPr/>
            </p:nvSpPr>
            <p:spPr>
              <a:xfrm>
                <a:off x="7476841" y="6003845"/>
                <a:ext cx="1202993" cy="338554"/>
              </a:xfrm>
              <a:prstGeom prst="rect">
                <a:avLst/>
              </a:prstGeom>
              <a:solidFill>
                <a:schemeClr val="bg1"/>
              </a:solidFill>
            </p:spPr>
            <p:txBody>
              <a:bodyPr wrap="square" rtlCol="0">
                <a:spAutoFit/>
              </a:bodyPr>
              <a:lstStyle/>
              <a:p>
                <a:r>
                  <a:rPr lang="zh-CN" altLang="en-US" sz="1600" dirty="0"/>
                  <a:t>项目值得做</a:t>
                </a:r>
              </a:p>
            </p:txBody>
          </p:sp>
        </p:grpSp>
      </p:grpSp>
      <p:grpSp>
        <p:nvGrpSpPr>
          <p:cNvPr id="13" name="组合 12"/>
          <p:cNvGrpSpPr/>
          <p:nvPr/>
        </p:nvGrpSpPr>
        <p:grpSpPr>
          <a:xfrm>
            <a:off x="7839074" y="3952615"/>
            <a:ext cx="2725857" cy="684448"/>
            <a:chOff x="7839074" y="3952615"/>
            <a:chExt cx="2725857" cy="684448"/>
          </a:xfrm>
        </p:grpSpPr>
        <p:cxnSp>
          <p:nvCxnSpPr>
            <p:cNvPr id="19" name="Connector: Curved 18">
              <a:extLst>
                <a:ext uri="{FF2B5EF4-FFF2-40B4-BE49-F238E27FC236}">
                  <a16:creationId xmlns:a16="http://schemas.microsoft.com/office/drawing/2014/main" id="{05643733-A73D-4063-83FF-E2A90AB9316B}"/>
                </a:ext>
              </a:extLst>
            </p:cNvPr>
            <p:cNvCxnSpPr>
              <a:cxnSpLocks/>
              <a:stCxn id="8" idx="2"/>
              <a:endCxn id="9" idx="0"/>
            </p:cNvCxnSpPr>
            <p:nvPr/>
          </p:nvCxnSpPr>
          <p:spPr>
            <a:xfrm rot="5400000">
              <a:off x="8859780" y="4294838"/>
              <a:ext cx="684448" cy="1"/>
            </a:xfrm>
            <a:prstGeom prst="curvedConnector3">
              <a:avLst>
                <a:gd name="adj1" fmla="val 50000"/>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AAE80A4-C08A-4B24-8954-FB07B6FA950E}"/>
                </a:ext>
              </a:extLst>
            </p:cNvPr>
            <p:cNvSpPr txBox="1"/>
            <p:nvPr/>
          </p:nvSpPr>
          <p:spPr>
            <a:xfrm>
              <a:off x="7839074" y="4134735"/>
              <a:ext cx="2725857" cy="338554"/>
            </a:xfrm>
            <a:prstGeom prst="rect">
              <a:avLst/>
            </a:prstGeom>
            <a:solidFill>
              <a:schemeClr val="bg1"/>
            </a:solidFill>
          </p:spPr>
          <p:txBody>
            <a:bodyPr wrap="square" rtlCol="0">
              <a:spAutoFit/>
            </a:bodyPr>
            <a:lstStyle/>
            <a:p>
              <a:r>
                <a:rPr lang="zh-CN" altLang="en-US" sz="1600" dirty="0"/>
                <a:t>含项目范围的初始问题陈述</a:t>
              </a:r>
            </a:p>
          </p:txBody>
        </p:sp>
      </p:grpSp>
      <p:grpSp>
        <p:nvGrpSpPr>
          <p:cNvPr id="12" name="组合 11"/>
          <p:cNvGrpSpPr/>
          <p:nvPr/>
        </p:nvGrpSpPr>
        <p:grpSpPr>
          <a:xfrm>
            <a:off x="6884156" y="2159643"/>
            <a:ext cx="2317848" cy="701150"/>
            <a:chOff x="6884156" y="2159643"/>
            <a:chExt cx="2317848" cy="701150"/>
          </a:xfrm>
        </p:grpSpPr>
        <p:cxnSp>
          <p:nvCxnSpPr>
            <p:cNvPr id="24" name="Connector: Curved 23">
              <a:extLst>
                <a:ext uri="{FF2B5EF4-FFF2-40B4-BE49-F238E27FC236}">
                  <a16:creationId xmlns:a16="http://schemas.microsoft.com/office/drawing/2014/main" id="{8E4402D3-4D04-4B64-80CE-AA21946DC280}"/>
                </a:ext>
              </a:extLst>
            </p:cNvPr>
            <p:cNvCxnSpPr>
              <a:cxnSpLocks/>
              <a:stCxn id="4" idx="3"/>
              <a:endCxn id="8" idx="0"/>
            </p:cNvCxnSpPr>
            <p:nvPr/>
          </p:nvCxnSpPr>
          <p:spPr>
            <a:xfrm>
              <a:off x="6884156" y="2159644"/>
              <a:ext cx="2317848" cy="70114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E186D6B-7FA8-4AB6-BB94-A3BAE3B3A171}"/>
                </a:ext>
              </a:extLst>
            </p:cNvPr>
            <p:cNvSpPr txBox="1"/>
            <p:nvPr/>
          </p:nvSpPr>
          <p:spPr>
            <a:xfrm>
              <a:off x="7456368" y="2159643"/>
              <a:ext cx="1429035" cy="338554"/>
            </a:xfrm>
            <a:prstGeom prst="rect">
              <a:avLst/>
            </a:prstGeom>
            <a:solidFill>
              <a:schemeClr val="bg1"/>
            </a:solidFill>
          </p:spPr>
          <p:txBody>
            <a:bodyPr wrap="square" rtlCol="0">
              <a:spAutoFit/>
            </a:bodyPr>
            <a:lstStyle/>
            <a:p>
              <a:r>
                <a:rPr lang="zh-CN" altLang="en-US" sz="1600" dirty="0"/>
                <a:t>初始问题陈述</a:t>
              </a:r>
            </a:p>
          </p:txBody>
        </p:sp>
      </p:grpSp>
      <p:grpSp>
        <p:nvGrpSpPr>
          <p:cNvPr id="21" name="组合 20"/>
          <p:cNvGrpSpPr/>
          <p:nvPr/>
        </p:nvGrpSpPr>
        <p:grpSpPr>
          <a:xfrm>
            <a:off x="6809094" y="3406704"/>
            <a:ext cx="1662185" cy="900752"/>
            <a:chOff x="6809094" y="3406704"/>
            <a:chExt cx="1662185" cy="900752"/>
          </a:xfrm>
        </p:grpSpPr>
        <p:cxnSp>
          <p:nvCxnSpPr>
            <p:cNvPr id="29" name="Connector: Elbow 28">
              <a:extLst>
                <a:ext uri="{FF2B5EF4-FFF2-40B4-BE49-F238E27FC236}">
                  <a16:creationId xmlns:a16="http://schemas.microsoft.com/office/drawing/2014/main" id="{01220840-E95F-425C-9E7C-421E88042837}"/>
                </a:ext>
              </a:extLst>
            </p:cNvPr>
            <p:cNvCxnSpPr>
              <a:stCxn id="2" idx="4"/>
              <a:endCxn id="8" idx="1"/>
            </p:cNvCxnSpPr>
            <p:nvPr/>
          </p:nvCxnSpPr>
          <p:spPr>
            <a:xfrm flipV="1">
              <a:off x="6809094" y="3406704"/>
              <a:ext cx="1662185" cy="900752"/>
            </a:xfrm>
            <a:prstGeom prst="bentConnector3">
              <a:avLst/>
            </a:prstGeom>
            <a:ln>
              <a:headEnd type="triangle"/>
              <a:tailEnd type="triangle"/>
            </a:ln>
          </p:spPr>
          <p:style>
            <a:lnRef idx="1">
              <a:schemeClr val="accent3"/>
            </a:lnRef>
            <a:fillRef idx="0">
              <a:schemeClr val="accent3"/>
            </a:fillRef>
            <a:effectRef idx="0">
              <a:schemeClr val="accent3"/>
            </a:effectRef>
            <a:fontRef idx="minor">
              <a:schemeClr val="tx1"/>
            </a:fontRef>
          </p:style>
        </p:cxnSp>
        <p:sp>
          <p:nvSpPr>
            <p:cNvPr id="30" name="TextBox 29">
              <a:extLst>
                <a:ext uri="{FF2B5EF4-FFF2-40B4-BE49-F238E27FC236}">
                  <a16:creationId xmlns:a16="http://schemas.microsoft.com/office/drawing/2014/main" id="{0E11313F-61A4-4C5D-BB63-9A6D6BCB7FB8}"/>
                </a:ext>
              </a:extLst>
            </p:cNvPr>
            <p:cNvSpPr txBox="1"/>
            <p:nvPr/>
          </p:nvSpPr>
          <p:spPr>
            <a:xfrm>
              <a:off x="7009190" y="3639132"/>
              <a:ext cx="1429035" cy="338554"/>
            </a:xfrm>
            <a:prstGeom prst="rect">
              <a:avLst/>
            </a:prstGeom>
            <a:solidFill>
              <a:schemeClr val="bg1"/>
            </a:solidFill>
          </p:spPr>
          <p:txBody>
            <a:bodyPr wrap="square" rtlCol="0">
              <a:spAutoFit/>
            </a:bodyPr>
            <a:lstStyle/>
            <a:p>
              <a:r>
                <a:rPr lang="zh-CN" altLang="en-US" sz="1600" dirty="0"/>
                <a:t>项目范围陈述</a:t>
              </a:r>
            </a:p>
          </p:txBody>
        </p:sp>
      </p:grpSp>
      <p:grpSp>
        <p:nvGrpSpPr>
          <p:cNvPr id="27" name="组合 26"/>
          <p:cNvGrpSpPr/>
          <p:nvPr/>
        </p:nvGrpSpPr>
        <p:grpSpPr>
          <a:xfrm>
            <a:off x="3767918" y="4011623"/>
            <a:ext cx="1969827" cy="584775"/>
            <a:chOff x="3767918" y="4011623"/>
            <a:chExt cx="1969827" cy="584775"/>
          </a:xfrm>
        </p:grpSpPr>
        <p:cxnSp>
          <p:nvCxnSpPr>
            <p:cNvPr id="32" name="Connector: Elbow 31">
              <a:extLst>
                <a:ext uri="{FF2B5EF4-FFF2-40B4-BE49-F238E27FC236}">
                  <a16:creationId xmlns:a16="http://schemas.microsoft.com/office/drawing/2014/main" id="{D561FA6B-55B1-463A-8817-C531E4D45724}"/>
                </a:ext>
              </a:extLst>
            </p:cNvPr>
            <p:cNvCxnSpPr>
              <a:cxnSpLocks/>
              <a:stCxn id="11" idx="3"/>
              <a:endCxn id="2" idx="2"/>
            </p:cNvCxnSpPr>
            <p:nvPr/>
          </p:nvCxnSpPr>
          <p:spPr>
            <a:xfrm>
              <a:off x="3767918" y="4304012"/>
              <a:ext cx="1969827" cy="3444"/>
            </a:xfrm>
            <a:prstGeom prst="bentConnector3">
              <a:avLst>
                <a:gd name="adj1" fmla="val 50000"/>
              </a:avLst>
            </a:prstGeom>
            <a:ln>
              <a:headEnd type="triangle"/>
              <a:tailEnd type="triangle"/>
            </a:ln>
          </p:spPr>
          <p:style>
            <a:lnRef idx="1">
              <a:schemeClr val="accent3"/>
            </a:lnRef>
            <a:fillRef idx="0">
              <a:schemeClr val="accent3"/>
            </a:fillRef>
            <a:effectRef idx="0">
              <a:schemeClr val="accent3"/>
            </a:effectRef>
            <a:fontRef idx="minor">
              <a:schemeClr val="tx1"/>
            </a:fontRef>
          </p:style>
        </p:cxnSp>
        <p:sp>
          <p:nvSpPr>
            <p:cNvPr id="36" name="TextBox 35">
              <a:extLst>
                <a:ext uri="{FF2B5EF4-FFF2-40B4-BE49-F238E27FC236}">
                  <a16:creationId xmlns:a16="http://schemas.microsoft.com/office/drawing/2014/main" id="{8DA85244-3F1D-4C9B-8F57-3077A98D8201}"/>
                </a:ext>
              </a:extLst>
            </p:cNvPr>
            <p:cNvSpPr txBox="1"/>
            <p:nvPr/>
          </p:nvSpPr>
          <p:spPr>
            <a:xfrm>
              <a:off x="4252232" y="4011623"/>
              <a:ext cx="1017117" cy="584775"/>
            </a:xfrm>
            <a:prstGeom prst="rect">
              <a:avLst/>
            </a:prstGeom>
            <a:solidFill>
              <a:schemeClr val="bg1"/>
            </a:solidFill>
          </p:spPr>
          <p:txBody>
            <a:bodyPr wrap="square" rtlCol="0">
              <a:spAutoFit/>
            </a:bodyPr>
            <a:lstStyle/>
            <a:p>
              <a:r>
                <a:rPr lang="zh-CN" altLang="en-US" sz="1600" dirty="0"/>
                <a:t>问题陈述和范围</a:t>
              </a:r>
            </a:p>
          </p:txBody>
        </p:sp>
      </p:grpSp>
      <p:grpSp>
        <p:nvGrpSpPr>
          <p:cNvPr id="26" name="组合 25"/>
          <p:cNvGrpSpPr/>
          <p:nvPr/>
        </p:nvGrpSpPr>
        <p:grpSpPr>
          <a:xfrm>
            <a:off x="5014237" y="4849922"/>
            <a:ext cx="2902605" cy="777290"/>
            <a:chOff x="5014237" y="4849922"/>
            <a:chExt cx="2902605" cy="777290"/>
          </a:xfrm>
        </p:grpSpPr>
        <p:cxnSp>
          <p:nvCxnSpPr>
            <p:cNvPr id="40" name="Straight Arrow Connector 39">
              <a:extLst>
                <a:ext uri="{FF2B5EF4-FFF2-40B4-BE49-F238E27FC236}">
                  <a16:creationId xmlns:a16="http://schemas.microsoft.com/office/drawing/2014/main" id="{0FE38DE4-B856-4284-8AD7-F589B058B16F}"/>
                </a:ext>
              </a:extLst>
            </p:cNvPr>
            <p:cNvCxnSpPr/>
            <p:nvPr/>
          </p:nvCxnSpPr>
          <p:spPr>
            <a:xfrm>
              <a:off x="6134669" y="4849922"/>
              <a:ext cx="0" cy="777290"/>
            </a:xfrm>
            <a:prstGeom prst="straightConnector1">
              <a:avLst/>
            </a:prstGeom>
            <a:ln>
              <a:headEnd type="triangle"/>
              <a:tailEnd type="triangle"/>
            </a:ln>
          </p:spPr>
          <p:style>
            <a:lnRef idx="1">
              <a:schemeClr val="accent3"/>
            </a:lnRef>
            <a:fillRef idx="0">
              <a:schemeClr val="accent3"/>
            </a:fillRef>
            <a:effectRef idx="0">
              <a:schemeClr val="accent3"/>
            </a:effectRef>
            <a:fontRef idx="minor">
              <a:schemeClr val="tx1"/>
            </a:fontRef>
          </p:style>
        </p:cxnSp>
        <p:cxnSp>
          <p:nvCxnSpPr>
            <p:cNvPr id="41" name="Straight Arrow Connector 40">
              <a:extLst>
                <a:ext uri="{FF2B5EF4-FFF2-40B4-BE49-F238E27FC236}">
                  <a16:creationId xmlns:a16="http://schemas.microsoft.com/office/drawing/2014/main" id="{44A10E40-DE95-464B-BDE5-84E630A849FF}"/>
                </a:ext>
              </a:extLst>
            </p:cNvPr>
            <p:cNvCxnSpPr/>
            <p:nvPr/>
          </p:nvCxnSpPr>
          <p:spPr>
            <a:xfrm>
              <a:off x="6430370" y="4849922"/>
              <a:ext cx="0" cy="777290"/>
            </a:xfrm>
            <a:prstGeom prst="straightConnector1">
              <a:avLst/>
            </a:prstGeom>
            <a:ln>
              <a:headEnd type="triangle"/>
              <a:tailEnd type="triangle"/>
            </a:ln>
          </p:spPr>
          <p:style>
            <a:lnRef idx="1">
              <a:schemeClr val="accent3"/>
            </a:lnRef>
            <a:fillRef idx="0">
              <a:schemeClr val="accent3"/>
            </a:fillRef>
            <a:effectRef idx="0">
              <a:schemeClr val="accent3"/>
            </a:effectRef>
            <a:fontRef idx="minor">
              <a:schemeClr val="tx1"/>
            </a:fontRef>
          </p:style>
        </p:cxnSp>
        <p:sp>
          <p:nvSpPr>
            <p:cNvPr id="42" name="TextBox 41">
              <a:extLst>
                <a:ext uri="{FF2B5EF4-FFF2-40B4-BE49-F238E27FC236}">
                  <a16:creationId xmlns:a16="http://schemas.microsoft.com/office/drawing/2014/main" id="{5F33F9FB-9F2C-45EC-93F4-6FF3405581C1}"/>
                </a:ext>
              </a:extLst>
            </p:cNvPr>
            <p:cNvSpPr txBox="1"/>
            <p:nvPr/>
          </p:nvSpPr>
          <p:spPr>
            <a:xfrm>
              <a:off x="5014237" y="4928468"/>
              <a:ext cx="1017117" cy="584775"/>
            </a:xfrm>
            <a:prstGeom prst="rect">
              <a:avLst/>
            </a:prstGeom>
            <a:solidFill>
              <a:schemeClr val="bg1"/>
            </a:solidFill>
          </p:spPr>
          <p:txBody>
            <a:bodyPr wrap="square" rtlCol="0">
              <a:spAutoFit/>
            </a:bodyPr>
            <a:lstStyle/>
            <a:p>
              <a:r>
                <a:rPr lang="zh-CN" altLang="en-US" sz="1600" dirty="0"/>
                <a:t>工作陈述、资源分配</a:t>
              </a:r>
            </a:p>
          </p:txBody>
        </p:sp>
        <p:sp>
          <p:nvSpPr>
            <p:cNvPr id="43" name="TextBox 42">
              <a:extLst>
                <a:ext uri="{FF2B5EF4-FFF2-40B4-BE49-F238E27FC236}">
                  <a16:creationId xmlns:a16="http://schemas.microsoft.com/office/drawing/2014/main" id="{C849F589-CF90-46C8-BB7A-F622BFB64083}"/>
                </a:ext>
              </a:extLst>
            </p:cNvPr>
            <p:cNvSpPr txBox="1"/>
            <p:nvPr/>
          </p:nvSpPr>
          <p:spPr>
            <a:xfrm>
              <a:off x="6563259" y="4946179"/>
              <a:ext cx="1353583" cy="584775"/>
            </a:xfrm>
            <a:prstGeom prst="rect">
              <a:avLst/>
            </a:prstGeom>
            <a:solidFill>
              <a:schemeClr val="bg1"/>
            </a:solidFill>
          </p:spPr>
          <p:txBody>
            <a:bodyPr wrap="square" rtlCol="0">
              <a:spAutoFit/>
            </a:bodyPr>
            <a:lstStyle/>
            <a:p>
              <a:r>
                <a:rPr lang="zh-CN" altLang="en-US" sz="1600" dirty="0"/>
                <a:t>含项目范围的问题陈述</a:t>
              </a:r>
            </a:p>
          </p:txBody>
        </p:sp>
      </p:grpSp>
      <p:grpSp>
        <p:nvGrpSpPr>
          <p:cNvPr id="20" name="组合 19"/>
          <p:cNvGrpSpPr/>
          <p:nvPr/>
        </p:nvGrpSpPr>
        <p:grpSpPr>
          <a:xfrm>
            <a:off x="5737745" y="2705554"/>
            <a:ext cx="1038295" cy="1055991"/>
            <a:chOff x="5737745" y="2705554"/>
            <a:chExt cx="1038295" cy="1055991"/>
          </a:xfrm>
        </p:grpSpPr>
        <p:cxnSp>
          <p:nvCxnSpPr>
            <p:cNvPr id="44" name="Connector: Elbow 43">
              <a:extLst>
                <a:ext uri="{FF2B5EF4-FFF2-40B4-BE49-F238E27FC236}">
                  <a16:creationId xmlns:a16="http://schemas.microsoft.com/office/drawing/2014/main" id="{F54C126D-61BD-49EB-8B79-D01B4D904A76}"/>
                </a:ext>
              </a:extLst>
            </p:cNvPr>
            <p:cNvCxnSpPr>
              <a:cxnSpLocks/>
              <a:stCxn id="2" idx="1"/>
              <a:endCxn id="4" idx="2"/>
            </p:cNvCxnSpPr>
            <p:nvPr/>
          </p:nvCxnSpPr>
          <p:spPr>
            <a:xfrm rot="16200000" flipV="1">
              <a:off x="5745425" y="3233549"/>
              <a:ext cx="1055991" cy="1"/>
            </a:xfrm>
            <a:prstGeom prst="bentConnector3">
              <a:avLst>
                <a:gd name="adj1" fmla="val 50000"/>
              </a:avLst>
            </a:prstGeom>
            <a:ln>
              <a:headEnd type="triangle"/>
              <a:tailEnd type="triangle"/>
            </a:ln>
          </p:spPr>
          <p:style>
            <a:lnRef idx="1">
              <a:schemeClr val="accent3"/>
            </a:lnRef>
            <a:fillRef idx="0">
              <a:schemeClr val="accent3"/>
            </a:fillRef>
            <a:effectRef idx="0">
              <a:schemeClr val="accent3"/>
            </a:effectRef>
            <a:fontRef idx="minor">
              <a:schemeClr val="tx1"/>
            </a:fontRef>
          </p:style>
        </p:cxnSp>
        <p:sp>
          <p:nvSpPr>
            <p:cNvPr id="54" name="TextBox 53">
              <a:extLst>
                <a:ext uri="{FF2B5EF4-FFF2-40B4-BE49-F238E27FC236}">
                  <a16:creationId xmlns:a16="http://schemas.microsoft.com/office/drawing/2014/main" id="{70CA9975-03ED-4D16-9BDB-D5A7159826FC}"/>
                </a:ext>
              </a:extLst>
            </p:cNvPr>
            <p:cNvSpPr txBox="1"/>
            <p:nvPr/>
          </p:nvSpPr>
          <p:spPr>
            <a:xfrm>
              <a:off x="5737745" y="2908343"/>
              <a:ext cx="1038295" cy="584775"/>
            </a:xfrm>
            <a:prstGeom prst="rect">
              <a:avLst/>
            </a:prstGeom>
            <a:solidFill>
              <a:schemeClr val="bg1"/>
            </a:solidFill>
          </p:spPr>
          <p:txBody>
            <a:bodyPr wrap="square" rtlCol="0">
              <a:spAutoFit/>
            </a:bodyPr>
            <a:lstStyle/>
            <a:p>
              <a:pPr algn="ctr"/>
              <a:r>
                <a:rPr lang="zh-CN" altLang="en-US" sz="1600" dirty="0"/>
                <a:t>问题陈述</a:t>
              </a:r>
              <a:endParaRPr lang="en-US" altLang="zh-CN" sz="1600" dirty="0"/>
            </a:p>
            <a:p>
              <a:pPr algn="ctr"/>
              <a:r>
                <a:rPr lang="en-US" altLang="zh-CN" sz="1600" dirty="0"/>
                <a:t>PIECES</a:t>
              </a:r>
              <a:endParaRPr lang="zh-CN" altLang="en-US" sz="1600" dirty="0"/>
            </a:p>
          </p:txBody>
        </p:sp>
      </p:grpSp>
      <p:grpSp>
        <p:nvGrpSpPr>
          <p:cNvPr id="16" name="组合 15"/>
          <p:cNvGrpSpPr/>
          <p:nvPr/>
        </p:nvGrpSpPr>
        <p:grpSpPr>
          <a:xfrm>
            <a:off x="3157181" y="4849923"/>
            <a:ext cx="2433852" cy="1323201"/>
            <a:chOff x="3157181" y="4849923"/>
            <a:chExt cx="2433852" cy="1323201"/>
          </a:xfrm>
        </p:grpSpPr>
        <p:cxnSp>
          <p:nvCxnSpPr>
            <p:cNvPr id="62" name="Connector: Curved 61">
              <a:extLst>
                <a:ext uri="{FF2B5EF4-FFF2-40B4-BE49-F238E27FC236}">
                  <a16:creationId xmlns:a16="http://schemas.microsoft.com/office/drawing/2014/main" id="{4E45CAE0-ECB7-4B93-95FD-9B52D4AEA873}"/>
                </a:ext>
              </a:extLst>
            </p:cNvPr>
            <p:cNvCxnSpPr>
              <a:stCxn id="10" idx="1"/>
              <a:endCxn id="11" idx="2"/>
            </p:cNvCxnSpPr>
            <p:nvPr/>
          </p:nvCxnSpPr>
          <p:spPr>
            <a:xfrm rot="10800000">
              <a:off x="3157181" y="4849923"/>
              <a:ext cx="2433852" cy="132320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C6E5C6AE-CB68-4077-8C23-FCA0D14DF671}"/>
                </a:ext>
              </a:extLst>
            </p:cNvPr>
            <p:cNvSpPr txBox="1"/>
            <p:nvPr/>
          </p:nvSpPr>
          <p:spPr>
            <a:xfrm>
              <a:off x="3695862" y="5557875"/>
              <a:ext cx="1004085" cy="584775"/>
            </a:xfrm>
            <a:prstGeom prst="rect">
              <a:avLst/>
            </a:prstGeom>
            <a:solidFill>
              <a:schemeClr val="bg1"/>
            </a:solidFill>
          </p:spPr>
          <p:txBody>
            <a:bodyPr wrap="square" rtlCol="0">
              <a:spAutoFit/>
            </a:bodyPr>
            <a:lstStyle/>
            <a:p>
              <a:r>
                <a:rPr lang="zh-CN" altLang="en-US" sz="1600" dirty="0"/>
                <a:t>项目计划和进度表</a:t>
              </a:r>
            </a:p>
          </p:txBody>
        </p:sp>
      </p:grpSp>
      <p:grpSp>
        <p:nvGrpSpPr>
          <p:cNvPr id="3" name="组合 2"/>
          <p:cNvGrpSpPr/>
          <p:nvPr/>
        </p:nvGrpSpPr>
        <p:grpSpPr>
          <a:xfrm>
            <a:off x="903830" y="1555680"/>
            <a:ext cx="3063923" cy="1149873"/>
            <a:chOff x="903830" y="1555680"/>
            <a:chExt cx="3063923" cy="1149873"/>
          </a:xfrm>
        </p:grpSpPr>
        <p:sp>
          <p:nvSpPr>
            <p:cNvPr id="66" name="TextBox 65">
              <a:extLst>
                <a:ext uri="{FF2B5EF4-FFF2-40B4-BE49-F238E27FC236}">
                  <a16:creationId xmlns:a16="http://schemas.microsoft.com/office/drawing/2014/main" id="{8158FE3C-6F18-4E83-A072-438A13624FA4}"/>
                </a:ext>
              </a:extLst>
            </p:cNvPr>
            <p:cNvSpPr txBox="1"/>
            <p:nvPr/>
          </p:nvSpPr>
          <p:spPr>
            <a:xfrm>
              <a:off x="1276614" y="2366999"/>
              <a:ext cx="2419248" cy="338554"/>
            </a:xfrm>
            <a:prstGeom prst="rect">
              <a:avLst/>
            </a:prstGeom>
            <a:solidFill>
              <a:schemeClr val="bg1"/>
            </a:solidFill>
          </p:spPr>
          <p:txBody>
            <a:bodyPr wrap="square" rtlCol="0">
              <a:spAutoFit/>
            </a:bodyPr>
            <a:lstStyle/>
            <a:p>
              <a:pPr algn="ctr"/>
              <a:r>
                <a:rPr lang="zh-CN" altLang="en-US" sz="1600" dirty="0"/>
                <a:t>利益相关者</a:t>
              </a:r>
              <a:r>
                <a:rPr lang="zh-CN" altLang="en-US" sz="1600" dirty="0" smtClean="0"/>
                <a:t>（参与者）</a:t>
              </a:r>
              <a:endParaRPr lang="zh-CN" altLang="en-US" sz="1600" dirty="0"/>
            </a:p>
          </p:txBody>
        </p:sp>
        <p:pic>
          <p:nvPicPr>
            <p:cNvPr id="65" name="Picture 64" descr="A group of men in suits&#10;&#10;Description automatically generated with low confidence">
              <a:extLst>
                <a:ext uri="{FF2B5EF4-FFF2-40B4-BE49-F238E27FC236}">
                  <a16:creationId xmlns:a16="http://schemas.microsoft.com/office/drawing/2014/main" id="{4D3C5057-2622-471A-B147-6CFE33F5901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5116" t="23367" r="5631" b="8840"/>
            <a:stretch/>
          </p:blipFill>
          <p:spPr>
            <a:xfrm>
              <a:off x="903830" y="1555680"/>
              <a:ext cx="3063923" cy="875314"/>
            </a:xfrm>
            <a:prstGeom prst="rect">
              <a:avLst/>
            </a:prstGeom>
          </p:spPr>
        </p:pic>
      </p:grpSp>
      <p:grpSp>
        <p:nvGrpSpPr>
          <p:cNvPr id="18" name="组合 17"/>
          <p:cNvGrpSpPr/>
          <p:nvPr/>
        </p:nvGrpSpPr>
        <p:grpSpPr>
          <a:xfrm>
            <a:off x="2673499" y="2661407"/>
            <a:ext cx="1004085" cy="1096694"/>
            <a:chOff x="2673499" y="2661407"/>
            <a:chExt cx="1004085" cy="1096694"/>
          </a:xfrm>
        </p:grpSpPr>
        <p:cxnSp>
          <p:nvCxnSpPr>
            <p:cNvPr id="68" name="Straight Arrow Connector 67">
              <a:extLst>
                <a:ext uri="{FF2B5EF4-FFF2-40B4-BE49-F238E27FC236}">
                  <a16:creationId xmlns:a16="http://schemas.microsoft.com/office/drawing/2014/main" id="{EEFDD0DD-EA0C-459B-AF88-AF6F27C2497D}"/>
                </a:ext>
              </a:extLst>
            </p:cNvPr>
            <p:cNvCxnSpPr>
              <a:cxnSpLocks/>
              <a:endCxn id="11" idx="0"/>
            </p:cNvCxnSpPr>
            <p:nvPr/>
          </p:nvCxnSpPr>
          <p:spPr>
            <a:xfrm>
              <a:off x="3157181" y="2661407"/>
              <a:ext cx="0" cy="1096694"/>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983E1D12-92F0-470C-9879-55D781D5A66A}"/>
                </a:ext>
              </a:extLst>
            </p:cNvPr>
            <p:cNvSpPr txBox="1"/>
            <p:nvPr/>
          </p:nvSpPr>
          <p:spPr>
            <a:xfrm>
              <a:off x="2673499" y="3040475"/>
              <a:ext cx="1004085" cy="338554"/>
            </a:xfrm>
            <a:prstGeom prst="rect">
              <a:avLst/>
            </a:prstGeom>
            <a:solidFill>
              <a:schemeClr val="bg1"/>
            </a:solidFill>
          </p:spPr>
          <p:txBody>
            <a:bodyPr wrap="square" rtlCol="0">
              <a:spAutoFit/>
            </a:bodyPr>
            <a:lstStyle/>
            <a:p>
              <a:r>
                <a:rPr lang="zh-CN" altLang="en-US" sz="1600" dirty="0"/>
                <a:t>项目章程</a:t>
              </a:r>
            </a:p>
          </p:txBody>
        </p:sp>
      </p:grpSp>
      <p:grpSp>
        <p:nvGrpSpPr>
          <p:cNvPr id="7" name="组合 6"/>
          <p:cNvGrpSpPr/>
          <p:nvPr/>
        </p:nvGrpSpPr>
        <p:grpSpPr>
          <a:xfrm>
            <a:off x="3967753" y="1760004"/>
            <a:ext cx="1694929" cy="584775"/>
            <a:chOff x="3967753" y="1760004"/>
            <a:chExt cx="1694929" cy="584775"/>
          </a:xfrm>
        </p:grpSpPr>
        <p:cxnSp>
          <p:nvCxnSpPr>
            <p:cNvPr id="71" name="Connector: Curved 70">
              <a:extLst>
                <a:ext uri="{FF2B5EF4-FFF2-40B4-BE49-F238E27FC236}">
                  <a16:creationId xmlns:a16="http://schemas.microsoft.com/office/drawing/2014/main" id="{6A84B514-C364-46F2-99F1-CB562D95069C}"/>
                </a:ext>
              </a:extLst>
            </p:cNvPr>
            <p:cNvCxnSpPr>
              <a:cxnSpLocks/>
              <a:stCxn id="65" idx="3"/>
              <a:endCxn id="4" idx="1"/>
            </p:cNvCxnSpPr>
            <p:nvPr/>
          </p:nvCxnSpPr>
          <p:spPr>
            <a:xfrm>
              <a:off x="3967753" y="1993337"/>
              <a:ext cx="1694929" cy="166307"/>
            </a:xfrm>
            <a:prstGeom prst="curvedConnector3">
              <a:avLst>
                <a:gd name="adj1" fmla="val 52013"/>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19C91E40-F0EF-41CD-BD58-60F37B2F489D}"/>
                </a:ext>
              </a:extLst>
            </p:cNvPr>
            <p:cNvSpPr txBox="1"/>
            <p:nvPr/>
          </p:nvSpPr>
          <p:spPr>
            <a:xfrm>
              <a:off x="4295306" y="1760004"/>
              <a:ext cx="1017118" cy="584775"/>
            </a:xfrm>
            <a:prstGeom prst="rect">
              <a:avLst/>
            </a:prstGeom>
            <a:solidFill>
              <a:schemeClr val="bg1"/>
            </a:solidFill>
          </p:spPr>
          <p:txBody>
            <a:bodyPr wrap="square" rtlCol="0">
              <a:spAutoFit/>
            </a:bodyPr>
            <a:lstStyle/>
            <a:p>
              <a:r>
                <a:rPr lang="zh-CN" altLang="en-US" sz="1600" dirty="0"/>
                <a:t>项目请求、任务分配</a:t>
              </a:r>
            </a:p>
          </p:txBody>
        </p:sp>
      </p:grpSp>
    </p:spTree>
    <p:extLst>
      <p:ext uri="{BB962C8B-B14F-4D97-AF65-F5344CB8AC3E}">
        <p14:creationId xmlns:p14="http://schemas.microsoft.com/office/powerpoint/2010/main" val="533219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8" grpId="0" animBg="1"/>
      <p:bldP spid="9" grpId="0" animBg="1"/>
      <p:bldP spid="10" grpId="0" animBg="1"/>
      <p:bldP spid="1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0068A73C-635C-4733-88F2-F406D99F7D73}"/>
              </a:ext>
            </a:extLst>
          </p:cNvPr>
          <p:cNvSpPr txBox="1">
            <a:spLocks/>
          </p:cNvSpPr>
          <p:nvPr/>
        </p:nvSpPr>
        <p:spPr>
          <a:xfrm>
            <a:off x="467615" y="1045525"/>
            <a:ext cx="11620443" cy="5328757"/>
          </a:xfrm>
          <a:prstGeom prst="rect">
            <a:avLst/>
          </a:prstGeom>
        </p:spPr>
        <p:txBody>
          <a:bodyPr vert="horz" lIns="91440" tIns="45720" rIns="91440" bIns="45720" rtlCol="0">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None/>
            </a:pPr>
            <a:r>
              <a:rPr lang="zh-CN" altLang="en-US" sz="2800" dirty="0">
                <a:solidFill>
                  <a:srgbClr val="000000"/>
                </a:solidFill>
                <a:latin typeface="Arial"/>
                <a:ea typeface="微软雅黑"/>
                <a:cs typeface="+mj-cs"/>
              </a:rPr>
              <a:t>商家浏览学生订单的功能规格说明？（浏览实时订单和订单状态的要求规范）</a:t>
            </a:r>
            <a:endParaRPr lang="en-US" altLang="zh-CN" sz="2800" dirty="0">
              <a:solidFill>
                <a:srgbClr val="000000"/>
              </a:solidFill>
              <a:latin typeface="Arial"/>
              <a:ea typeface="微软雅黑"/>
              <a:cs typeface="+mj-cs"/>
            </a:endParaRPr>
          </a:p>
        </p:txBody>
      </p:sp>
      <p:sp>
        <p:nvSpPr>
          <p:cNvPr id="6" name="Title 1">
            <a:extLst>
              <a:ext uri="{FF2B5EF4-FFF2-40B4-BE49-F238E27FC236}">
                <a16:creationId xmlns:a16="http://schemas.microsoft.com/office/drawing/2014/main" id="{C6DCFAE8-59D1-45BF-848F-C1D9D3925D24}"/>
              </a:ext>
            </a:extLst>
          </p:cNvPr>
          <p:cNvSpPr txBox="1">
            <a:spLocks noChangeArrowheads="1"/>
          </p:cNvSpPr>
          <p:nvPr/>
        </p:nvSpPr>
        <p:spPr>
          <a:xfrm>
            <a:off x="499906" y="145324"/>
            <a:ext cx="9135414" cy="923924"/>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spcAft>
                <a:spcPts val="1200"/>
              </a:spcAft>
              <a:defRPr/>
            </a:pPr>
            <a:r>
              <a:rPr lang="zh-CN" altLang="en-US" sz="3600" dirty="0" smtClean="0">
                <a:solidFill>
                  <a:srgbClr val="000000"/>
                </a:solidFill>
                <a:latin typeface="Arial"/>
                <a:ea typeface="微软雅黑"/>
              </a:rPr>
              <a:t>需求分析</a:t>
            </a:r>
            <a:r>
              <a:rPr lang="zh-CN" altLang="en-US" sz="3600" dirty="0">
                <a:solidFill>
                  <a:srgbClr val="000000"/>
                </a:solidFill>
                <a:latin typeface="Arial"/>
                <a:ea typeface="微软雅黑"/>
              </a:rPr>
              <a:t>与需求定义</a:t>
            </a:r>
            <a:endParaRPr kumimoji="0" lang="en-US" altLang="zh-CN" sz="3600" b="1" i="0" u="none" strike="noStrike" kern="1200" cap="none" spc="0" normalizeH="0" baseline="0" noProof="0" dirty="0">
              <a:ln>
                <a:noFill/>
              </a:ln>
              <a:solidFill>
                <a:srgbClr val="000000"/>
              </a:solidFill>
              <a:effectLst/>
              <a:uLnTx/>
              <a:uFillTx/>
              <a:latin typeface="Arial"/>
              <a:ea typeface="微软雅黑"/>
              <a:cs typeface="+mj-cs"/>
            </a:endParaRPr>
          </a:p>
        </p:txBody>
      </p:sp>
    </p:spTree>
    <p:extLst>
      <p:ext uri="{BB962C8B-B14F-4D97-AF65-F5344CB8AC3E}">
        <p14:creationId xmlns:p14="http://schemas.microsoft.com/office/powerpoint/2010/main" val="3801318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0068A73C-635C-4733-88F2-F406D99F7D73}"/>
              </a:ext>
            </a:extLst>
          </p:cNvPr>
          <p:cNvSpPr txBox="1">
            <a:spLocks/>
          </p:cNvSpPr>
          <p:nvPr/>
        </p:nvSpPr>
        <p:spPr>
          <a:xfrm>
            <a:off x="499906" y="1673994"/>
            <a:ext cx="11620443" cy="5328757"/>
          </a:xfrm>
          <a:prstGeom prst="rect">
            <a:avLst/>
          </a:prstGeom>
        </p:spPr>
        <p:txBody>
          <a:bodyPr vert="horz" lIns="91440" tIns="45720" rIns="91440" bIns="45720" rtlCol="0">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None/>
            </a:pPr>
            <a:r>
              <a:rPr lang="zh-CN" altLang="en-US" sz="2800" dirty="0">
                <a:solidFill>
                  <a:srgbClr val="000000"/>
                </a:solidFill>
                <a:latin typeface="Arial"/>
                <a:ea typeface="微软雅黑"/>
                <a:cs typeface="+mj-cs"/>
              </a:rPr>
              <a:t>请用</a:t>
            </a:r>
            <a:r>
              <a:rPr lang="en-US" altLang="zh-CN" sz="2800" dirty="0">
                <a:solidFill>
                  <a:srgbClr val="000000"/>
                </a:solidFill>
                <a:latin typeface="Arial"/>
                <a:ea typeface="微软雅黑"/>
                <a:cs typeface="+mj-cs"/>
              </a:rPr>
              <a:t>UML</a:t>
            </a:r>
            <a:r>
              <a:rPr lang="zh-CN" altLang="en-US" sz="2800" dirty="0">
                <a:solidFill>
                  <a:srgbClr val="000000"/>
                </a:solidFill>
                <a:latin typeface="Arial"/>
                <a:ea typeface="微软雅黑"/>
                <a:cs typeface="+mj-cs"/>
              </a:rPr>
              <a:t>类图或</a:t>
            </a:r>
            <a:r>
              <a:rPr lang="en-US" altLang="zh-CN" sz="2800" dirty="0">
                <a:solidFill>
                  <a:srgbClr val="000000"/>
                </a:solidFill>
                <a:latin typeface="Arial"/>
                <a:ea typeface="微软雅黑"/>
                <a:cs typeface="+mj-cs"/>
              </a:rPr>
              <a:t>ERD</a:t>
            </a:r>
            <a:r>
              <a:rPr lang="zh-CN" altLang="en-US" sz="2800" dirty="0">
                <a:solidFill>
                  <a:srgbClr val="000000"/>
                </a:solidFill>
                <a:latin typeface="Arial"/>
                <a:ea typeface="微软雅黑"/>
                <a:cs typeface="+mj-cs"/>
              </a:rPr>
              <a:t>图描述本系统的主要业务实体以及其关联</a:t>
            </a:r>
            <a:r>
              <a:rPr lang="zh-CN" altLang="en-US" sz="2800" dirty="0" smtClean="0">
                <a:solidFill>
                  <a:srgbClr val="000000"/>
                </a:solidFill>
                <a:latin typeface="Arial"/>
                <a:ea typeface="微软雅黑"/>
                <a:cs typeface="+mj-cs"/>
              </a:rPr>
              <a:t>关系？</a:t>
            </a:r>
            <a:r>
              <a:rPr lang="en-US" altLang="zh-CN" sz="2800" dirty="0" smtClean="0">
                <a:solidFill>
                  <a:srgbClr val="000000"/>
                </a:solidFill>
                <a:latin typeface="Arial"/>
                <a:ea typeface="微软雅黑"/>
                <a:cs typeface="+mj-cs"/>
              </a:rPr>
              <a:t> </a:t>
            </a:r>
            <a:endParaRPr lang="en-US" altLang="zh-CN" sz="2800" dirty="0">
              <a:solidFill>
                <a:srgbClr val="000000"/>
              </a:solidFill>
              <a:latin typeface="Arial"/>
              <a:ea typeface="微软雅黑"/>
              <a:cs typeface="+mj-cs"/>
            </a:endParaRPr>
          </a:p>
        </p:txBody>
      </p:sp>
      <p:sp>
        <p:nvSpPr>
          <p:cNvPr id="6" name="Title 1">
            <a:extLst>
              <a:ext uri="{FF2B5EF4-FFF2-40B4-BE49-F238E27FC236}">
                <a16:creationId xmlns:a16="http://schemas.microsoft.com/office/drawing/2014/main" id="{C6DCFAE8-59D1-45BF-848F-C1D9D3925D24}"/>
              </a:ext>
            </a:extLst>
          </p:cNvPr>
          <p:cNvSpPr txBox="1">
            <a:spLocks noChangeArrowheads="1"/>
          </p:cNvSpPr>
          <p:nvPr/>
        </p:nvSpPr>
        <p:spPr>
          <a:xfrm>
            <a:off x="499906" y="145324"/>
            <a:ext cx="9135414" cy="923924"/>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spcAft>
                <a:spcPts val="1200"/>
              </a:spcAft>
              <a:defRPr/>
            </a:pPr>
            <a:r>
              <a:rPr lang="zh-CN" altLang="en-US" sz="3600" dirty="0">
                <a:solidFill>
                  <a:srgbClr val="000000"/>
                </a:solidFill>
                <a:latin typeface="Arial"/>
                <a:ea typeface="微软雅黑"/>
              </a:rPr>
              <a:t>建模与设计</a:t>
            </a:r>
            <a:endParaRPr kumimoji="0" lang="en-US" altLang="zh-CN" sz="3600" b="1" i="0" u="none" strike="noStrike" kern="1200" cap="none" spc="0" normalizeH="0" baseline="0" noProof="0" dirty="0">
              <a:ln>
                <a:noFill/>
              </a:ln>
              <a:solidFill>
                <a:srgbClr val="000000"/>
              </a:solidFill>
              <a:effectLst/>
              <a:uLnTx/>
              <a:uFillTx/>
              <a:latin typeface="Arial"/>
              <a:ea typeface="微软雅黑"/>
              <a:cs typeface="+mj-cs"/>
            </a:endParaRPr>
          </a:p>
        </p:txBody>
      </p:sp>
      <p:cxnSp>
        <p:nvCxnSpPr>
          <p:cNvPr id="23" name="Straight Connector 22">
            <a:extLst>
              <a:ext uri="{FF2B5EF4-FFF2-40B4-BE49-F238E27FC236}">
                <a16:creationId xmlns:a16="http://schemas.microsoft.com/office/drawing/2014/main" id="{681B5A00-94E3-4013-BD6E-1FD39311B0D6}"/>
              </a:ext>
            </a:extLst>
          </p:cNvPr>
          <p:cNvCxnSpPr>
            <a:cxnSpLocks/>
          </p:cNvCxnSpPr>
          <p:nvPr/>
        </p:nvCxnSpPr>
        <p:spPr>
          <a:xfrm>
            <a:off x="0" y="1388424"/>
            <a:ext cx="12192000" cy="0"/>
          </a:xfrm>
          <a:prstGeom prst="line">
            <a:avLst/>
          </a:prstGeom>
          <a:ln w="38100"/>
        </p:spPr>
        <p:style>
          <a:lnRef idx="1">
            <a:schemeClr val="dk1"/>
          </a:lnRef>
          <a:fillRef idx="0">
            <a:schemeClr val="dk1"/>
          </a:fillRef>
          <a:effectRef idx="0">
            <a:schemeClr val="dk1"/>
          </a:effectRef>
          <a:fontRef idx="minor">
            <a:schemeClr val="tx1"/>
          </a:fontRef>
        </p:style>
      </p:cxnSp>
      <p:sp>
        <p:nvSpPr>
          <p:cNvPr id="2" name="矩形 1"/>
          <p:cNvSpPr/>
          <p:nvPr/>
        </p:nvSpPr>
        <p:spPr>
          <a:xfrm>
            <a:off x="3048000" y="2967335"/>
            <a:ext cx="6096000" cy="923330"/>
          </a:xfrm>
          <a:prstGeom prst="rect">
            <a:avLst/>
          </a:prstGeom>
        </p:spPr>
        <p:txBody>
          <a:bodyPr>
            <a:spAutoFit/>
          </a:bodyPr>
          <a:lstStyle/>
          <a:p>
            <a:r>
              <a:rPr lang="en-US" altLang="zh-CN" dirty="0"/>
              <a:t>【</a:t>
            </a:r>
            <a:r>
              <a:rPr lang="zh-CN" altLang="en-US" dirty="0"/>
              <a:t>腾讯文档</a:t>
            </a:r>
            <a:r>
              <a:rPr lang="en-US" altLang="zh-CN" dirty="0"/>
              <a:t>】</a:t>
            </a:r>
            <a:r>
              <a:rPr lang="zh-CN" altLang="en-US" dirty="0"/>
              <a:t>请用</a:t>
            </a:r>
            <a:r>
              <a:rPr lang="en-US" altLang="zh-CN" dirty="0"/>
              <a:t>UML</a:t>
            </a:r>
            <a:r>
              <a:rPr lang="zh-CN" altLang="en-US" dirty="0"/>
              <a:t>类图或</a:t>
            </a:r>
            <a:r>
              <a:rPr lang="en-US" altLang="zh-CN" dirty="0"/>
              <a:t>ERD</a:t>
            </a:r>
            <a:r>
              <a:rPr lang="zh-CN" altLang="en-US" dirty="0"/>
              <a:t>图描述本系统的主要业务实体以及其关联关系？  </a:t>
            </a:r>
          </a:p>
          <a:p>
            <a:r>
              <a:rPr lang="en-US" altLang="zh-CN" dirty="0"/>
              <a:t>https://docs.qq.com/form/page/DSGRXUHZjSGJLWk13</a:t>
            </a:r>
            <a:endParaRPr lang="zh-CN" altLang="en-US" dirty="0"/>
          </a:p>
        </p:txBody>
      </p:sp>
    </p:spTree>
    <p:extLst>
      <p:ext uri="{BB962C8B-B14F-4D97-AF65-F5344CB8AC3E}">
        <p14:creationId xmlns:p14="http://schemas.microsoft.com/office/powerpoint/2010/main" val="4194490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644638" y="615933"/>
            <a:ext cx="11082624" cy="4401046"/>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just" defTabSz="685766" rtl="0" eaLnBrk="1" fontAlgn="auto" latinLnBrk="0" hangingPunct="1">
              <a:lnSpc>
                <a:spcPct val="150000"/>
              </a:lnSpc>
              <a:spcBef>
                <a:spcPct val="20000"/>
              </a:spcBef>
              <a:spcAft>
                <a:spcPts val="0"/>
              </a:spcAft>
              <a:buClrTx/>
              <a:buSzTx/>
              <a:buFont typeface="Arial" panose="020B0604020202020204" pitchFamily="34" charset="0"/>
              <a:buNone/>
              <a:tabLst/>
              <a:defRPr/>
            </a:pPr>
            <a:endParaRPr kumimoji="0" lang="en-US" altLang="zh-CN"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4"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fontScale="92500" lnSpcReduction="10000"/>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685766" rtl="0" eaLnBrk="1" fontAlgn="auto" latinLnBrk="0" hangingPunct="1">
              <a:lnSpc>
                <a:spcPct val="90000"/>
              </a:lnSpc>
              <a:spcBef>
                <a:spcPct val="0"/>
              </a:spcBef>
              <a:spcAft>
                <a:spcPts val="0"/>
              </a:spcAft>
              <a:buClrTx/>
              <a:buSzTx/>
              <a:buFontTx/>
              <a:buNone/>
              <a:tabLst/>
              <a:defRPr/>
            </a:pPr>
            <a:r>
              <a:rPr lang="zh-CN" altLang="en-US" sz="3600" dirty="0" smtClean="0">
                <a:solidFill>
                  <a:prstClr val="black"/>
                </a:solidFill>
                <a:latin typeface="微软雅黑" panose="020B0503020204020204" pitchFamily="34" charset="-122"/>
                <a:ea typeface="微软雅黑" panose="020B0503020204020204" pitchFamily="34" charset="-122"/>
              </a:rPr>
              <a:t>数据建模</a:t>
            </a:r>
            <a:endParaRPr lang="en-US" altLang="zh-CN" sz="3600" dirty="0" smtClean="0">
              <a:solidFill>
                <a:prstClr val="black"/>
              </a:solidFill>
              <a:latin typeface="微软雅黑" panose="020B0503020204020204" pitchFamily="34" charset="-122"/>
              <a:ea typeface="微软雅黑" panose="020B0503020204020204" pitchFamily="34" charset="-122"/>
            </a:endParaRPr>
          </a:p>
          <a:p>
            <a:pPr>
              <a:defRPr/>
            </a:pPr>
            <a:r>
              <a:rPr lang="en-US" altLang="zh-CN" sz="3600" dirty="0">
                <a:solidFill>
                  <a:prstClr val="black"/>
                </a:solidFill>
                <a:latin typeface="微软雅黑" panose="020B0503020204020204" pitchFamily="34" charset="-122"/>
                <a:ea typeface="微软雅黑" panose="020B0503020204020204" pitchFamily="34" charset="-122"/>
              </a:rPr>
              <a:t>Data </a:t>
            </a:r>
            <a:r>
              <a:rPr lang="en-US" altLang="zh-CN" sz="3600" dirty="0" smtClean="0">
                <a:solidFill>
                  <a:prstClr val="black"/>
                </a:solidFill>
                <a:latin typeface="微软雅黑" panose="020B0503020204020204" pitchFamily="34" charset="-122"/>
                <a:ea typeface="微软雅黑" panose="020B0503020204020204" pitchFamily="34" charset="-122"/>
              </a:rPr>
              <a:t>Modeling</a:t>
            </a:r>
            <a:endParaRPr lang="zh-CN" altLang="en-US" sz="3600" dirty="0">
              <a:solidFill>
                <a:prstClr val="black"/>
              </a:solidFill>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1050254" y="2152221"/>
            <a:ext cx="10431429" cy="6333814"/>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0" indent="-342900" algn="just">
              <a:lnSpc>
                <a:spcPct val="150000"/>
              </a:lnSpc>
              <a:buFont typeface="+mj-lt"/>
              <a:buAutoNum type="arabicPeriod"/>
              <a:defRPr/>
            </a:pPr>
            <a:r>
              <a:rPr lang="zh-CN" altLang="en-US" sz="2800" b="1" dirty="0" smtClean="0">
                <a:solidFill>
                  <a:prstClr val="black"/>
                </a:solidFill>
                <a:latin typeface="微软雅黑" panose="020B0503020204020204" pitchFamily="34" charset="-122"/>
                <a:ea typeface="微软雅黑" panose="020B0503020204020204" pitchFamily="34" charset="-122"/>
              </a:rPr>
              <a:t>一</a:t>
            </a:r>
            <a:r>
              <a:rPr lang="zh-CN" altLang="en-US" sz="2800" b="1" dirty="0">
                <a:solidFill>
                  <a:prstClr val="black"/>
                </a:solidFill>
                <a:latin typeface="微软雅黑" panose="020B0503020204020204" pitchFamily="34" charset="-122"/>
                <a:ea typeface="微软雅黑" panose="020B0503020204020204" pitchFamily="34" charset="-122"/>
              </a:rPr>
              <a:t>种组织和记录系统数据的技术，有时也称为数据库</a:t>
            </a:r>
            <a:r>
              <a:rPr lang="zh-CN" altLang="en-US" sz="2800" b="1" dirty="0" smtClean="0">
                <a:solidFill>
                  <a:prstClr val="black"/>
                </a:solidFill>
                <a:latin typeface="微软雅黑" panose="020B0503020204020204" pitchFamily="34" charset="-122"/>
                <a:ea typeface="微软雅黑" panose="020B0503020204020204" pitchFamily="34" charset="-122"/>
              </a:rPr>
              <a:t>建模</a:t>
            </a:r>
            <a:endParaRPr lang="en-US" altLang="zh-CN" sz="2800" b="1" dirty="0" smtClean="0">
              <a:solidFill>
                <a:prstClr val="black"/>
              </a:solidFill>
              <a:latin typeface="微软雅黑" panose="020B0503020204020204" pitchFamily="34" charset="-122"/>
              <a:ea typeface="微软雅黑" panose="020B0503020204020204" pitchFamily="34" charset="-122"/>
            </a:endParaRPr>
          </a:p>
          <a:p>
            <a:pPr marL="342900" lvl="0" indent="-342900" algn="just">
              <a:lnSpc>
                <a:spcPct val="150000"/>
              </a:lnSpc>
              <a:buFont typeface="+mj-lt"/>
              <a:buAutoNum type="arabicPeriod"/>
              <a:defRPr/>
            </a:pPr>
            <a:r>
              <a:rPr lang="zh-CN" altLang="en-US" sz="2800" b="1" dirty="0" smtClean="0">
                <a:solidFill>
                  <a:prstClr val="black"/>
                </a:solidFill>
                <a:latin typeface="微软雅黑" panose="020B0503020204020204" pitchFamily="34" charset="-122"/>
                <a:ea typeface="微软雅黑" panose="020B0503020204020204" pitchFamily="34" charset="-122"/>
              </a:rPr>
              <a:t>实体</a:t>
            </a:r>
            <a:r>
              <a:rPr lang="zh-CN" altLang="en-US" sz="2800" b="1" dirty="0">
                <a:solidFill>
                  <a:prstClr val="black"/>
                </a:solidFill>
                <a:latin typeface="微软雅黑" panose="020B0503020204020204" pitchFamily="34" charset="-122"/>
                <a:ea typeface="微软雅黑" panose="020B0503020204020204" pitchFamily="34" charset="-122"/>
              </a:rPr>
              <a:t>关系图</a:t>
            </a:r>
            <a:r>
              <a:rPr lang="en-US" altLang="zh-CN" sz="2800" b="1" dirty="0">
                <a:solidFill>
                  <a:prstClr val="black"/>
                </a:solidFill>
                <a:latin typeface="微软雅黑" panose="020B0503020204020204" pitchFamily="34" charset="-122"/>
                <a:ea typeface="微软雅黑" panose="020B0503020204020204" pitchFamily="34" charset="-122"/>
              </a:rPr>
              <a:t>(Entity Relationship Diagram, </a:t>
            </a:r>
            <a:r>
              <a:rPr lang="en-US" altLang="zh-CN" sz="2800" b="1" dirty="0">
                <a:solidFill>
                  <a:srgbClr val="FF0000"/>
                </a:solidFill>
                <a:latin typeface="微软雅黑" panose="020B0503020204020204" pitchFamily="34" charset="-122"/>
                <a:ea typeface="微软雅黑" panose="020B0503020204020204" pitchFamily="34" charset="-122"/>
              </a:rPr>
              <a:t>ERD</a:t>
            </a:r>
            <a:r>
              <a:rPr lang="en-US" altLang="zh-CN" sz="2800" b="1" dirty="0">
                <a:solidFill>
                  <a:prstClr val="black"/>
                </a:solidFill>
                <a:latin typeface="微软雅黑" panose="020B0503020204020204" pitchFamily="34" charset="-122"/>
                <a:ea typeface="微软雅黑" panose="020B0503020204020204" pitchFamily="34" charset="-122"/>
              </a:rPr>
              <a:t>) </a:t>
            </a:r>
            <a:r>
              <a:rPr lang="zh-CN" altLang="en-US" sz="2800" b="1" dirty="0">
                <a:solidFill>
                  <a:prstClr val="black"/>
                </a:solidFill>
                <a:latin typeface="微软雅黑" panose="020B0503020204020204" pitchFamily="34" charset="-122"/>
                <a:ea typeface="微软雅黑" panose="020B0503020204020204" pitchFamily="34" charset="-122"/>
              </a:rPr>
              <a:t>是一种利用 符号记法按照数据描述的实体和关系来刻画数据的数据模型</a:t>
            </a:r>
            <a:endParaRPr lang="en-US" altLang="zh-CN" sz="2800" b="1" dirty="0" smtClean="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1948341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AC9981-9D15-4D39-91A9-BD001C0F2EF7}"/>
              </a:ext>
            </a:extLst>
          </p:cNvPr>
          <p:cNvPicPr>
            <a:picLocks noChangeAspect="1"/>
          </p:cNvPicPr>
          <p:nvPr/>
        </p:nvPicPr>
        <p:blipFill>
          <a:blip r:embed="rId3"/>
          <a:stretch>
            <a:fillRect/>
          </a:stretch>
        </p:blipFill>
        <p:spPr>
          <a:xfrm>
            <a:off x="4351273" y="559616"/>
            <a:ext cx="7604102" cy="3299893"/>
          </a:xfrm>
          <a:prstGeom prst="rect">
            <a:avLst/>
          </a:prstGeom>
        </p:spPr>
      </p:pic>
      <p:sp>
        <p:nvSpPr>
          <p:cNvPr id="4" name="Content Placeholder 3">
            <a:extLst>
              <a:ext uri="{FF2B5EF4-FFF2-40B4-BE49-F238E27FC236}">
                <a16:creationId xmlns:a16="http://schemas.microsoft.com/office/drawing/2014/main" id="{30853E27-7E07-481F-A4D8-0E57F8C0DD01}"/>
              </a:ext>
            </a:extLst>
          </p:cNvPr>
          <p:cNvSpPr txBox="1">
            <a:spLocks noChangeAspect="1"/>
          </p:cNvSpPr>
          <p:nvPr/>
        </p:nvSpPr>
        <p:spPr>
          <a:xfrm>
            <a:off x="667928" y="2105353"/>
            <a:ext cx="7366690" cy="4424905"/>
          </a:xfrm>
          <a:prstGeom prst="rect">
            <a:avLst/>
          </a:prstGeom>
        </p:spPr>
        <p:txBody>
          <a:bodyPr vert="horz" lIns="91440" tIns="45720" rIns="91440" bIns="45720" numCol="1"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42" marR="0" lvl="0" indent="-171442" algn="l" defTabSz="514350" rtl="0" eaLnBrk="1" fontAlgn="auto" latinLnBrk="0" hangingPunct="1">
              <a:lnSpc>
                <a:spcPct val="170000"/>
              </a:lnSpc>
              <a:spcBef>
                <a:spcPts val="563"/>
              </a:spcBef>
              <a:spcAft>
                <a:spcPts val="0"/>
              </a:spcAft>
              <a:buClrTx/>
              <a:buSzTx/>
              <a:buFont typeface="Arial" panose="020B0604020202020204" pitchFamily="34" charset="0"/>
              <a:buChar char="•"/>
              <a:tabLst/>
              <a:defRPr/>
            </a:pP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实体</a:t>
            </a:r>
            <a:r>
              <a:rPr kumimoji="0" lang="en-US" altLang="zh-CN"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(Entity)</a:t>
            </a: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是我们需要收集和存储数据的一类人、地点、对象、事件或概念。</a:t>
            </a: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实体实例</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指实体的具体值。</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171442" marR="0" lvl="0" indent="-171442" algn="l" defTabSz="514350" rtl="0" eaLnBrk="1" fontAlgn="auto" latinLnBrk="0" hangingPunct="1">
              <a:lnSpc>
                <a:spcPct val="170000"/>
              </a:lnSpc>
              <a:spcBef>
                <a:spcPts val="563"/>
              </a:spcBef>
              <a:spcAft>
                <a:spcPts val="0"/>
              </a:spcAft>
              <a:buClrTx/>
              <a:buSzTx/>
              <a:buFont typeface="Arial" panose="020B0604020202020204" pitchFamily="34" charset="0"/>
              <a:buChar char="•"/>
              <a:tabLst/>
              <a:defRPr/>
            </a:pP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属性</a:t>
            </a:r>
            <a:r>
              <a:rPr kumimoji="0" lang="en-US" altLang="zh-CN"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(Attribute)</a:t>
            </a: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实体的描述性性质或特征。 同义词包括要素、性质和域。</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171442" marR="0" lvl="0" indent="-171442" algn="l" defTabSz="514350" rtl="0" eaLnBrk="1" fontAlgn="auto" latinLnBrk="0" hangingPunct="1">
              <a:lnSpc>
                <a:spcPct val="170000"/>
              </a:lnSpc>
              <a:spcBef>
                <a:spcPts val="563"/>
              </a:spcBef>
              <a:spcAft>
                <a:spcPts val="0"/>
              </a:spcAft>
              <a:buClrTx/>
              <a:buSzTx/>
              <a:buFont typeface="Arial" panose="020B0604020202020204" pitchFamily="34" charset="0"/>
              <a:buChar char="•"/>
              <a:tabLst/>
              <a:defRPr/>
            </a:pP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关系</a:t>
            </a:r>
            <a:r>
              <a:rPr kumimoji="0" lang="en-US" altLang="zh-CN"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(Relationship)</a:t>
            </a: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存在于一个或多个实体之间的业务联系。</a:t>
            </a:r>
            <a:endParaRPr kumimoji="0" lang="zh-CN" altLang="sv-SE"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 name="Title 1">
            <a:extLst>
              <a:ext uri="{FF2B5EF4-FFF2-40B4-BE49-F238E27FC236}">
                <a16:creationId xmlns:a16="http://schemas.microsoft.com/office/drawing/2014/main" id="{4023646A-26A0-454F-ABAA-D4A028848DE6}"/>
              </a:ext>
            </a:extLst>
          </p:cNvPr>
          <p:cNvSpPr txBox="1">
            <a:spLocks noChangeArrowheads="1"/>
          </p:cNvSpPr>
          <p:nvPr/>
        </p:nvSpPr>
        <p:spPr>
          <a:xfrm>
            <a:off x="202484" y="559616"/>
            <a:ext cx="10124877" cy="923924"/>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685734" rtl="0" eaLnBrk="1" fontAlgn="auto" latinLnBrk="0" hangingPunct="1">
              <a:lnSpc>
                <a:spcPct val="90000"/>
              </a:lnSpc>
              <a:spcBef>
                <a:spcPct val="0"/>
              </a:spcBef>
              <a:spcAft>
                <a:spcPts val="1200"/>
              </a:spcAft>
              <a:buClrTx/>
              <a:buSzTx/>
              <a:buFontTx/>
              <a:buNone/>
              <a:tabLst/>
              <a:defRPr/>
            </a:pPr>
            <a:r>
              <a:rPr kumimoji="0" lang="zh-CN" altLang="en-US" sz="3200" b="1" i="0" u="none" strike="noStrike" kern="1200" cap="none" spc="0" normalizeH="0" baseline="0" noProof="0" dirty="0">
                <a:ln>
                  <a:noFill/>
                </a:ln>
                <a:solidFill>
                  <a:srgbClr val="000000"/>
                </a:solidFill>
                <a:effectLst/>
                <a:uLnTx/>
                <a:uFillTx/>
                <a:latin typeface="Arial"/>
                <a:ea typeface="微软雅黑"/>
                <a:cs typeface="+mj-cs"/>
              </a:rPr>
              <a:t>举个栗子</a:t>
            </a:r>
            <a:endParaRPr kumimoji="0" lang="en-US" altLang="zh-CN" sz="3200" b="1" i="0" u="none" strike="noStrike" kern="1200" cap="none" spc="0" normalizeH="0" baseline="0" noProof="0" dirty="0">
              <a:ln>
                <a:noFill/>
              </a:ln>
              <a:solidFill>
                <a:srgbClr val="000000"/>
              </a:solidFill>
              <a:effectLst/>
              <a:uLnTx/>
              <a:uFillTx/>
              <a:latin typeface="Arial"/>
              <a:ea typeface="微软雅黑"/>
              <a:cs typeface="+mj-cs"/>
            </a:endParaRPr>
          </a:p>
          <a:p>
            <a:pPr marL="0" marR="0" lvl="0" indent="0" algn="l" defTabSz="685734" rtl="0" eaLnBrk="1" fontAlgn="auto" latinLnBrk="0" hangingPunct="1">
              <a:lnSpc>
                <a:spcPct val="90000"/>
              </a:lnSpc>
              <a:spcBef>
                <a:spcPct val="0"/>
              </a:spcBef>
              <a:spcAft>
                <a:spcPts val="1200"/>
              </a:spcAft>
              <a:buClrTx/>
              <a:buSzTx/>
              <a:buFontTx/>
              <a:buNone/>
              <a:tabLst/>
              <a:defRPr/>
            </a:pPr>
            <a:r>
              <a:rPr kumimoji="0" lang="en-US" altLang="zh-CN" sz="3200" b="1" i="0" u="none" strike="noStrike" kern="1200" cap="none" spc="0" normalizeH="0" baseline="0" noProof="0" dirty="0">
                <a:ln>
                  <a:noFill/>
                </a:ln>
                <a:solidFill>
                  <a:srgbClr val="000000"/>
                </a:solidFill>
                <a:effectLst/>
                <a:uLnTx/>
                <a:uFillTx/>
                <a:latin typeface="Arial"/>
                <a:ea typeface="微软雅黑"/>
                <a:cs typeface="+mj-cs"/>
              </a:rPr>
              <a:t>An ERD Example</a:t>
            </a:r>
          </a:p>
        </p:txBody>
      </p:sp>
      <p:sp>
        <p:nvSpPr>
          <p:cNvPr id="7" name="Thought Bubble: Cloud 6">
            <a:extLst>
              <a:ext uri="{FF2B5EF4-FFF2-40B4-BE49-F238E27FC236}">
                <a16:creationId xmlns:a16="http://schemas.microsoft.com/office/drawing/2014/main" id="{D7197A09-4081-4A5A-BEA0-B5322FCDEF88}"/>
              </a:ext>
            </a:extLst>
          </p:cNvPr>
          <p:cNvSpPr/>
          <p:nvPr/>
        </p:nvSpPr>
        <p:spPr>
          <a:xfrm>
            <a:off x="5264923" y="104331"/>
            <a:ext cx="1512395" cy="736110"/>
          </a:xfrm>
          <a:prstGeom prst="cloudCallout">
            <a:avLst>
              <a:gd name="adj1" fmla="val -49641"/>
              <a:gd name="adj2" fmla="val 4723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实体</a:t>
            </a:r>
          </a:p>
        </p:txBody>
      </p:sp>
      <p:sp>
        <p:nvSpPr>
          <p:cNvPr id="8" name="Thought Bubble: Cloud 7">
            <a:extLst>
              <a:ext uri="{FF2B5EF4-FFF2-40B4-BE49-F238E27FC236}">
                <a16:creationId xmlns:a16="http://schemas.microsoft.com/office/drawing/2014/main" id="{A924012B-C0F0-4740-962E-5EE9C6E8F096}"/>
              </a:ext>
            </a:extLst>
          </p:cNvPr>
          <p:cNvSpPr/>
          <p:nvPr/>
        </p:nvSpPr>
        <p:spPr>
          <a:xfrm>
            <a:off x="10625817" y="3968709"/>
            <a:ext cx="1512395" cy="736110"/>
          </a:xfrm>
          <a:prstGeom prst="cloudCallout">
            <a:avLst>
              <a:gd name="adj1" fmla="val -21189"/>
              <a:gd name="adj2" fmla="val -7606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属性</a:t>
            </a:r>
          </a:p>
        </p:txBody>
      </p:sp>
      <p:sp>
        <p:nvSpPr>
          <p:cNvPr id="9" name="Thought Bubble: Cloud 8">
            <a:extLst>
              <a:ext uri="{FF2B5EF4-FFF2-40B4-BE49-F238E27FC236}">
                <a16:creationId xmlns:a16="http://schemas.microsoft.com/office/drawing/2014/main" id="{F79DEE53-B702-4E5C-9735-67C1684D0D48}"/>
              </a:ext>
            </a:extLst>
          </p:cNvPr>
          <p:cNvSpPr/>
          <p:nvPr/>
        </p:nvSpPr>
        <p:spPr>
          <a:xfrm>
            <a:off x="8727540" y="55978"/>
            <a:ext cx="1512395" cy="736110"/>
          </a:xfrm>
          <a:prstGeom prst="cloudCallout">
            <a:avLst>
              <a:gd name="adj1" fmla="val 1484"/>
              <a:gd name="adj2" fmla="val 9473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关系</a:t>
            </a:r>
          </a:p>
        </p:txBody>
      </p:sp>
    </p:spTree>
    <p:extLst>
      <p:ext uri="{BB962C8B-B14F-4D97-AF65-F5344CB8AC3E}">
        <p14:creationId xmlns:p14="http://schemas.microsoft.com/office/powerpoint/2010/main" val="2208378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fade">
                                      <p:cBhvr>
                                        <p:cTn id="18" dur="500"/>
                                        <p:tgtEl>
                                          <p:spTgt spid="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2" presetClass="entr" presetSubtype="4" fill="hold" nodeType="with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 calcmode="lin" valueType="num">
                                      <p:cBhvr additive="base">
                                        <p:cTn id="26"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644638" y="615933"/>
            <a:ext cx="11082624" cy="4401046"/>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just" defTabSz="685766" rtl="0" eaLnBrk="1" fontAlgn="auto" latinLnBrk="0" hangingPunct="1">
              <a:lnSpc>
                <a:spcPct val="150000"/>
              </a:lnSpc>
              <a:spcBef>
                <a:spcPct val="20000"/>
              </a:spcBef>
              <a:spcAft>
                <a:spcPts val="0"/>
              </a:spcAft>
              <a:buClrTx/>
              <a:buSzTx/>
              <a:buFont typeface="Arial" panose="020B0604020202020204" pitchFamily="34" charset="0"/>
              <a:buNone/>
              <a:tabLst/>
              <a:defRPr/>
            </a:pPr>
            <a:endParaRPr kumimoji="0" lang="en-US" altLang="zh-CN"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4"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solidFill>
                  <a:prstClr val="black"/>
                </a:solidFill>
                <a:latin typeface="微软雅黑" panose="020B0503020204020204" pitchFamily="34" charset="-122"/>
                <a:ea typeface="微软雅黑" panose="020B0503020204020204" pitchFamily="34" charset="-122"/>
              </a:rPr>
              <a:t>实体</a:t>
            </a:r>
            <a:r>
              <a:rPr lang="en-US" altLang="zh-CN" sz="3600" dirty="0">
                <a:solidFill>
                  <a:prstClr val="black"/>
                </a:solidFill>
                <a:latin typeface="微软雅黑" panose="020B0503020204020204" pitchFamily="34" charset="-122"/>
                <a:ea typeface="微软雅黑" panose="020B0503020204020204" pitchFamily="34" charset="-122"/>
              </a:rPr>
              <a:t>(Entity)</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598631" y="1539263"/>
            <a:ext cx="10431429" cy="4019114"/>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000" dirty="0">
                <a:solidFill>
                  <a:srgbClr val="0000CC"/>
                </a:solidFill>
                <a:latin typeface="微软雅黑" panose="020B0503020204020204" pitchFamily="34" charset="-122"/>
                <a:ea typeface="微软雅黑" panose="020B0503020204020204" pitchFamily="34" charset="-122"/>
              </a:rPr>
              <a:t>实体的分类包括：</a:t>
            </a:r>
          </a:p>
          <a:p>
            <a:pPr marL="0" lvl="0" indent="0" algn="just">
              <a:lnSpc>
                <a:spcPct val="150000"/>
              </a:lnSpc>
              <a:buNone/>
              <a:defRPr/>
            </a:pPr>
            <a:r>
              <a:rPr lang="en-US" altLang="zh-CN" sz="2000" dirty="0">
                <a:solidFill>
                  <a:prstClr val="black"/>
                </a:solidFill>
                <a:latin typeface="微软雅黑" panose="020B0503020204020204" pitchFamily="34" charset="-122"/>
                <a:ea typeface="微软雅黑" panose="020B0503020204020204" pitchFamily="34" charset="-122"/>
              </a:rPr>
              <a:t>• </a:t>
            </a:r>
            <a:r>
              <a:rPr lang="zh-CN" altLang="en-US" sz="2000" dirty="0">
                <a:solidFill>
                  <a:prstClr val="black"/>
                </a:solidFill>
                <a:latin typeface="微软雅黑" panose="020B0503020204020204" pitchFamily="34" charset="-122"/>
                <a:ea typeface="微软雅黑" panose="020B0503020204020204" pitchFamily="34" charset="-122"/>
              </a:rPr>
              <a:t>人</a:t>
            </a:r>
            <a:r>
              <a:rPr lang="zh-CN" altLang="en-US" sz="2000" dirty="0" smtClean="0">
                <a:solidFill>
                  <a:prstClr val="black"/>
                </a:solidFill>
                <a:latin typeface="微软雅黑" panose="020B0503020204020204" pitchFamily="34" charset="-122"/>
                <a:ea typeface="微软雅黑" panose="020B0503020204020204" pitchFamily="34" charset="-122"/>
              </a:rPr>
              <a:t>：“客户”</a:t>
            </a:r>
            <a:r>
              <a:rPr lang="zh-CN" altLang="en-US" sz="2000" dirty="0">
                <a:solidFill>
                  <a:prstClr val="black"/>
                </a:solidFill>
                <a:latin typeface="微软雅黑" panose="020B0503020204020204" pitchFamily="34" charset="-122"/>
                <a:ea typeface="微软雅黑" panose="020B0503020204020204" pitchFamily="34" charset="-122"/>
              </a:rPr>
              <a:t>、“部门”、“学生”等。可以表示个人</a:t>
            </a:r>
            <a:r>
              <a:rPr lang="zh-CN" altLang="en-US" sz="2000" dirty="0" smtClean="0">
                <a:solidFill>
                  <a:prstClr val="black"/>
                </a:solidFill>
                <a:latin typeface="微软雅黑" panose="020B0503020204020204" pitchFamily="34" charset="-122"/>
                <a:ea typeface="微软雅黑" panose="020B0503020204020204" pitchFamily="34" charset="-122"/>
              </a:rPr>
              <a:t>、小组</a:t>
            </a:r>
            <a:r>
              <a:rPr lang="zh-CN" altLang="en-US" sz="2000" dirty="0">
                <a:solidFill>
                  <a:prstClr val="black"/>
                </a:solidFill>
                <a:latin typeface="微软雅黑" panose="020B0503020204020204" pitchFamily="34" charset="-122"/>
                <a:ea typeface="微软雅黑" panose="020B0503020204020204" pitchFamily="34" charset="-122"/>
              </a:rPr>
              <a:t>或组织。</a:t>
            </a:r>
          </a:p>
          <a:p>
            <a:pPr marL="0" lvl="0" indent="0" algn="just">
              <a:lnSpc>
                <a:spcPct val="150000"/>
              </a:lnSpc>
              <a:buNone/>
              <a:defRPr/>
            </a:pPr>
            <a:r>
              <a:rPr lang="en-US" altLang="zh-CN" sz="2000" dirty="0">
                <a:solidFill>
                  <a:prstClr val="black"/>
                </a:solidFill>
                <a:latin typeface="微软雅黑" panose="020B0503020204020204" pitchFamily="34" charset="-122"/>
                <a:ea typeface="微软雅黑" panose="020B0503020204020204" pitchFamily="34" charset="-122"/>
              </a:rPr>
              <a:t>• </a:t>
            </a:r>
            <a:r>
              <a:rPr lang="zh-CN" altLang="en-US" sz="2000" dirty="0">
                <a:solidFill>
                  <a:prstClr val="black"/>
                </a:solidFill>
                <a:latin typeface="微软雅黑" panose="020B0503020204020204" pitchFamily="34" charset="-122"/>
                <a:ea typeface="微软雅黑" panose="020B0503020204020204" pitchFamily="34" charset="-122"/>
              </a:rPr>
              <a:t>地点：“销售区域”、“建筑物”、“校园”等。</a:t>
            </a:r>
          </a:p>
          <a:p>
            <a:pPr marL="0" lvl="0" indent="0" algn="just">
              <a:lnSpc>
                <a:spcPct val="150000"/>
              </a:lnSpc>
              <a:buNone/>
              <a:defRPr/>
            </a:pPr>
            <a:r>
              <a:rPr lang="en-US" altLang="zh-CN" sz="2000" dirty="0">
                <a:solidFill>
                  <a:prstClr val="black"/>
                </a:solidFill>
                <a:latin typeface="微软雅黑" panose="020B0503020204020204" pitchFamily="34" charset="-122"/>
                <a:ea typeface="微软雅黑" panose="020B0503020204020204" pitchFamily="34" charset="-122"/>
              </a:rPr>
              <a:t>• </a:t>
            </a:r>
            <a:r>
              <a:rPr lang="zh-CN" altLang="en-US" sz="2000" dirty="0">
                <a:solidFill>
                  <a:prstClr val="black"/>
                </a:solidFill>
                <a:latin typeface="微软雅黑" panose="020B0503020204020204" pitchFamily="34" charset="-122"/>
                <a:ea typeface="微软雅黑" panose="020B0503020204020204" pitchFamily="34" charset="-122"/>
              </a:rPr>
              <a:t>对象：“图书”、“工具”、“飞机”等。</a:t>
            </a:r>
          </a:p>
          <a:p>
            <a:pPr marL="0" lvl="0" indent="0" algn="just">
              <a:lnSpc>
                <a:spcPct val="150000"/>
              </a:lnSpc>
              <a:buNone/>
              <a:defRPr/>
            </a:pPr>
            <a:r>
              <a:rPr lang="en-US" altLang="zh-CN" sz="2000" dirty="0">
                <a:solidFill>
                  <a:prstClr val="black"/>
                </a:solidFill>
                <a:latin typeface="微软雅黑" panose="020B0503020204020204" pitchFamily="34" charset="-122"/>
                <a:ea typeface="微软雅黑" panose="020B0503020204020204" pitchFamily="34" charset="-122"/>
              </a:rPr>
              <a:t>• </a:t>
            </a:r>
            <a:r>
              <a:rPr lang="zh-CN" altLang="en-US" sz="2000" dirty="0">
                <a:solidFill>
                  <a:prstClr val="black"/>
                </a:solidFill>
                <a:latin typeface="微软雅黑" panose="020B0503020204020204" pitchFamily="34" charset="-122"/>
                <a:ea typeface="微软雅黑" panose="020B0503020204020204" pitchFamily="34" charset="-122"/>
              </a:rPr>
              <a:t>事件：“应用”、“取消”、“分类”、“预订”等。</a:t>
            </a:r>
          </a:p>
          <a:p>
            <a:pPr marL="0" lvl="0" indent="0" algn="just">
              <a:lnSpc>
                <a:spcPct val="150000"/>
              </a:lnSpc>
              <a:buNone/>
              <a:defRPr/>
            </a:pPr>
            <a:r>
              <a:rPr lang="en-US" altLang="zh-CN" sz="2000" dirty="0">
                <a:solidFill>
                  <a:prstClr val="black"/>
                </a:solidFill>
                <a:latin typeface="微软雅黑" panose="020B0503020204020204" pitchFamily="34" charset="-122"/>
                <a:ea typeface="微软雅黑" panose="020B0503020204020204" pitchFamily="34" charset="-122"/>
              </a:rPr>
              <a:t>• </a:t>
            </a:r>
            <a:r>
              <a:rPr lang="zh-CN" altLang="en-US" sz="2000" dirty="0">
                <a:solidFill>
                  <a:prstClr val="black"/>
                </a:solidFill>
                <a:latin typeface="微软雅黑" panose="020B0503020204020204" pitchFamily="34" charset="-122"/>
                <a:ea typeface="微软雅黑" panose="020B0503020204020204" pitchFamily="34" charset="-122"/>
              </a:rPr>
              <a:t>概念：“时间段”、“资格”、“课程”等</a:t>
            </a:r>
            <a:r>
              <a:rPr lang="zh-CN" altLang="en-US" sz="2000" dirty="0" smtClean="0">
                <a:solidFill>
                  <a:prstClr val="black"/>
                </a:solidFill>
                <a:latin typeface="微软雅黑" panose="020B0503020204020204" pitchFamily="34" charset="-122"/>
                <a:ea typeface="微软雅黑" panose="020B0503020204020204" pitchFamily="34" charset="-122"/>
              </a:rPr>
              <a:t>。</a:t>
            </a:r>
            <a:endParaRPr lang="en-US" altLang="zh-CN" sz="2000" dirty="0" smtClean="0">
              <a:solidFill>
                <a:prstClr val="black"/>
              </a:solidFill>
              <a:latin typeface="微软雅黑" panose="020B0503020204020204" pitchFamily="34" charset="-122"/>
              <a:ea typeface="微软雅黑" panose="020B0503020204020204" pitchFamily="34" charset="-122"/>
            </a:endParaRPr>
          </a:p>
          <a:p>
            <a:pPr marL="0" indent="0">
              <a:buNone/>
            </a:pPr>
            <a:endParaRPr lang="en-US" altLang="zh-CN" sz="2000" dirty="0" smtClean="0">
              <a:solidFill>
                <a:prstClr val="black"/>
              </a:solidFill>
              <a:latin typeface="微软雅黑" panose="020B0503020204020204" pitchFamily="34" charset="-122"/>
              <a:ea typeface="微软雅黑" panose="020B0503020204020204" pitchFamily="34" charset="-122"/>
            </a:endParaRPr>
          </a:p>
          <a:p>
            <a:pPr marL="0" indent="0" algn="just">
              <a:lnSpc>
                <a:spcPct val="150000"/>
              </a:lnSpc>
              <a:buNone/>
              <a:defRPr/>
            </a:pPr>
            <a:r>
              <a:rPr lang="zh-CN" altLang="en-US" sz="2000" dirty="0">
                <a:solidFill>
                  <a:srgbClr val="0000CC"/>
                </a:solidFill>
                <a:latin typeface="微软雅黑" panose="020B0503020204020204" pitchFamily="34" charset="-122"/>
                <a:ea typeface="微软雅黑" panose="020B0503020204020204" pitchFamily="34" charset="-122"/>
              </a:rPr>
              <a:t>实体实例是实体的具体</a:t>
            </a:r>
            <a:r>
              <a:rPr lang="zh-CN" altLang="en-US" sz="2000" dirty="0" smtClean="0">
                <a:solidFill>
                  <a:srgbClr val="0000CC"/>
                </a:solidFill>
                <a:latin typeface="微软雅黑" panose="020B0503020204020204" pitchFamily="34" charset="-122"/>
                <a:ea typeface="微软雅黑" panose="020B0503020204020204" pitchFamily="34" charset="-122"/>
              </a:rPr>
              <a:t>值：</a:t>
            </a:r>
            <a:endParaRPr lang="zh-CN" altLang="en-US" sz="2000" dirty="0">
              <a:solidFill>
                <a:srgbClr val="0000CC"/>
              </a:solidFill>
              <a:latin typeface="微软雅黑" panose="020B0503020204020204" pitchFamily="34" charset="-122"/>
              <a:ea typeface="微软雅黑" panose="020B0503020204020204" pitchFamily="34" charset="-122"/>
            </a:endParaRPr>
          </a:p>
          <a:p>
            <a:pPr marL="0" indent="0">
              <a:buNone/>
            </a:pPr>
            <a:r>
              <a:rPr lang="zh-CN" altLang="en-US" sz="2000" dirty="0">
                <a:solidFill>
                  <a:prstClr val="black"/>
                </a:solidFill>
                <a:latin typeface="微软雅黑" panose="020B0503020204020204" pitchFamily="34" charset="-122"/>
                <a:ea typeface="微软雅黑" panose="020B0503020204020204" pitchFamily="34" charset="-122"/>
              </a:rPr>
              <a:t>例：实体</a:t>
            </a:r>
            <a:r>
              <a:rPr lang="en-US" altLang="zh-CN" sz="2000" dirty="0">
                <a:solidFill>
                  <a:prstClr val="black"/>
                </a:solidFill>
                <a:latin typeface="微软雅黑" panose="020B0503020204020204" pitchFamily="34" charset="-122"/>
                <a:ea typeface="微软雅黑" panose="020B0503020204020204" pitchFamily="34" charset="-122"/>
              </a:rPr>
              <a:t>STUDENT</a:t>
            </a:r>
            <a:r>
              <a:rPr lang="zh-CN" altLang="en-US" sz="2000" dirty="0">
                <a:solidFill>
                  <a:prstClr val="black"/>
                </a:solidFill>
                <a:latin typeface="微软雅黑" panose="020B0503020204020204" pitchFamily="34" charset="-122"/>
                <a:ea typeface="微软雅黑" panose="020B0503020204020204" pitchFamily="34" charset="-122"/>
              </a:rPr>
              <a:t>可以有以下实例</a:t>
            </a:r>
          </a:p>
          <a:p>
            <a:pPr marL="0" indent="0">
              <a:buNone/>
            </a:pPr>
            <a:r>
              <a:rPr lang="en-US" altLang="zh-CN" sz="2000" dirty="0" smtClean="0">
                <a:solidFill>
                  <a:prstClr val="black"/>
                </a:solidFill>
                <a:latin typeface="微软雅黑" panose="020B0503020204020204" pitchFamily="34" charset="-122"/>
                <a:ea typeface="微软雅黑" panose="020B0503020204020204" pitchFamily="34" charset="-122"/>
              </a:rPr>
              <a:t>	May</a:t>
            </a:r>
            <a:r>
              <a:rPr lang="zh-CN" altLang="en-US" sz="2000" dirty="0">
                <a:solidFill>
                  <a:prstClr val="black"/>
                </a:solidFill>
                <a:latin typeface="微软雅黑" panose="020B0503020204020204" pitchFamily="34" charset="-122"/>
                <a:ea typeface="微软雅黑" panose="020B0503020204020204" pitchFamily="34" charset="-122"/>
              </a:rPr>
              <a:t>、</a:t>
            </a:r>
            <a:r>
              <a:rPr lang="en-US" altLang="zh-CN" sz="2000" dirty="0">
                <a:solidFill>
                  <a:prstClr val="black"/>
                </a:solidFill>
                <a:latin typeface="微软雅黑" panose="020B0503020204020204" pitchFamily="34" charset="-122"/>
                <a:ea typeface="微软雅黑" panose="020B0503020204020204" pitchFamily="34" charset="-122"/>
              </a:rPr>
              <a:t>Mary</a:t>
            </a:r>
            <a:r>
              <a:rPr lang="zh-CN" altLang="en-US" sz="2000" dirty="0">
                <a:solidFill>
                  <a:prstClr val="black"/>
                </a:solidFill>
                <a:latin typeface="微软雅黑" panose="020B0503020204020204" pitchFamily="34" charset="-122"/>
                <a:ea typeface="微软雅黑" panose="020B0503020204020204" pitchFamily="34" charset="-122"/>
              </a:rPr>
              <a:t>、</a:t>
            </a:r>
            <a:r>
              <a:rPr lang="en-US" altLang="zh-CN" sz="2000" dirty="0">
                <a:solidFill>
                  <a:prstClr val="black"/>
                </a:solidFill>
                <a:latin typeface="微软雅黑" panose="020B0503020204020204" pitchFamily="34" charset="-122"/>
                <a:ea typeface="微软雅黑" panose="020B0503020204020204" pitchFamily="34" charset="-122"/>
              </a:rPr>
              <a:t>Joe</a:t>
            </a:r>
            <a:r>
              <a:rPr lang="zh-CN" altLang="en-US" sz="2000" dirty="0">
                <a:solidFill>
                  <a:prstClr val="black"/>
                </a:solidFill>
                <a:latin typeface="微软雅黑" panose="020B0503020204020204" pitchFamily="34" charset="-122"/>
                <a:ea typeface="微软雅黑" panose="020B0503020204020204" pitchFamily="34" charset="-122"/>
              </a:rPr>
              <a:t>、</a:t>
            </a:r>
            <a:r>
              <a:rPr lang="en-US" altLang="zh-CN" sz="2000" dirty="0">
                <a:solidFill>
                  <a:prstClr val="black"/>
                </a:solidFill>
                <a:latin typeface="微软雅黑" panose="020B0503020204020204" pitchFamily="34" charset="-122"/>
                <a:ea typeface="微软雅黑" panose="020B0503020204020204" pitchFamily="34" charset="-122"/>
              </a:rPr>
              <a:t>Martin</a:t>
            </a:r>
            <a:r>
              <a:rPr lang="zh-CN" altLang="en-US" sz="2000" dirty="0" smtClean="0">
                <a:solidFill>
                  <a:prstClr val="black"/>
                </a:solidFill>
                <a:latin typeface="微软雅黑" panose="020B0503020204020204" pitchFamily="34" charset="-122"/>
                <a:ea typeface="微软雅黑" panose="020B0503020204020204" pitchFamily="34" charset="-122"/>
              </a:rPr>
              <a:t>等</a:t>
            </a:r>
            <a:endParaRPr lang="en-US" altLang="zh-CN" sz="2000" dirty="0">
              <a:solidFill>
                <a:prstClr val="black"/>
              </a:solidFill>
              <a:latin typeface="微软雅黑" panose="020B0503020204020204" pitchFamily="34" charset="-122"/>
              <a:ea typeface="微软雅黑" panose="020B0503020204020204" pitchFamily="34" charset="-122"/>
            </a:endParaRPr>
          </a:p>
        </p:txBody>
      </p:sp>
      <p:sp>
        <p:nvSpPr>
          <p:cNvPr id="6" name="object 10"/>
          <p:cNvSpPr/>
          <p:nvPr/>
        </p:nvSpPr>
        <p:spPr>
          <a:xfrm>
            <a:off x="9040004" y="2554224"/>
            <a:ext cx="2036063" cy="1143000"/>
          </a:xfrm>
          <a:prstGeom prst="rect">
            <a:avLst/>
          </a:prstGeom>
          <a:blipFill>
            <a:blip r:embed="rId3" cstate="print"/>
            <a:stretch>
              <a:fillRect/>
            </a:stretch>
          </a:blipFill>
        </p:spPr>
        <p:txBody>
          <a:bodyPr wrap="square" lIns="0" tIns="0" rIns="0" bIns="0" rtlCol="0"/>
          <a:lstStyle/>
          <a:p>
            <a:endParaRPr/>
          </a:p>
        </p:txBody>
      </p:sp>
      <p:sp>
        <p:nvSpPr>
          <p:cNvPr id="7" name="object 11"/>
          <p:cNvSpPr txBox="1"/>
          <p:nvPr/>
        </p:nvSpPr>
        <p:spPr>
          <a:xfrm>
            <a:off x="9577415" y="3825757"/>
            <a:ext cx="1286528" cy="246221"/>
          </a:xfrm>
          <a:prstGeom prst="rect">
            <a:avLst/>
          </a:prstGeom>
        </p:spPr>
        <p:txBody>
          <a:bodyPr vert="horz" wrap="square" lIns="0" tIns="0" rIns="0" bIns="0" rtlCol="0">
            <a:spAutoFit/>
          </a:bodyPr>
          <a:lstStyle/>
          <a:p>
            <a:pPr marL="12700">
              <a:lnSpc>
                <a:spcPct val="100000"/>
              </a:lnSpc>
            </a:pPr>
            <a:r>
              <a:rPr sz="1600" spc="30" dirty="0">
                <a:latin typeface="微软雅黑"/>
                <a:cs typeface="微软雅黑"/>
              </a:rPr>
              <a:t>一个实体</a:t>
            </a:r>
            <a:endParaRPr sz="1550" dirty="0">
              <a:latin typeface="微软雅黑"/>
              <a:cs typeface="微软雅黑"/>
            </a:endParaRPr>
          </a:p>
        </p:txBody>
      </p:sp>
    </p:spTree>
    <p:extLst>
      <p:ext uri="{BB962C8B-B14F-4D97-AF65-F5344CB8AC3E}">
        <p14:creationId xmlns:p14="http://schemas.microsoft.com/office/powerpoint/2010/main" val="135125722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solidFill>
                  <a:prstClr val="black"/>
                </a:solidFill>
                <a:latin typeface="微软雅黑" panose="020B0503020204020204" pitchFamily="34" charset="-122"/>
                <a:ea typeface="微软雅黑" panose="020B0503020204020204" pitchFamily="34" charset="-122"/>
              </a:rPr>
              <a:t>属性</a:t>
            </a:r>
            <a:r>
              <a:rPr lang="en-US" altLang="zh-CN" sz="3600" dirty="0">
                <a:solidFill>
                  <a:prstClr val="black"/>
                </a:solidFill>
                <a:latin typeface="微软雅黑" panose="020B0503020204020204" pitchFamily="34" charset="-122"/>
                <a:ea typeface="微软雅黑" panose="020B0503020204020204" pitchFamily="34" charset="-122"/>
              </a:rPr>
              <a:t>(Attribute)</a:t>
            </a: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sp>
        <p:nvSpPr>
          <p:cNvPr id="2" name="圆角矩形 1"/>
          <p:cNvSpPr/>
          <p:nvPr/>
        </p:nvSpPr>
        <p:spPr>
          <a:xfrm>
            <a:off x="7107396" y="1393891"/>
            <a:ext cx="2728686" cy="4858676"/>
          </a:xfrm>
          <a:prstGeom prst="round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altLang="zh-CN" dirty="0" smtClean="0">
                <a:latin typeface="Arial" panose="020B0604020202020204" pitchFamily="34" charset="0"/>
                <a:cs typeface="Arial" panose="020B0604020202020204" pitchFamily="34" charset="0"/>
              </a:rPr>
              <a:t>STUDENT</a:t>
            </a:r>
          </a:p>
          <a:p>
            <a:r>
              <a:rPr lang="en-US" altLang="zh-CN" dirty="0" smtClean="0">
                <a:latin typeface="Arial" panose="020B0604020202020204" pitchFamily="34" charset="0"/>
                <a:cs typeface="Arial" panose="020B0604020202020204" pitchFamily="34" charset="0"/>
              </a:rPr>
              <a:t>Name</a:t>
            </a:r>
          </a:p>
          <a:p>
            <a:pPr marL="285750" indent="-285750">
              <a:buFont typeface="Arial" panose="020B0604020202020204" pitchFamily="34" charset="0"/>
              <a:buChar char="•"/>
            </a:pPr>
            <a:r>
              <a:rPr lang="en-US" altLang="zh-CN" dirty="0" smtClean="0">
                <a:latin typeface="Arial" panose="020B0604020202020204" pitchFamily="34" charset="0"/>
                <a:cs typeface="Arial" panose="020B0604020202020204" pitchFamily="34" charset="0"/>
              </a:rPr>
              <a:t>Last Name</a:t>
            </a:r>
          </a:p>
          <a:p>
            <a:pPr marL="285750" indent="-285750">
              <a:buFont typeface="Arial" panose="020B0604020202020204" pitchFamily="34" charset="0"/>
              <a:buChar char="•"/>
            </a:pPr>
            <a:r>
              <a:rPr lang="en-US" altLang="zh-CN" dirty="0" smtClean="0">
                <a:latin typeface="Arial" panose="020B0604020202020204" pitchFamily="34" charset="0"/>
                <a:cs typeface="Arial" panose="020B0604020202020204" pitchFamily="34" charset="0"/>
              </a:rPr>
              <a:t>First Name</a:t>
            </a:r>
          </a:p>
          <a:p>
            <a:pPr marL="285750" indent="-285750">
              <a:buFont typeface="Arial" panose="020B0604020202020204" pitchFamily="34" charset="0"/>
              <a:buChar char="•"/>
            </a:pPr>
            <a:r>
              <a:rPr lang="en-US" altLang="zh-CN" dirty="0" smtClean="0">
                <a:latin typeface="Arial" panose="020B0604020202020204" pitchFamily="34" charset="0"/>
                <a:cs typeface="Arial" panose="020B0604020202020204" pitchFamily="34" charset="0"/>
              </a:rPr>
              <a:t>Middle Name</a:t>
            </a:r>
          </a:p>
          <a:p>
            <a:r>
              <a:rPr lang="en-US" altLang="zh-CN" dirty="0" smtClean="0">
                <a:latin typeface="Arial" panose="020B0604020202020204" pitchFamily="34" charset="0"/>
                <a:cs typeface="Arial" panose="020B0604020202020204" pitchFamily="34" charset="0"/>
              </a:rPr>
              <a:t>Address</a:t>
            </a:r>
          </a:p>
          <a:p>
            <a:pPr marL="285750" indent="-285750">
              <a:buFont typeface="Arial" panose="020B0604020202020204" pitchFamily="34" charset="0"/>
              <a:buChar char="•"/>
            </a:pPr>
            <a:r>
              <a:rPr lang="en-US" altLang="zh-CN" dirty="0" smtClean="0">
                <a:latin typeface="Arial" panose="020B0604020202020204" pitchFamily="34" charset="0"/>
                <a:cs typeface="Arial" panose="020B0604020202020204" pitchFamily="34" charset="0"/>
              </a:rPr>
              <a:t>Street Address</a:t>
            </a:r>
          </a:p>
          <a:p>
            <a:pPr marL="285750" indent="-285750">
              <a:buFont typeface="Arial" panose="020B0604020202020204" pitchFamily="34" charset="0"/>
              <a:buChar char="•"/>
            </a:pPr>
            <a:r>
              <a:rPr lang="en-US" altLang="zh-CN" dirty="0" smtClean="0">
                <a:latin typeface="Arial" panose="020B0604020202020204" pitchFamily="34" charset="0"/>
                <a:cs typeface="Arial" panose="020B0604020202020204" pitchFamily="34" charset="0"/>
              </a:rPr>
              <a:t>City</a:t>
            </a:r>
          </a:p>
          <a:p>
            <a:pPr marL="285750" indent="-285750">
              <a:buFont typeface="Arial" panose="020B0604020202020204" pitchFamily="34" charset="0"/>
              <a:buChar char="•"/>
            </a:pPr>
            <a:r>
              <a:rPr lang="en-US" altLang="zh-CN" dirty="0" smtClean="0">
                <a:latin typeface="Arial" panose="020B0604020202020204" pitchFamily="34" charset="0"/>
                <a:cs typeface="Arial" panose="020B0604020202020204" pitchFamily="34" charset="0"/>
              </a:rPr>
              <a:t>Province</a:t>
            </a:r>
          </a:p>
          <a:p>
            <a:pPr marL="285750" indent="-285750">
              <a:buFont typeface="Arial" panose="020B0604020202020204" pitchFamily="34" charset="0"/>
              <a:buChar char="•"/>
            </a:pPr>
            <a:r>
              <a:rPr lang="en-US" altLang="zh-CN" dirty="0" smtClean="0">
                <a:latin typeface="Arial" panose="020B0604020202020204" pitchFamily="34" charset="0"/>
                <a:cs typeface="Arial" panose="020B0604020202020204" pitchFamily="34" charset="0"/>
              </a:rPr>
              <a:t>Country</a:t>
            </a:r>
          </a:p>
          <a:p>
            <a:r>
              <a:rPr lang="en-US" altLang="zh-CN" dirty="0" smtClean="0">
                <a:latin typeface="Arial" panose="020B0604020202020204" pitchFamily="34" charset="0"/>
                <a:cs typeface="Arial" panose="020B0604020202020204" pitchFamily="34" charset="0"/>
              </a:rPr>
              <a:t>Postal Code</a:t>
            </a:r>
          </a:p>
          <a:p>
            <a:r>
              <a:rPr lang="en-US" altLang="zh-CN" dirty="0" smtClean="0">
                <a:latin typeface="Arial" panose="020B0604020202020204" pitchFamily="34" charset="0"/>
                <a:cs typeface="Arial" panose="020B0604020202020204" pitchFamily="34" charset="0"/>
              </a:rPr>
              <a:t>Phone Number</a:t>
            </a:r>
          </a:p>
          <a:p>
            <a:r>
              <a:rPr lang="en-US" altLang="zh-CN" dirty="0" smtClean="0">
                <a:latin typeface="Arial" panose="020B0604020202020204" pitchFamily="34" charset="0"/>
                <a:cs typeface="Arial" panose="020B0604020202020204" pitchFamily="34" charset="0"/>
              </a:rPr>
              <a:t>Data of Birth</a:t>
            </a:r>
          </a:p>
          <a:p>
            <a:r>
              <a:rPr lang="en-US" altLang="zh-CN" dirty="0" smtClean="0">
                <a:latin typeface="Arial" panose="020B0604020202020204" pitchFamily="34" charset="0"/>
                <a:cs typeface="Arial" panose="020B0604020202020204" pitchFamily="34" charset="0"/>
              </a:rPr>
              <a:t>Gender</a:t>
            </a:r>
          </a:p>
          <a:p>
            <a:r>
              <a:rPr lang="en-US" altLang="zh-CN" dirty="0" smtClean="0">
                <a:latin typeface="Arial" panose="020B0604020202020204" pitchFamily="34" charset="0"/>
                <a:cs typeface="Arial" panose="020B0604020202020204" pitchFamily="34" charset="0"/>
              </a:rPr>
              <a:t>Race</a:t>
            </a:r>
          </a:p>
          <a:p>
            <a:r>
              <a:rPr lang="en-US" altLang="zh-CN" dirty="0" smtClean="0">
                <a:latin typeface="Arial" panose="020B0604020202020204" pitchFamily="34" charset="0"/>
                <a:cs typeface="Arial" panose="020B0604020202020204" pitchFamily="34" charset="0"/>
              </a:rPr>
              <a:t>Major</a:t>
            </a:r>
          </a:p>
          <a:p>
            <a:r>
              <a:rPr lang="en-US" altLang="zh-CN" dirty="0" smtClean="0">
                <a:latin typeface="Arial" panose="020B0604020202020204" pitchFamily="34" charset="0"/>
                <a:cs typeface="Arial" panose="020B0604020202020204" pitchFamily="34" charset="0"/>
              </a:rPr>
              <a:t>Grade Point Average</a:t>
            </a:r>
          </a:p>
        </p:txBody>
      </p:sp>
      <p:sp>
        <p:nvSpPr>
          <p:cNvPr id="8" name="object 11"/>
          <p:cNvSpPr txBox="1"/>
          <p:nvPr/>
        </p:nvSpPr>
        <p:spPr>
          <a:xfrm>
            <a:off x="7705071" y="6486999"/>
            <a:ext cx="1772757" cy="276999"/>
          </a:xfrm>
          <a:prstGeom prst="rect">
            <a:avLst/>
          </a:prstGeom>
        </p:spPr>
        <p:txBody>
          <a:bodyPr vert="horz" wrap="square" lIns="0" tIns="0" rIns="0" bIns="0" rtlCol="0">
            <a:spAutoFit/>
          </a:bodyPr>
          <a:lstStyle/>
          <a:p>
            <a:pPr marL="12700">
              <a:lnSpc>
                <a:spcPct val="100000"/>
              </a:lnSpc>
            </a:pPr>
            <a:r>
              <a:rPr lang="zh-CN" altLang="en-US" spc="30" dirty="0" smtClean="0">
                <a:latin typeface="微软雅黑" panose="020B0503020204020204" pitchFamily="34" charset="-122"/>
                <a:ea typeface="微软雅黑" panose="020B0503020204020204" pitchFamily="34" charset="-122"/>
                <a:cs typeface="微软雅黑"/>
              </a:rPr>
              <a:t>属性和组合属性</a:t>
            </a:r>
            <a:endParaRPr sz="1600" dirty="0">
              <a:latin typeface="微软雅黑" panose="020B0503020204020204" pitchFamily="34" charset="-122"/>
              <a:ea typeface="微软雅黑" panose="020B0503020204020204" pitchFamily="34" charset="-122"/>
              <a:cs typeface="微软雅黑"/>
            </a:endParaRPr>
          </a:p>
        </p:txBody>
      </p:sp>
      <p:sp>
        <p:nvSpPr>
          <p:cNvPr id="10" name="object 10"/>
          <p:cNvSpPr/>
          <p:nvPr/>
        </p:nvSpPr>
        <p:spPr>
          <a:xfrm>
            <a:off x="3031090" y="3028282"/>
            <a:ext cx="2036063" cy="1143000"/>
          </a:xfrm>
          <a:prstGeom prst="rect">
            <a:avLst/>
          </a:prstGeom>
          <a:blipFill>
            <a:blip r:embed="rId3" cstate="print"/>
            <a:stretch>
              <a:fillRect/>
            </a:stretch>
          </a:blipFill>
        </p:spPr>
        <p:txBody>
          <a:bodyPr wrap="square" lIns="0" tIns="0" rIns="0" bIns="0" rtlCol="0"/>
          <a:lstStyle/>
          <a:p>
            <a:endParaRPr/>
          </a:p>
        </p:txBody>
      </p:sp>
      <p:sp>
        <p:nvSpPr>
          <p:cNvPr id="11" name="object 11"/>
          <p:cNvSpPr txBox="1"/>
          <p:nvPr/>
        </p:nvSpPr>
        <p:spPr>
          <a:xfrm>
            <a:off x="3568501" y="4299815"/>
            <a:ext cx="1286528" cy="246221"/>
          </a:xfrm>
          <a:prstGeom prst="rect">
            <a:avLst/>
          </a:prstGeom>
        </p:spPr>
        <p:txBody>
          <a:bodyPr vert="horz" wrap="square" lIns="0" tIns="0" rIns="0" bIns="0" rtlCol="0">
            <a:spAutoFit/>
          </a:bodyPr>
          <a:lstStyle/>
          <a:p>
            <a:pPr marL="12700">
              <a:lnSpc>
                <a:spcPct val="100000"/>
              </a:lnSpc>
            </a:pPr>
            <a:r>
              <a:rPr sz="1600" spc="30" dirty="0">
                <a:latin typeface="微软雅黑"/>
                <a:cs typeface="微软雅黑"/>
              </a:rPr>
              <a:t>一个实体</a:t>
            </a:r>
            <a:endParaRPr sz="1550" dirty="0">
              <a:latin typeface="微软雅黑"/>
              <a:cs typeface="微软雅黑"/>
            </a:endParaRPr>
          </a:p>
        </p:txBody>
      </p:sp>
    </p:spTree>
    <p:extLst>
      <p:ext uri="{BB962C8B-B14F-4D97-AF65-F5344CB8AC3E}">
        <p14:creationId xmlns:p14="http://schemas.microsoft.com/office/powerpoint/2010/main" val="194137484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B14362D-CFD4-4362-A8C1-4EE5210F9EB2}"/>
              </a:ext>
            </a:extLst>
          </p:cNvPr>
          <p:cNvSpPr txBox="1">
            <a:spLocks noChangeArrowheads="1"/>
          </p:cNvSpPr>
          <p:nvPr/>
        </p:nvSpPr>
        <p:spPr>
          <a:xfrm>
            <a:off x="469683" y="0"/>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solidFill>
                  <a:prstClr val="black"/>
                </a:solidFill>
                <a:latin typeface="微软雅黑" panose="020B0503020204020204" pitchFamily="34" charset="-122"/>
                <a:ea typeface="微软雅黑" panose="020B0503020204020204" pitchFamily="34" charset="-122"/>
              </a:rPr>
              <a:t>属性</a:t>
            </a:r>
            <a:r>
              <a:rPr lang="en-US" altLang="zh-CN" sz="3600" dirty="0">
                <a:solidFill>
                  <a:prstClr val="black"/>
                </a:solidFill>
                <a:latin typeface="微软雅黑" panose="020B0503020204020204" pitchFamily="34" charset="-122"/>
                <a:ea typeface="微软雅黑" panose="020B0503020204020204" pitchFamily="34" charset="-122"/>
              </a:rPr>
              <a:t>(Attribute</a:t>
            </a:r>
            <a:r>
              <a:rPr lang="en-US" altLang="zh-CN" sz="3600" dirty="0" smtClean="0">
                <a:solidFill>
                  <a:prstClr val="black"/>
                </a:solidFill>
                <a:latin typeface="微软雅黑" panose="020B0503020204020204" pitchFamily="34" charset="-122"/>
                <a:ea typeface="微软雅黑" panose="020B0503020204020204" pitchFamily="34" charset="-122"/>
              </a:rPr>
              <a:t>)</a:t>
            </a: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469683" y="1177907"/>
            <a:ext cx="10431429" cy="4019114"/>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buNone/>
              <a:defRPr/>
            </a:pPr>
            <a:r>
              <a:rPr lang="zh-CN" altLang="en-US" sz="2400" b="1" dirty="0">
                <a:solidFill>
                  <a:srgbClr val="002FA7"/>
                </a:solidFill>
                <a:latin typeface="微软雅黑" panose="020B0503020204020204" pitchFamily="34" charset="-122"/>
                <a:ea typeface="微软雅黑" panose="020B0503020204020204" pitchFamily="34" charset="-122"/>
              </a:rPr>
              <a:t>域（</a:t>
            </a:r>
            <a:r>
              <a:rPr lang="en-US" altLang="zh-CN" sz="2400" b="1" dirty="0">
                <a:solidFill>
                  <a:srgbClr val="002FA7"/>
                </a:solidFill>
                <a:latin typeface="微软雅黑" panose="020B0503020204020204" pitchFamily="34" charset="-122"/>
                <a:ea typeface="微软雅黑" panose="020B0503020204020204" pitchFamily="34" charset="-122"/>
              </a:rPr>
              <a:t>Domain</a:t>
            </a:r>
            <a:r>
              <a:rPr lang="zh-CN" altLang="en-US" sz="2400" b="1" dirty="0">
                <a:solidFill>
                  <a:srgbClr val="002FA7"/>
                </a:solidFill>
                <a:latin typeface="微软雅黑" panose="020B0503020204020204" pitchFamily="34" charset="-122"/>
                <a:ea typeface="微软雅黑" panose="020B0503020204020204" pitchFamily="34" charset="-122"/>
              </a:rPr>
              <a:t>）是属性的一个参数，定义</a:t>
            </a:r>
            <a:r>
              <a:rPr lang="zh-CN" altLang="en-US" sz="2400" b="1" dirty="0" smtClean="0">
                <a:solidFill>
                  <a:srgbClr val="002FA7"/>
                </a:solidFill>
                <a:latin typeface="微软雅黑" panose="020B0503020204020204" pitchFamily="34" charset="-122"/>
                <a:ea typeface="微软雅黑" panose="020B0503020204020204" pitchFamily="34" charset="-122"/>
              </a:rPr>
              <a:t>了这个</a:t>
            </a:r>
            <a:r>
              <a:rPr lang="zh-CN" altLang="en-US" sz="2400" b="1" dirty="0">
                <a:solidFill>
                  <a:srgbClr val="002FA7"/>
                </a:solidFill>
                <a:latin typeface="微软雅黑" panose="020B0503020204020204" pitchFamily="34" charset="-122"/>
                <a:ea typeface="微软雅黑" panose="020B0503020204020204" pitchFamily="34" charset="-122"/>
              </a:rPr>
              <a:t>属性可以取的合法</a:t>
            </a:r>
            <a:r>
              <a:rPr lang="zh-CN" altLang="en-US" sz="2400" b="1" dirty="0" smtClean="0">
                <a:solidFill>
                  <a:srgbClr val="002FA7"/>
                </a:solidFill>
                <a:latin typeface="微软雅黑" panose="020B0503020204020204" pitchFamily="34" charset="-122"/>
                <a:ea typeface="微软雅黑" panose="020B0503020204020204" pitchFamily="34" charset="-122"/>
              </a:rPr>
              <a:t>值</a:t>
            </a:r>
            <a:endParaRPr lang="en-US" altLang="zh-CN" sz="2400" b="1" dirty="0" smtClean="0">
              <a:solidFill>
                <a:srgbClr val="002FA7"/>
              </a:solidFill>
              <a:latin typeface="微软雅黑" panose="020B0503020204020204" pitchFamily="34" charset="-122"/>
              <a:ea typeface="微软雅黑" panose="020B0503020204020204" pitchFamily="34" charset="-122"/>
            </a:endParaRPr>
          </a:p>
          <a:p>
            <a:pPr marL="0" lvl="0" indent="0">
              <a:buNone/>
              <a:defRPr/>
            </a:pPr>
            <a:endParaRPr lang="zh-CN" altLang="en-US" sz="1800" b="1" dirty="0">
              <a:solidFill>
                <a:prstClr val="black"/>
              </a:solidFill>
              <a:latin typeface="微软雅黑" panose="020B0503020204020204" pitchFamily="34" charset="-122"/>
              <a:ea typeface="微软雅黑" panose="020B0503020204020204" pitchFamily="34" charset="-122"/>
            </a:endParaRPr>
          </a:p>
        </p:txBody>
      </p:sp>
      <p:graphicFrame>
        <p:nvGraphicFramePr>
          <p:cNvPr id="12" name="object 5"/>
          <p:cNvGraphicFramePr>
            <a:graphicFrameLocks noGrp="1"/>
          </p:cNvGraphicFramePr>
          <p:nvPr>
            <p:extLst/>
          </p:nvPr>
        </p:nvGraphicFramePr>
        <p:xfrm>
          <a:off x="604362" y="1791850"/>
          <a:ext cx="10983275" cy="4980425"/>
        </p:xfrm>
        <a:graphic>
          <a:graphicData uri="http://schemas.openxmlformats.org/drawingml/2006/table">
            <a:tbl>
              <a:tblPr firstRow="1" bandRow="1"/>
              <a:tblGrid>
                <a:gridCol w="1696399">
                  <a:extLst>
                    <a:ext uri="{9D8B030D-6E8A-4147-A177-3AD203B41FA5}">
                      <a16:colId xmlns:a16="http://schemas.microsoft.com/office/drawing/2014/main" val="20000"/>
                    </a:ext>
                  </a:extLst>
                </a:gridCol>
                <a:gridCol w="4381964">
                  <a:extLst>
                    <a:ext uri="{9D8B030D-6E8A-4147-A177-3AD203B41FA5}">
                      <a16:colId xmlns:a16="http://schemas.microsoft.com/office/drawing/2014/main" val="20001"/>
                    </a:ext>
                  </a:extLst>
                </a:gridCol>
                <a:gridCol w="2911632">
                  <a:extLst>
                    <a:ext uri="{9D8B030D-6E8A-4147-A177-3AD203B41FA5}">
                      <a16:colId xmlns:a16="http://schemas.microsoft.com/office/drawing/2014/main" val="20002"/>
                    </a:ext>
                  </a:extLst>
                </a:gridCol>
                <a:gridCol w="1993280">
                  <a:extLst>
                    <a:ext uri="{9D8B030D-6E8A-4147-A177-3AD203B41FA5}">
                      <a16:colId xmlns:a16="http://schemas.microsoft.com/office/drawing/2014/main" val="20003"/>
                    </a:ext>
                  </a:extLst>
                </a:gridCol>
              </a:tblGrid>
              <a:tr h="50749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26364" marR="115570" indent="0">
                        <a:lnSpc>
                          <a:spcPct val="100800"/>
                        </a:lnSpc>
                      </a:pPr>
                      <a:r>
                        <a:rPr sz="1400" dirty="0" err="1" smtClean="0">
                          <a:latin typeface="微软雅黑" panose="020B0503020204020204" pitchFamily="34" charset="-122"/>
                          <a:ea typeface="微软雅黑" panose="020B0503020204020204" pitchFamily="34" charset="-122"/>
                          <a:cs typeface="宋体"/>
                        </a:rPr>
                        <a:t>逻辑数据类型</a:t>
                      </a:r>
                      <a:endParaRPr sz="1400" dirty="0">
                        <a:latin typeface="微软雅黑" panose="020B0503020204020204" pitchFamily="34" charset="-122"/>
                        <a:ea typeface="微软雅黑" panose="020B0503020204020204" pitchFamily="34" charset="-122"/>
                        <a:cs typeface="宋体"/>
                      </a:endParaRPr>
                    </a:p>
                  </a:txBody>
                  <a:tcPr marL="0" marR="0" marT="0" marB="0" anchor="ctr">
                    <a:lnL>
                      <a:noFill/>
                    </a:lnL>
                    <a:lnR w="10667">
                      <a:solidFill>
                        <a:srgbClr val="445469"/>
                      </a:solidFill>
                      <a:prstDash val="solid"/>
                    </a:lnR>
                    <a:lnT w="10668">
                      <a:solidFill>
                        <a:srgbClr val="000000"/>
                      </a:solidFill>
                      <a:prstDash val="solid"/>
                    </a:lnT>
                    <a:lnB w="10668">
                      <a:solidFill>
                        <a:srgbClr val="000000"/>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pPr>
                      <a:r>
                        <a:rPr sz="1400" dirty="0">
                          <a:latin typeface="微软雅黑" panose="020B0503020204020204" pitchFamily="34" charset="-122"/>
                          <a:ea typeface="微软雅黑" panose="020B0503020204020204" pitchFamily="34" charset="-122"/>
                          <a:cs typeface="宋体"/>
                        </a:rPr>
                        <a:t>逻辑业务含义</a:t>
                      </a:r>
                    </a:p>
                  </a:txBody>
                  <a:tcPr marL="0" marR="0" marT="0" marB="0" anchor="ctr">
                    <a:lnL w="10667">
                      <a:solidFill>
                        <a:srgbClr val="445469"/>
                      </a:solidFill>
                      <a:prstDash val="solid"/>
                    </a:lnL>
                    <a:lnR w="10668">
                      <a:solidFill>
                        <a:srgbClr val="445469"/>
                      </a:solidFill>
                      <a:prstDash val="solid"/>
                    </a:lnR>
                    <a:lnT w="10668">
                      <a:solidFill>
                        <a:srgbClr val="000000"/>
                      </a:solidFill>
                      <a:prstDash val="solid"/>
                    </a:lnT>
                    <a:lnB w="10668">
                      <a:solidFill>
                        <a:srgbClr val="000000"/>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741045">
                        <a:lnSpc>
                          <a:spcPct val="100000"/>
                        </a:lnSpc>
                      </a:pPr>
                      <a:r>
                        <a:rPr sz="1400" dirty="0">
                          <a:latin typeface="微软雅黑" panose="020B0503020204020204" pitchFamily="34" charset="-122"/>
                          <a:ea typeface="微软雅黑" panose="020B0503020204020204" pitchFamily="34" charset="-122"/>
                          <a:cs typeface="宋体"/>
                        </a:rPr>
                        <a:t>域(</a:t>
                      </a:r>
                      <a:r>
                        <a:rPr sz="1400" spc="10" dirty="0">
                          <a:latin typeface="微软雅黑" panose="020B0503020204020204" pitchFamily="34" charset="-122"/>
                          <a:ea typeface="微软雅黑" panose="020B0503020204020204" pitchFamily="34" charset="-122"/>
                          <a:cs typeface="宋体"/>
                        </a:rPr>
                        <a:t>D</a:t>
                      </a:r>
                      <a:r>
                        <a:rPr sz="1400" dirty="0">
                          <a:latin typeface="微软雅黑" panose="020B0503020204020204" pitchFamily="34" charset="-122"/>
                          <a:ea typeface="微软雅黑" panose="020B0503020204020204" pitchFamily="34" charset="-122"/>
                          <a:cs typeface="宋体"/>
                        </a:rPr>
                        <a:t>o</a:t>
                      </a:r>
                      <a:r>
                        <a:rPr sz="1400" spc="-5" dirty="0">
                          <a:latin typeface="微软雅黑" panose="020B0503020204020204" pitchFamily="34" charset="-122"/>
                          <a:ea typeface="微软雅黑" panose="020B0503020204020204" pitchFamily="34" charset="-122"/>
                          <a:cs typeface="宋体"/>
                        </a:rPr>
                        <a:t>m</a:t>
                      </a:r>
                      <a:r>
                        <a:rPr sz="1400" dirty="0">
                          <a:latin typeface="微软雅黑" panose="020B0503020204020204" pitchFamily="34" charset="-122"/>
                          <a:ea typeface="微软雅黑" panose="020B0503020204020204" pitchFamily="34" charset="-122"/>
                          <a:cs typeface="宋体"/>
                        </a:rPr>
                        <a:t>a</a:t>
                      </a:r>
                      <a:r>
                        <a:rPr sz="1400" spc="5" dirty="0">
                          <a:latin typeface="微软雅黑" panose="020B0503020204020204" pitchFamily="34" charset="-122"/>
                          <a:ea typeface="微软雅黑" panose="020B0503020204020204" pitchFamily="34" charset="-122"/>
                          <a:cs typeface="宋体"/>
                        </a:rPr>
                        <a:t>i</a:t>
                      </a:r>
                      <a:r>
                        <a:rPr sz="1400" dirty="0">
                          <a:latin typeface="微软雅黑" panose="020B0503020204020204" pitchFamily="34" charset="-122"/>
                          <a:ea typeface="微软雅黑" panose="020B0503020204020204" pitchFamily="34" charset="-122"/>
                          <a:cs typeface="宋体"/>
                        </a:rPr>
                        <a:t>n)</a:t>
                      </a:r>
                    </a:p>
                  </a:txBody>
                  <a:tcPr marL="0" marR="0" marT="0" marB="0" anchor="ctr">
                    <a:lnL w="10668">
                      <a:solidFill>
                        <a:srgbClr val="445469"/>
                      </a:solidFill>
                      <a:prstDash val="solid"/>
                    </a:lnL>
                    <a:lnR w="10667">
                      <a:solidFill>
                        <a:srgbClr val="445469"/>
                      </a:solidFill>
                      <a:prstDash val="solid"/>
                    </a:lnR>
                    <a:lnT w="10668">
                      <a:solidFill>
                        <a:srgbClr val="000000"/>
                      </a:solidFill>
                      <a:prstDash val="solid"/>
                    </a:lnT>
                    <a:lnB w="10668">
                      <a:solidFill>
                        <a:srgbClr val="000000"/>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83515">
                        <a:lnSpc>
                          <a:spcPct val="100000"/>
                        </a:lnSpc>
                      </a:pPr>
                      <a:r>
                        <a:rPr sz="1400" dirty="0" err="1" smtClean="0">
                          <a:latin typeface="微软雅黑" panose="020B0503020204020204" pitchFamily="34" charset="-122"/>
                          <a:ea typeface="微软雅黑" panose="020B0503020204020204" pitchFamily="34" charset="-122"/>
                          <a:cs typeface="宋体"/>
                        </a:rPr>
                        <a:t>例子</a:t>
                      </a:r>
                      <a:endParaRPr sz="1400" dirty="0">
                        <a:latin typeface="微软雅黑" panose="020B0503020204020204" pitchFamily="34" charset="-122"/>
                        <a:ea typeface="微软雅黑" panose="020B0503020204020204" pitchFamily="34" charset="-122"/>
                        <a:cs typeface="宋体"/>
                      </a:endParaRPr>
                    </a:p>
                  </a:txBody>
                  <a:tcPr marL="0" marR="0" marT="0" marB="0" anchor="ctr">
                    <a:lnL w="10667">
                      <a:solidFill>
                        <a:srgbClr val="445469"/>
                      </a:solidFill>
                      <a:prstDash val="solid"/>
                    </a:lnL>
                    <a:lnR>
                      <a:noFill/>
                    </a:lnR>
                    <a:lnT w="10668">
                      <a:solidFill>
                        <a:srgbClr val="000000"/>
                      </a:solidFill>
                      <a:prstDash val="solid"/>
                    </a:lnT>
                    <a:lnB w="10668">
                      <a:solidFill>
                        <a:srgbClr val="000000"/>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64672">
                <a:tc row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78740">
                        <a:lnSpc>
                          <a:spcPct val="100000"/>
                        </a:lnSpc>
                      </a:pPr>
                      <a:r>
                        <a:rPr sz="1400" spc="-5" dirty="0">
                          <a:solidFill>
                            <a:srgbClr val="4472C3"/>
                          </a:solidFill>
                          <a:latin typeface="微软雅黑" panose="020B0503020204020204" pitchFamily="34" charset="-122"/>
                          <a:ea typeface="微软雅黑" panose="020B0503020204020204" pitchFamily="34" charset="-122"/>
                          <a:cs typeface="微软雅黑"/>
                        </a:rPr>
                        <a:t>N</a:t>
                      </a:r>
                      <a:r>
                        <a:rPr sz="1400" spc="5" dirty="0">
                          <a:solidFill>
                            <a:srgbClr val="4472C3"/>
                          </a:solidFill>
                          <a:latin typeface="微软雅黑" panose="020B0503020204020204" pitchFamily="34" charset="-122"/>
                          <a:ea typeface="微软雅黑" panose="020B0503020204020204" pitchFamily="34" charset="-122"/>
                          <a:cs typeface="微软雅黑"/>
                        </a:rPr>
                        <a:t>U</a:t>
                      </a:r>
                      <a:r>
                        <a:rPr sz="1400" spc="-10" dirty="0">
                          <a:solidFill>
                            <a:srgbClr val="4472C3"/>
                          </a:solidFill>
                          <a:latin typeface="微软雅黑" panose="020B0503020204020204" pitchFamily="34" charset="-122"/>
                          <a:ea typeface="微软雅黑" panose="020B0503020204020204" pitchFamily="34" charset="-122"/>
                          <a:cs typeface="微软雅黑"/>
                        </a:rPr>
                        <a:t>MB</a:t>
                      </a:r>
                      <a:r>
                        <a:rPr sz="1400" dirty="0">
                          <a:solidFill>
                            <a:srgbClr val="4472C3"/>
                          </a:solidFill>
                          <a:latin typeface="微软雅黑" panose="020B0503020204020204" pitchFamily="34" charset="-122"/>
                          <a:ea typeface="微软雅黑" panose="020B0503020204020204" pitchFamily="34" charset="-122"/>
                          <a:cs typeface="微软雅黑"/>
                        </a:rPr>
                        <a:t>ER</a:t>
                      </a:r>
                      <a:endParaRPr sz="1400" dirty="0">
                        <a:latin typeface="微软雅黑" panose="020B0503020204020204" pitchFamily="34" charset="-122"/>
                        <a:ea typeface="微软雅黑" panose="020B0503020204020204" pitchFamily="34" charset="-122"/>
                        <a:cs typeface="微软雅黑"/>
                      </a:endParaRPr>
                    </a:p>
                  </a:txBody>
                  <a:tcPr marL="0" marR="0" marT="0" marB="0">
                    <a:lnL>
                      <a:noFill/>
                    </a:lnL>
                    <a:lnR w="10667">
                      <a:solidFill>
                        <a:srgbClr val="445469"/>
                      </a:solidFill>
                      <a:prstDash val="solid"/>
                    </a:lnR>
                    <a:lnT w="10668">
                      <a:solidFill>
                        <a:srgbClr val="000000"/>
                      </a:solidFill>
                      <a:prstDash val="solid"/>
                    </a:lnT>
                    <a:lnB w="10668">
                      <a:solidFill>
                        <a:srgbClr val="445469"/>
                      </a:solidFill>
                      <a:prstDash val="solid"/>
                    </a:lnB>
                    <a:lnTlToBr w="12700" cmpd="sng">
                      <a:noFill/>
                      <a:prstDash val="solid"/>
                    </a:lnTlToBr>
                    <a:lnBlToTr w="12700" cmpd="sng">
                      <a:noFill/>
                      <a:prstDash val="solid"/>
                    </a:lnBlToTr>
                    <a:noFill/>
                  </a:tcPr>
                </a:tc>
                <a:tc row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73660">
                        <a:lnSpc>
                          <a:spcPct val="100000"/>
                        </a:lnSpc>
                      </a:pPr>
                      <a:r>
                        <a:rPr sz="1400" dirty="0">
                          <a:latin typeface="微软雅黑" panose="020B0503020204020204" pitchFamily="34" charset="-122"/>
                          <a:ea typeface="微软雅黑" panose="020B0503020204020204" pitchFamily="34" charset="-122"/>
                          <a:cs typeface="微软雅黑"/>
                        </a:rPr>
                        <a:t>任何数、实数和整数</a:t>
                      </a:r>
                    </a:p>
                  </a:txBody>
                  <a:tcPr marL="0" marR="0" marT="0" marB="0">
                    <a:lnL w="10667">
                      <a:solidFill>
                        <a:srgbClr val="445469"/>
                      </a:solidFill>
                      <a:prstDash val="solid"/>
                    </a:lnL>
                    <a:lnR w="10668">
                      <a:solidFill>
                        <a:srgbClr val="445469"/>
                      </a:solidFill>
                      <a:prstDash val="solid"/>
                    </a:lnR>
                    <a:lnT w="10668">
                      <a:solidFill>
                        <a:srgbClr val="000000"/>
                      </a:solidFill>
                      <a:prstDash val="solid"/>
                    </a:lnT>
                    <a:lnB w="10668">
                      <a:solidFill>
                        <a:srgbClr val="445469"/>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73660">
                        <a:lnSpc>
                          <a:spcPct val="100000"/>
                        </a:lnSpc>
                      </a:pPr>
                      <a:r>
                        <a:rPr sz="1400" dirty="0">
                          <a:latin typeface="微软雅黑" panose="020B0503020204020204" pitchFamily="34" charset="-122"/>
                          <a:ea typeface="微软雅黑" panose="020B0503020204020204" pitchFamily="34" charset="-122"/>
                          <a:cs typeface="微软雅黑"/>
                        </a:rPr>
                        <a:t>对于整数，指定范围</a:t>
                      </a:r>
                      <a:endParaRPr sz="1400">
                        <a:latin typeface="微软雅黑" panose="020B0503020204020204" pitchFamily="34" charset="-122"/>
                        <a:ea typeface="微软雅黑" panose="020B0503020204020204" pitchFamily="34" charset="-122"/>
                        <a:cs typeface="微软雅黑"/>
                      </a:endParaRPr>
                    </a:p>
                  </a:txBody>
                  <a:tcPr marL="0" marR="0" marT="0" marB="0">
                    <a:lnL w="10668">
                      <a:solidFill>
                        <a:srgbClr val="445469"/>
                      </a:solidFill>
                      <a:prstDash val="solid"/>
                    </a:lnL>
                    <a:lnR w="10667">
                      <a:solidFill>
                        <a:srgbClr val="445469"/>
                      </a:solidFill>
                      <a:prstDash val="solid"/>
                    </a:lnR>
                    <a:lnT w="10668">
                      <a:solidFill>
                        <a:srgbClr val="000000"/>
                      </a:solidFill>
                      <a:prstDash val="solid"/>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73660">
                        <a:lnSpc>
                          <a:spcPct val="100000"/>
                        </a:lnSpc>
                      </a:pPr>
                      <a:r>
                        <a:rPr sz="1400" spc="-5" dirty="0">
                          <a:latin typeface="微软雅黑" panose="020B0503020204020204" pitchFamily="34" charset="-122"/>
                          <a:ea typeface="微软雅黑" panose="020B0503020204020204" pitchFamily="34" charset="-122"/>
                          <a:cs typeface="微软雅黑"/>
                        </a:rPr>
                        <a:t>{</a:t>
                      </a:r>
                      <a:r>
                        <a:rPr sz="1400" spc="5" dirty="0">
                          <a:latin typeface="微软雅黑" panose="020B0503020204020204" pitchFamily="34" charset="-122"/>
                          <a:ea typeface="微软雅黑" panose="020B0503020204020204" pitchFamily="34" charset="-122"/>
                          <a:cs typeface="微软雅黑"/>
                        </a:rPr>
                        <a:t>10</a:t>
                      </a:r>
                      <a:r>
                        <a:rPr sz="1400" spc="10" dirty="0">
                          <a:latin typeface="微软雅黑" panose="020B0503020204020204" pitchFamily="34" charset="-122"/>
                          <a:ea typeface="微软雅黑" panose="020B0503020204020204" pitchFamily="34" charset="-122"/>
                          <a:cs typeface="微软雅黑"/>
                        </a:rPr>
                        <a:t>~</a:t>
                      </a:r>
                      <a:r>
                        <a:rPr sz="1400" spc="5" dirty="0">
                          <a:latin typeface="微软雅黑" panose="020B0503020204020204" pitchFamily="34" charset="-122"/>
                          <a:ea typeface="微软雅黑" panose="020B0503020204020204" pitchFamily="34" charset="-122"/>
                          <a:cs typeface="微软雅黑"/>
                        </a:rPr>
                        <a:t>99</a:t>
                      </a:r>
                      <a:r>
                        <a:rPr sz="1400" dirty="0">
                          <a:latin typeface="微软雅黑" panose="020B0503020204020204" pitchFamily="34" charset="-122"/>
                          <a:ea typeface="微软雅黑" panose="020B0503020204020204" pitchFamily="34" charset="-122"/>
                          <a:cs typeface="微软雅黑"/>
                        </a:rPr>
                        <a:t>}</a:t>
                      </a:r>
                    </a:p>
                  </a:txBody>
                  <a:tcPr marL="0" marR="0" marT="0" marB="0">
                    <a:lnL w="10667">
                      <a:solidFill>
                        <a:srgbClr val="445469"/>
                      </a:solidFill>
                      <a:prstDash val="solid"/>
                    </a:lnL>
                    <a:lnR>
                      <a:noFill/>
                    </a:lnR>
                    <a:lnT w="10668">
                      <a:solidFill>
                        <a:srgbClr val="000000"/>
                      </a:solidFill>
                      <a:prstDash val="soli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42819">
                <a:tc vMerge="1">
                  <a:txBody>
                    <a:bodyPr/>
                    <a:lstStyle/>
                    <a:p>
                      <a:endParaRPr/>
                    </a:p>
                  </a:txBody>
                  <a:tcPr marL="0" marR="0" marT="0" marB="0">
                    <a:lnR w="10667">
                      <a:solidFill>
                        <a:srgbClr val="445469"/>
                      </a:solidFill>
                      <a:prstDash val="solid"/>
                    </a:lnR>
                    <a:lnT w="10668">
                      <a:solidFill>
                        <a:srgbClr val="000000"/>
                      </a:solidFill>
                      <a:prstDash val="solid"/>
                    </a:lnT>
                    <a:lnB w="10668">
                      <a:solidFill>
                        <a:srgbClr val="445469"/>
                      </a:solidFill>
                      <a:prstDash val="solid"/>
                    </a:lnB>
                  </a:tcPr>
                </a:tc>
                <a:tc vMerge="1">
                  <a:txBody>
                    <a:bodyPr/>
                    <a:lstStyle/>
                    <a:p>
                      <a:endParaRPr/>
                    </a:p>
                  </a:txBody>
                  <a:tcPr marL="0" marR="0" marT="0" marB="0">
                    <a:lnL w="10667">
                      <a:solidFill>
                        <a:srgbClr val="445469"/>
                      </a:solidFill>
                      <a:prstDash val="solid"/>
                    </a:lnL>
                    <a:lnR w="10668">
                      <a:solidFill>
                        <a:srgbClr val="445469"/>
                      </a:solidFill>
                      <a:prstDash val="solid"/>
                    </a:lnR>
                    <a:lnT w="10668">
                      <a:solidFill>
                        <a:srgbClr val="000000"/>
                      </a:solidFill>
                      <a:prstDash val="solid"/>
                    </a:lnT>
                    <a:lnB w="10668">
                      <a:solidFill>
                        <a:srgbClr val="445469"/>
                      </a:solidFill>
                      <a:prstDash val="solid"/>
                    </a:lnB>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73660">
                        <a:lnSpc>
                          <a:spcPct val="100000"/>
                        </a:lnSpc>
                      </a:pPr>
                      <a:r>
                        <a:rPr sz="1400" dirty="0">
                          <a:latin typeface="微软雅黑" panose="020B0503020204020204" pitchFamily="34" charset="-122"/>
                          <a:ea typeface="微软雅黑" panose="020B0503020204020204" pitchFamily="34" charset="-122"/>
                          <a:cs typeface="微软雅黑"/>
                        </a:rPr>
                        <a:t>对于实数，指定范围和精度</a:t>
                      </a:r>
                      <a:endParaRPr sz="1400">
                        <a:latin typeface="微软雅黑" panose="020B0503020204020204" pitchFamily="34" charset="-122"/>
                        <a:ea typeface="微软雅黑" panose="020B0503020204020204" pitchFamily="34" charset="-122"/>
                        <a:cs typeface="微软雅黑"/>
                      </a:endParaRPr>
                    </a:p>
                  </a:txBody>
                  <a:tcPr marL="0" marR="0" marT="0" marB="0">
                    <a:lnL w="10668">
                      <a:solidFill>
                        <a:srgbClr val="445469"/>
                      </a:solidFill>
                      <a:prstDash val="solid"/>
                    </a:lnL>
                    <a:lnR w="10667">
                      <a:solidFill>
                        <a:srgbClr val="445469"/>
                      </a:solidFill>
                      <a:prstDash val="solid"/>
                    </a:lnR>
                    <a:lnT>
                      <a:noFill/>
                    </a:lnT>
                    <a:lnB w="10668">
                      <a:solidFill>
                        <a:srgbClr val="445469"/>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73660">
                        <a:lnSpc>
                          <a:spcPct val="100000"/>
                        </a:lnSpc>
                      </a:pPr>
                      <a:r>
                        <a:rPr sz="1400" spc="-5" dirty="0">
                          <a:latin typeface="微软雅黑" panose="020B0503020204020204" pitchFamily="34" charset="-122"/>
                          <a:ea typeface="微软雅黑" panose="020B0503020204020204" pitchFamily="34" charset="-122"/>
                          <a:cs typeface="微软雅黑"/>
                        </a:rPr>
                        <a:t>{</a:t>
                      </a:r>
                      <a:r>
                        <a:rPr sz="1400" spc="5" dirty="0">
                          <a:latin typeface="微软雅黑" panose="020B0503020204020204" pitchFamily="34" charset="-122"/>
                          <a:ea typeface="微软雅黑" panose="020B0503020204020204" pitchFamily="34" charset="-122"/>
                          <a:cs typeface="微软雅黑"/>
                        </a:rPr>
                        <a:t>1</a:t>
                      </a:r>
                      <a:r>
                        <a:rPr sz="1400" dirty="0">
                          <a:latin typeface="微软雅黑" panose="020B0503020204020204" pitchFamily="34" charset="-122"/>
                          <a:ea typeface="微软雅黑" panose="020B0503020204020204" pitchFamily="34" charset="-122"/>
                          <a:cs typeface="微软雅黑"/>
                        </a:rPr>
                        <a:t>.</a:t>
                      </a:r>
                      <a:r>
                        <a:rPr sz="1400" spc="5" dirty="0">
                          <a:latin typeface="微软雅黑" panose="020B0503020204020204" pitchFamily="34" charset="-122"/>
                          <a:ea typeface="微软雅黑" panose="020B0503020204020204" pitchFamily="34" charset="-122"/>
                          <a:cs typeface="微软雅黑"/>
                        </a:rPr>
                        <a:t>0</a:t>
                      </a:r>
                      <a:r>
                        <a:rPr sz="1400" spc="10" dirty="0">
                          <a:latin typeface="微软雅黑" panose="020B0503020204020204" pitchFamily="34" charset="-122"/>
                          <a:ea typeface="微软雅黑" panose="020B0503020204020204" pitchFamily="34" charset="-122"/>
                          <a:cs typeface="微软雅黑"/>
                        </a:rPr>
                        <a:t>~</a:t>
                      </a:r>
                      <a:r>
                        <a:rPr sz="1400" spc="5" dirty="0">
                          <a:latin typeface="微软雅黑" panose="020B0503020204020204" pitchFamily="34" charset="-122"/>
                          <a:ea typeface="微软雅黑" panose="020B0503020204020204" pitchFamily="34" charset="-122"/>
                          <a:cs typeface="微软雅黑"/>
                        </a:rPr>
                        <a:t>79</a:t>
                      </a:r>
                      <a:r>
                        <a:rPr sz="1400" spc="-10" dirty="0">
                          <a:latin typeface="微软雅黑" panose="020B0503020204020204" pitchFamily="34" charset="-122"/>
                          <a:ea typeface="微软雅黑" panose="020B0503020204020204" pitchFamily="34" charset="-122"/>
                          <a:cs typeface="微软雅黑"/>
                        </a:rPr>
                        <a:t>9</a:t>
                      </a:r>
                      <a:r>
                        <a:rPr sz="1400" dirty="0">
                          <a:latin typeface="微软雅黑" panose="020B0503020204020204" pitchFamily="34" charset="-122"/>
                          <a:ea typeface="微软雅黑" panose="020B0503020204020204" pitchFamily="34" charset="-122"/>
                          <a:cs typeface="微软雅黑"/>
                        </a:rPr>
                        <a:t>.</a:t>
                      </a:r>
                      <a:r>
                        <a:rPr sz="1400" spc="5" dirty="0">
                          <a:latin typeface="微软雅黑" panose="020B0503020204020204" pitchFamily="34" charset="-122"/>
                          <a:ea typeface="微软雅黑" panose="020B0503020204020204" pitchFamily="34" charset="-122"/>
                          <a:cs typeface="微软雅黑"/>
                        </a:rPr>
                        <a:t>999</a:t>
                      </a:r>
                      <a:r>
                        <a:rPr sz="1400" dirty="0">
                          <a:latin typeface="微软雅黑" panose="020B0503020204020204" pitchFamily="34" charset="-122"/>
                          <a:ea typeface="微软雅黑" panose="020B0503020204020204" pitchFamily="34" charset="-122"/>
                          <a:cs typeface="微软雅黑"/>
                        </a:rPr>
                        <a:t>}</a:t>
                      </a:r>
                    </a:p>
                  </a:txBody>
                  <a:tcPr marL="0" marR="0" marT="0" marB="0">
                    <a:lnL w="10667">
                      <a:solidFill>
                        <a:srgbClr val="445469"/>
                      </a:solidFill>
                      <a:prstDash val="solid"/>
                    </a:lnL>
                    <a:lnR>
                      <a:noFill/>
                    </a:lnR>
                    <a:lnT>
                      <a:noFill/>
                    </a:lnT>
                    <a:lnB w="10668">
                      <a:solidFill>
                        <a:srgbClr val="445469"/>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60845">
                <a:tc rowSpan="3">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78740">
                        <a:lnSpc>
                          <a:spcPct val="100000"/>
                        </a:lnSpc>
                      </a:pPr>
                      <a:r>
                        <a:rPr sz="1400" spc="-5" dirty="0">
                          <a:solidFill>
                            <a:srgbClr val="4472C3"/>
                          </a:solidFill>
                          <a:latin typeface="微软雅黑" panose="020B0503020204020204" pitchFamily="34" charset="-122"/>
                          <a:ea typeface="微软雅黑" panose="020B0503020204020204" pitchFamily="34" charset="-122"/>
                          <a:cs typeface="微软雅黑"/>
                        </a:rPr>
                        <a:t>T</a:t>
                      </a:r>
                      <a:r>
                        <a:rPr sz="1400" spc="15" dirty="0">
                          <a:solidFill>
                            <a:srgbClr val="4472C3"/>
                          </a:solidFill>
                          <a:latin typeface="微软雅黑" panose="020B0503020204020204" pitchFamily="34" charset="-122"/>
                          <a:ea typeface="微软雅黑" panose="020B0503020204020204" pitchFamily="34" charset="-122"/>
                          <a:cs typeface="微软雅黑"/>
                        </a:rPr>
                        <a:t>E</a:t>
                      </a:r>
                      <a:r>
                        <a:rPr sz="1400" spc="20" dirty="0">
                          <a:solidFill>
                            <a:srgbClr val="4472C3"/>
                          </a:solidFill>
                          <a:latin typeface="微软雅黑" panose="020B0503020204020204" pitchFamily="34" charset="-122"/>
                          <a:ea typeface="微软雅黑" panose="020B0503020204020204" pitchFamily="34" charset="-122"/>
                          <a:cs typeface="微软雅黑"/>
                        </a:rPr>
                        <a:t>X</a:t>
                      </a:r>
                      <a:r>
                        <a:rPr sz="1400" dirty="0">
                          <a:solidFill>
                            <a:srgbClr val="4472C3"/>
                          </a:solidFill>
                          <a:latin typeface="微软雅黑" panose="020B0503020204020204" pitchFamily="34" charset="-122"/>
                          <a:ea typeface="微软雅黑" panose="020B0503020204020204" pitchFamily="34" charset="-122"/>
                          <a:cs typeface="微软雅黑"/>
                        </a:rPr>
                        <a:t>T</a:t>
                      </a:r>
                      <a:endParaRPr sz="1400">
                        <a:latin typeface="微软雅黑" panose="020B0503020204020204" pitchFamily="34" charset="-122"/>
                        <a:ea typeface="微软雅黑" panose="020B0503020204020204" pitchFamily="34" charset="-122"/>
                        <a:cs typeface="微软雅黑"/>
                      </a:endParaRPr>
                    </a:p>
                  </a:txBody>
                  <a:tcPr marL="0" marR="0" marT="0" marB="0">
                    <a:lnL>
                      <a:noFill/>
                    </a:lnL>
                    <a:lnR w="10667">
                      <a:solidFill>
                        <a:srgbClr val="445469"/>
                      </a:solidFill>
                      <a:prstDash val="solid"/>
                    </a:lnR>
                    <a:lnT w="10668">
                      <a:solidFill>
                        <a:srgbClr val="445469"/>
                      </a:solidFill>
                      <a:prstDash val="solid"/>
                    </a:lnT>
                    <a:lnB w="10668">
                      <a:solidFill>
                        <a:srgbClr val="445469"/>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73660">
                        <a:lnSpc>
                          <a:spcPct val="100000"/>
                        </a:lnSpc>
                      </a:pPr>
                      <a:r>
                        <a:rPr sz="1400" dirty="0">
                          <a:latin typeface="微软雅黑" panose="020B0503020204020204" pitchFamily="34" charset="-122"/>
                          <a:ea typeface="微软雅黑" panose="020B0503020204020204" pitchFamily="34" charset="-122"/>
                          <a:cs typeface="微软雅黑"/>
                        </a:rPr>
                        <a:t>一个字符串，包括数字。当数字包含在</a:t>
                      </a:r>
                    </a:p>
                  </a:txBody>
                  <a:tcPr marL="0" marR="0" marT="0" marB="0">
                    <a:lnL w="10667">
                      <a:solidFill>
                        <a:srgbClr val="445469"/>
                      </a:solidFill>
                      <a:prstDash val="solid"/>
                    </a:lnL>
                    <a:lnR w="10668">
                      <a:solidFill>
                        <a:srgbClr val="445469"/>
                      </a:solidFill>
                      <a:prstDash val="solid"/>
                    </a:lnR>
                    <a:lnT w="10668">
                      <a:solidFill>
                        <a:srgbClr val="445469"/>
                      </a:solidFill>
                      <a:prstDash val="solid"/>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73660">
                        <a:lnSpc>
                          <a:spcPct val="100000"/>
                        </a:lnSpc>
                      </a:pPr>
                      <a:r>
                        <a:rPr sz="1400" spc="-5" dirty="0">
                          <a:latin typeface="微软雅黑" panose="020B0503020204020204" pitchFamily="34" charset="-122"/>
                          <a:ea typeface="微软雅黑" panose="020B0503020204020204" pitchFamily="34" charset="-122"/>
                          <a:cs typeface="微软雅黑"/>
                        </a:rPr>
                        <a:t>T</a:t>
                      </a:r>
                      <a:r>
                        <a:rPr sz="1400" spc="15" dirty="0">
                          <a:latin typeface="微软雅黑" panose="020B0503020204020204" pitchFamily="34" charset="-122"/>
                          <a:ea typeface="微软雅黑" panose="020B0503020204020204" pitchFamily="34" charset="-122"/>
                          <a:cs typeface="微软雅黑"/>
                        </a:rPr>
                        <a:t>E</a:t>
                      </a:r>
                      <a:r>
                        <a:rPr sz="1400" spc="20" dirty="0">
                          <a:latin typeface="微软雅黑" panose="020B0503020204020204" pitchFamily="34" charset="-122"/>
                          <a:ea typeface="微软雅黑" panose="020B0503020204020204" pitchFamily="34" charset="-122"/>
                          <a:cs typeface="微软雅黑"/>
                        </a:rPr>
                        <a:t>X</a:t>
                      </a:r>
                      <a:r>
                        <a:rPr sz="1400" spc="-5" dirty="0">
                          <a:latin typeface="微软雅黑" panose="020B0503020204020204" pitchFamily="34" charset="-122"/>
                          <a:ea typeface="微软雅黑" panose="020B0503020204020204" pitchFamily="34" charset="-122"/>
                          <a:cs typeface="微软雅黑"/>
                        </a:rPr>
                        <a:t>T</a:t>
                      </a:r>
                      <a:r>
                        <a:rPr sz="1400" dirty="0">
                          <a:latin typeface="微软雅黑" panose="020B0503020204020204" pitchFamily="34" charset="-122"/>
                          <a:ea typeface="微软雅黑" panose="020B0503020204020204" pitchFamily="34" charset="-122"/>
                          <a:cs typeface="微软雅黑"/>
                        </a:rPr>
                        <a:t>（属性的最大长度）</a:t>
                      </a:r>
                      <a:endParaRPr sz="1400">
                        <a:latin typeface="微软雅黑" panose="020B0503020204020204" pitchFamily="34" charset="-122"/>
                        <a:ea typeface="微软雅黑" panose="020B0503020204020204" pitchFamily="34" charset="-122"/>
                        <a:cs typeface="微软雅黑"/>
                      </a:endParaRPr>
                    </a:p>
                  </a:txBody>
                  <a:tcPr marL="0" marR="0" marT="0" marB="0">
                    <a:lnL w="10668">
                      <a:solidFill>
                        <a:srgbClr val="445469"/>
                      </a:solidFill>
                      <a:prstDash val="solid"/>
                    </a:lnL>
                    <a:lnR w="10667">
                      <a:solidFill>
                        <a:srgbClr val="445469"/>
                      </a:solidFill>
                      <a:prstDash val="solid"/>
                    </a:lnR>
                    <a:lnT w="10668">
                      <a:solidFill>
                        <a:srgbClr val="445469"/>
                      </a:solidFill>
                      <a:prstDash val="solid"/>
                    </a:lnT>
                    <a:lnB>
                      <a:noFill/>
                    </a:lnB>
                    <a:lnTlToBr w="12700" cmpd="sng">
                      <a:noFill/>
                      <a:prstDash val="solid"/>
                    </a:lnTlToBr>
                    <a:lnBlToTr w="12700" cmpd="sng">
                      <a:noFill/>
                      <a:prstDash val="solid"/>
                    </a:lnBlToTr>
                    <a:noFill/>
                  </a:tcPr>
                </a:tc>
                <a:tc rowSpan="3">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73660">
                        <a:lnSpc>
                          <a:spcPct val="100000"/>
                        </a:lnSpc>
                      </a:pPr>
                      <a:r>
                        <a:rPr sz="1400" spc="-5" dirty="0">
                          <a:latin typeface="微软雅黑" panose="020B0503020204020204" pitchFamily="34" charset="-122"/>
                          <a:ea typeface="微软雅黑" panose="020B0503020204020204" pitchFamily="34" charset="-122"/>
                          <a:cs typeface="微软雅黑"/>
                        </a:rPr>
                        <a:t>T</a:t>
                      </a:r>
                      <a:r>
                        <a:rPr sz="1400" spc="15" dirty="0">
                          <a:latin typeface="微软雅黑" panose="020B0503020204020204" pitchFamily="34" charset="-122"/>
                          <a:ea typeface="微软雅黑" panose="020B0503020204020204" pitchFamily="34" charset="-122"/>
                          <a:cs typeface="微软雅黑"/>
                        </a:rPr>
                        <a:t>E</a:t>
                      </a:r>
                      <a:r>
                        <a:rPr sz="1400" spc="20" dirty="0">
                          <a:latin typeface="微软雅黑" panose="020B0503020204020204" pitchFamily="34" charset="-122"/>
                          <a:ea typeface="微软雅黑" panose="020B0503020204020204" pitchFamily="34" charset="-122"/>
                          <a:cs typeface="微软雅黑"/>
                        </a:rPr>
                        <a:t>X</a:t>
                      </a:r>
                      <a:r>
                        <a:rPr sz="1400" spc="-5" dirty="0">
                          <a:latin typeface="微软雅黑" panose="020B0503020204020204" pitchFamily="34" charset="-122"/>
                          <a:ea typeface="微软雅黑" panose="020B0503020204020204" pitchFamily="34" charset="-122"/>
                          <a:cs typeface="微软雅黑"/>
                        </a:rPr>
                        <a:t>T(</a:t>
                      </a:r>
                      <a:r>
                        <a:rPr sz="1400" spc="5" dirty="0">
                          <a:latin typeface="微软雅黑" panose="020B0503020204020204" pitchFamily="34" charset="-122"/>
                          <a:ea typeface="微软雅黑" panose="020B0503020204020204" pitchFamily="34" charset="-122"/>
                          <a:cs typeface="微软雅黑"/>
                        </a:rPr>
                        <a:t>30</a:t>
                      </a:r>
                      <a:r>
                        <a:rPr sz="1400" dirty="0">
                          <a:latin typeface="微软雅黑" panose="020B0503020204020204" pitchFamily="34" charset="-122"/>
                          <a:ea typeface="微软雅黑" panose="020B0503020204020204" pitchFamily="34" charset="-122"/>
                          <a:cs typeface="微软雅黑"/>
                        </a:rPr>
                        <a:t>)</a:t>
                      </a:r>
                    </a:p>
                  </a:txBody>
                  <a:tcPr marL="0" marR="0" marT="0" marB="0">
                    <a:lnL w="10667">
                      <a:solidFill>
                        <a:srgbClr val="445469"/>
                      </a:solidFill>
                      <a:prstDash val="solid"/>
                    </a:lnL>
                    <a:lnR>
                      <a:noFill/>
                    </a:lnR>
                    <a:lnT w="10668">
                      <a:solidFill>
                        <a:srgbClr val="445469"/>
                      </a:solidFill>
                      <a:prstDash val="solid"/>
                    </a:lnT>
                    <a:lnB w="10668">
                      <a:solidFill>
                        <a:srgbClr val="445469"/>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14155">
                <a:tc vMerge="1">
                  <a:txBody>
                    <a:bodyPr/>
                    <a:lstStyle/>
                    <a:p>
                      <a:endParaRPr/>
                    </a:p>
                  </a:txBody>
                  <a:tcPr marL="0" marR="0" marT="0" marB="0">
                    <a:lnR w="10667">
                      <a:solidFill>
                        <a:srgbClr val="445469"/>
                      </a:solidFill>
                      <a:prstDash val="solid"/>
                    </a:lnR>
                    <a:lnT w="10668">
                      <a:solidFill>
                        <a:srgbClr val="445469"/>
                      </a:solidFill>
                      <a:prstDash val="solid"/>
                    </a:lnT>
                    <a:lnB w="10668">
                      <a:solidFill>
                        <a:srgbClr val="445469"/>
                      </a:solidFill>
                      <a:prstDash val="solid"/>
                    </a:lnB>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73660">
                        <a:lnSpc>
                          <a:spcPct val="100000"/>
                        </a:lnSpc>
                      </a:pPr>
                      <a:r>
                        <a:rPr sz="1400" spc="-5" dirty="0">
                          <a:latin typeface="微软雅黑" panose="020B0503020204020204" pitchFamily="34" charset="-122"/>
                          <a:ea typeface="微软雅黑" panose="020B0503020204020204" pitchFamily="34" charset="-122"/>
                          <a:cs typeface="微软雅黑"/>
                        </a:rPr>
                        <a:t>T</a:t>
                      </a:r>
                      <a:r>
                        <a:rPr sz="1400" spc="15" dirty="0">
                          <a:latin typeface="微软雅黑" panose="020B0503020204020204" pitchFamily="34" charset="-122"/>
                          <a:ea typeface="微软雅黑" panose="020B0503020204020204" pitchFamily="34" charset="-122"/>
                          <a:cs typeface="微软雅黑"/>
                        </a:rPr>
                        <a:t>E</a:t>
                      </a:r>
                      <a:r>
                        <a:rPr sz="1400" spc="20" dirty="0">
                          <a:latin typeface="微软雅黑" panose="020B0503020204020204" pitchFamily="34" charset="-122"/>
                          <a:ea typeface="微软雅黑" panose="020B0503020204020204" pitchFamily="34" charset="-122"/>
                          <a:cs typeface="微软雅黑"/>
                        </a:rPr>
                        <a:t>X</a:t>
                      </a:r>
                      <a:r>
                        <a:rPr sz="1400" spc="-5" dirty="0">
                          <a:latin typeface="微软雅黑" panose="020B0503020204020204" pitchFamily="34" charset="-122"/>
                          <a:ea typeface="微软雅黑" panose="020B0503020204020204" pitchFamily="34" charset="-122"/>
                          <a:cs typeface="微软雅黑"/>
                        </a:rPr>
                        <a:t>T</a:t>
                      </a:r>
                      <a:r>
                        <a:rPr sz="1400" dirty="0">
                          <a:latin typeface="微软雅黑" panose="020B0503020204020204" pitchFamily="34" charset="-122"/>
                          <a:ea typeface="微软雅黑" panose="020B0503020204020204" pitchFamily="34" charset="-122"/>
                          <a:cs typeface="微软雅黑"/>
                        </a:rPr>
                        <a:t>属性中时，意味着我们不希望进行</a:t>
                      </a:r>
                    </a:p>
                  </a:txBody>
                  <a:tcPr marL="0" marR="0" marT="0" marB="0">
                    <a:lnL w="10667">
                      <a:solidFill>
                        <a:srgbClr val="445469"/>
                      </a:solidFill>
                      <a:prstDash val="solid"/>
                    </a:lnL>
                    <a:lnR w="10668">
                      <a:solidFill>
                        <a:srgbClr val="445469"/>
                      </a:solidFill>
                      <a:prstDash val="soli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73660">
                        <a:lnSpc>
                          <a:spcPct val="100000"/>
                        </a:lnSpc>
                      </a:pPr>
                      <a:r>
                        <a:rPr sz="1400" b="1" spc="10" dirty="0">
                          <a:latin typeface="微软雅黑" panose="020B0503020204020204" pitchFamily="34" charset="-122"/>
                          <a:ea typeface="微软雅黑" panose="020B0503020204020204" pitchFamily="34" charset="-122"/>
                          <a:cs typeface="Microsoft JhengHei"/>
                        </a:rPr>
                        <a:t>实际值</a:t>
                      </a:r>
                      <a:r>
                        <a:rPr sz="1400" b="1" dirty="0">
                          <a:latin typeface="微软雅黑" panose="020B0503020204020204" pitchFamily="34" charset="-122"/>
                          <a:ea typeface="微软雅黑" panose="020B0503020204020204" pitchFamily="34" charset="-122"/>
                          <a:cs typeface="Microsoft JhengHei"/>
                        </a:rPr>
                        <a:t>通</a:t>
                      </a:r>
                      <a:r>
                        <a:rPr sz="1400" b="1" spc="-15" dirty="0">
                          <a:latin typeface="微软雅黑" panose="020B0503020204020204" pitchFamily="34" charset="-122"/>
                          <a:ea typeface="微软雅黑" panose="020B0503020204020204" pitchFamily="34" charset="-122"/>
                          <a:cs typeface="Microsoft JhengHei"/>
                        </a:rPr>
                        <a:t>常</a:t>
                      </a:r>
                      <a:r>
                        <a:rPr sz="1400" b="1" dirty="0">
                          <a:latin typeface="微软雅黑" panose="020B0503020204020204" pitchFamily="34" charset="-122"/>
                          <a:ea typeface="微软雅黑" panose="020B0503020204020204" pitchFamily="34" charset="-122"/>
                          <a:cs typeface="Microsoft JhengHei"/>
                        </a:rPr>
                        <a:t>是无限的，但是用</a:t>
                      </a:r>
                      <a:endParaRPr sz="1400" dirty="0">
                        <a:latin typeface="微软雅黑" panose="020B0503020204020204" pitchFamily="34" charset="-122"/>
                        <a:ea typeface="微软雅黑" panose="020B0503020204020204" pitchFamily="34" charset="-122"/>
                        <a:cs typeface="Microsoft JhengHei"/>
                      </a:endParaRPr>
                    </a:p>
                  </a:txBody>
                  <a:tcPr marL="0" marR="0" marT="0" marB="0">
                    <a:lnL w="10668">
                      <a:solidFill>
                        <a:srgbClr val="445469"/>
                      </a:solidFill>
                      <a:prstDash val="solid"/>
                    </a:lnL>
                    <a:lnR w="10667">
                      <a:solidFill>
                        <a:srgbClr val="445469"/>
                      </a:solidFill>
                      <a:prstDash val="solid"/>
                    </a:lnR>
                    <a:lnT>
                      <a:noFill/>
                    </a:lnT>
                    <a:lnB>
                      <a:noFill/>
                    </a:lnB>
                    <a:lnTlToBr w="12700" cmpd="sng">
                      <a:noFill/>
                      <a:prstDash val="solid"/>
                    </a:lnTlToBr>
                    <a:lnBlToTr w="12700" cmpd="sng">
                      <a:noFill/>
                      <a:prstDash val="solid"/>
                    </a:lnBlToTr>
                    <a:noFill/>
                  </a:tcPr>
                </a:tc>
                <a:tc vMerge="1">
                  <a:txBody>
                    <a:bodyPr/>
                    <a:lstStyle/>
                    <a:p>
                      <a:endParaRPr/>
                    </a:p>
                  </a:txBody>
                  <a:tcPr marL="0" marR="0" marT="0" marB="0">
                    <a:lnL w="10667">
                      <a:solidFill>
                        <a:srgbClr val="445469"/>
                      </a:solidFill>
                      <a:prstDash val="solid"/>
                    </a:lnL>
                    <a:lnT w="10668">
                      <a:solidFill>
                        <a:srgbClr val="445469"/>
                      </a:solidFill>
                      <a:prstDash val="solid"/>
                    </a:lnT>
                    <a:lnB w="10668">
                      <a:solidFill>
                        <a:srgbClr val="445469"/>
                      </a:solidFill>
                      <a:prstDash val="solid"/>
                    </a:lnB>
                  </a:tcPr>
                </a:tc>
                <a:extLst>
                  <a:ext uri="{0D108BD9-81ED-4DB2-BD59-A6C34878D82A}">
                    <a16:rowId xmlns:a16="http://schemas.microsoft.com/office/drawing/2014/main" val="10004"/>
                  </a:ext>
                </a:extLst>
              </a:tr>
              <a:tr h="247375">
                <a:tc vMerge="1">
                  <a:txBody>
                    <a:bodyPr/>
                    <a:lstStyle/>
                    <a:p>
                      <a:endParaRPr/>
                    </a:p>
                  </a:txBody>
                  <a:tcPr marL="0" marR="0" marT="0" marB="0">
                    <a:lnR w="10667">
                      <a:solidFill>
                        <a:srgbClr val="445469"/>
                      </a:solidFill>
                      <a:prstDash val="solid"/>
                    </a:lnR>
                    <a:lnT w="10668">
                      <a:solidFill>
                        <a:srgbClr val="445469"/>
                      </a:solidFill>
                      <a:prstDash val="solid"/>
                    </a:lnT>
                    <a:lnB w="10668">
                      <a:solidFill>
                        <a:srgbClr val="445469"/>
                      </a:solidFill>
                      <a:prstDash val="solid"/>
                    </a:lnB>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73660">
                        <a:lnSpc>
                          <a:spcPct val="100000"/>
                        </a:lnSpc>
                      </a:pPr>
                      <a:r>
                        <a:rPr sz="1400" dirty="0">
                          <a:latin typeface="微软雅黑" panose="020B0503020204020204" pitchFamily="34" charset="-122"/>
                          <a:ea typeface="微软雅黑" panose="020B0503020204020204" pitchFamily="34" charset="-122"/>
                          <a:cs typeface="微软雅黑"/>
                        </a:rPr>
                        <a:t>哪些数字的算术或比较运算</a:t>
                      </a:r>
                    </a:p>
                  </a:txBody>
                  <a:tcPr marL="0" marR="0" marT="0" marB="0">
                    <a:lnL w="10667">
                      <a:solidFill>
                        <a:srgbClr val="445469"/>
                      </a:solidFill>
                      <a:prstDash val="solid"/>
                    </a:lnL>
                    <a:lnR w="10668">
                      <a:solidFill>
                        <a:srgbClr val="445469"/>
                      </a:solidFill>
                      <a:prstDash val="solid"/>
                    </a:lnR>
                    <a:lnT>
                      <a:noFill/>
                    </a:lnT>
                    <a:lnB w="10668">
                      <a:solidFill>
                        <a:srgbClr val="445469"/>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73660">
                        <a:lnSpc>
                          <a:spcPct val="100000"/>
                        </a:lnSpc>
                      </a:pPr>
                      <a:r>
                        <a:rPr sz="1400" b="1" spc="10" dirty="0">
                          <a:latin typeface="微软雅黑" panose="020B0503020204020204" pitchFamily="34" charset="-122"/>
                          <a:ea typeface="微软雅黑" panose="020B0503020204020204" pitchFamily="34" charset="-122"/>
                          <a:cs typeface="Microsoft JhengHei"/>
                        </a:rPr>
                        <a:t>户可以</a:t>
                      </a:r>
                      <a:r>
                        <a:rPr sz="1400" b="1" dirty="0">
                          <a:latin typeface="微软雅黑" panose="020B0503020204020204" pitchFamily="34" charset="-122"/>
                          <a:ea typeface="微软雅黑" panose="020B0503020204020204" pitchFamily="34" charset="-122"/>
                          <a:cs typeface="Microsoft JhengHei"/>
                        </a:rPr>
                        <a:t>指</a:t>
                      </a:r>
                      <a:r>
                        <a:rPr sz="1400" b="1" spc="-15" dirty="0">
                          <a:latin typeface="微软雅黑" panose="020B0503020204020204" pitchFamily="34" charset="-122"/>
                          <a:ea typeface="微软雅黑" panose="020B0503020204020204" pitchFamily="34" charset="-122"/>
                          <a:cs typeface="Microsoft JhengHei"/>
                        </a:rPr>
                        <a:t>定</a:t>
                      </a:r>
                      <a:r>
                        <a:rPr sz="1400" b="1" dirty="0">
                          <a:latin typeface="微软雅黑" panose="020B0503020204020204" pitchFamily="34" charset="-122"/>
                          <a:ea typeface="微软雅黑" panose="020B0503020204020204" pitchFamily="34" charset="-122"/>
                          <a:cs typeface="Microsoft JhengHei"/>
                        </a:rPr>
                        <a:t>某个较小的范围</a:t>
                      </a:r>
                      <a:endParaRPr sz="1400" dirty="0">
                        <a:latin typeface="微软雅黑" panose="020B0503020204020204" pitchFamily="34" charset="-122"/>
                        <a:ea typeface="微软雅黑" panose="020B0503020204020204" pitchFamily="34" charset="-122"/>
                        <a:cs typeface="Microsoft JhengHei"/>
                      </a:endParaRPr>
                    </a:p>
                  </a:txBody>
                  <a:tcPr marL="0" marR="0" marT="0" marB="0">
                    <a:lnL w="10668">
                      <a:solidFill>
                        <a:srgbClr val="445469"/>
                      </a:solidFill>
                      <a:prstDash val="solid"/>
                    </a:lnL>
                    <a:lnR w="10667">
                      <a:solidFill>
                        <a:srgbClr val="445469"/>
                      </a:solidFill>
                      <a:prstDash val="solid"/>
                    </a:lnR>
                    <a:lnT>
                      <a:noFill/>
                    </a:lnT>
                    <a:lnB w="10668">
                      <a:solidFill>
                        <a:srgbClr val="445469"/>
                      </a:solidFill>
                      <a:prstDash val="solid"/>
                    </a:lnB>
                    <a:lnTlToBr w="12700" cmpd="sng">
                      <a:noFill/>
                      <a:prstDash val="solid"/>
                    </a:lnTlToBr>
                    <a:lnBlToTr w="12700" cmpd="sng">
                      <a:noFill/>
                      <a:prstDash val="solid"/>
                    </a:lnBlToTr>
                    <a:noFill/>
                  </a:tcPr>
                </a:tc>
                <a:tc vMerge="1">
                  <a:txBody>
                    <a:bodyPr/>
                    <a:lstStyle/>
                    <a:p>
                      <a:endParaRPr/>
                    </a:p>
                  </a:txBody>
                  <a:tcPr marL="0" marR="0" marT="0" marB="0">
                    <a:lnL w="10667">
                      <a:solidFill>
                        <a:srgbClr val="445469"/>
                      </a:solidFill>
                      <a:prstDash val="solid"/>
                    </a:lnL>
                    <a:lnT w="10668">
                      <a:solidFill>
                        <a:srgbClr val="445469"/>
                      </a:solidFill>
                      <a:prstDash val="solid"/>
                    </a:lnT>
                    <a:lnB w="10668">
                      <a:solidFill>
                        <a:srgbClr val="445469"/>
                      </a:solidFill>
                      <a:prstDash val="solid"/>
                    </a:lnB>
                  </a:tcPr>
                </a:tc>
                <a:extLst>
                  <a:ext uri="{0D108BD9-81ED-4DB2-BD59-A6C34878D82A}">
                    <a16:rowId xmlns:a16="http://schemas.microsoft.com/office/drawing/2014/main" val="10005"/>
                  </a:ext>
                </a:extLst>
              </a:tr>
              <a:tr h="72237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78740">
                        <a:lnSpc>
                          <a:spcPct val="100000"/>
                        </a:lnSpc>
                      </a:pPr>
                      <a:r>
                        <a:rPr sz="1400" spc="-10" dirty="0">
                          <a:solidFill>
                            <a:srgbClr val="4472C3"/>
                          </a:solidFill>
                          <a:latin typeface="微软雅黑" panose="020B0503020204020204" pitchFamily="34" charset="-122"/>
                          <a:ea typeface="微软雅黑" panose="020B0503020204020204" pitchFamily="34" charset="-122"/>
                          <a:cs typeface="微软雅黑"/>
                        </a:rPr>
                        <a:t>M</a:t>
                      </a:r>
                      <a:r>
                        <a:rPr sz="1400" dirty="0">
                          <a:solidFill>
                            <a:srgbClr val="4472C3"/>
                          </a:solidFill>
                          <a:latin typeface="微软雅黑" panose="020B0503020204020204" pitchFamily="34" charset="-122"/>
                          <a:ea typeface="微软雅黑" panose="020B0503020204020204" pitchFamily="34" charset="-122"/>
                          <a:cs typeface="微软雅黑"/>
                        </a:rPr>
                        <a:t>EMO</a:t>
                      </a:r>
                      <a:endParaRPr sz="1400">
                        <a:latin typeface="微软雅黑" panose="020B0503020204020204" pitchFamily="34" charset="-122"/>
                        <a:ea typeface="微软雅黑" panose="020B0503020204020204" pitchFamily="34" charset="-122"/>
                        <a:cs typeface="微软雅黑"/>
                      </a:endParaRPr>
                    </a:p>
                  </a:txBody>
                  <a:tcPr marL="0" marR="0" marT="0" marB="0">
                    <a:lnL>
                      <a:noFill/>
                    </a:lnL>
                    <a:lnR w="10667">
                      <a:solidFill>
                        <a:srgbClr val="445469"/>
                      </a:solidFill>
                      <a:prstDash val="solid"/>
                    </a:lnR>
                    <a:lnT w="10668">
                      <a:solidFill>
                        <a:srgbClr val="445469"/>
                      </a:solidFill>
                      <a:prstDash val="solid"/>
                    </a:lnT>
                    <a:lnB w="10668">
                      <a:solidFill>
                        <a:srgbClr val="445469"/>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73660" marR="97790">
                        <a:lnSpc>
                          <a:spcPct val="100400"/>
                        </a:lnSpc>
                      </a:pPr>
                      <a:r>
                        <a:rPr sz="1400" dirty="0">
                          <a:latin typeface="微软雅黑" panose="020B0503020204020204" pitchFamily="34" charset="-122"/>
                          <a:ea typeface="微软雅黑" panose="020B0503020204020204" pitchFamily="34" charset="-122"/>
                          <a:cs typeface="微软雅黑"/>
                        </a:rPr>
                        <a:t>同</a:t>
                      </a:r>
                      <a:r>
                        <a:rPr sz="1400" spc="-5" dirty="0">
                          <a:latin typeface="微软雅黑" panose="020B0503020204020204" pitchFamily="34" charset="-122"/>
                          <a:ea typeface="微软雅黑" panose="020B0503020204020204" pitchFamily="34" charset="-122"/>
                          <a:cs typeface="微软雅黑"/>
                        </a:rPr>
                        <a:t>T</a:t>
                      </a:r>
                      <a:r>
                        <a:rPr sz="1400" spc="15" dirty="0">
                          <a:latin typeface="微软雅黑" panose="020B0503020204020204" pitchFamily="34" charset="-122"/>
                          <a:ea typeface="微软雅黑" panose="020B0503020204020204" pitchFamily="34" charset="-122"/>
                          <a:cs typeface="微软雅黑"/>
                        </a:rPr>
                        <a:t>E</a:t>
                      </a:r>
                      <a:r>
                        <a:rPr sz="1400" spc="20" dirty="0">
                          <a:latin typeface="微软雅黑" panose="020B0503020204020204" pitchFamily="34" charset="-122"/>
                          <a:ea typeface="微软雅黑" panose="020B0503020204020204" pitchFamily="34" charset="-122"/>
                          <a:cs typeface="微软雅黑"/>
                        </a:rPr>
                        <a:t>X</a:t>
                      </a:r>
                      <a:r>
                        <a:rPr sz="1400" spc="-5" dirty="0">
                          <a:latin typeface="微软雅黑" panose="020B0503020204020204" pitchFamily="34" charset="-122"/>
                          <a:ea typeface="微软雅黑" panose="020B0503020204020204" pitchFamily="34" charset="-122"/>
                          <a:cs typeface="微软雅黑"/>
                        </a:rPr>
                        <a:t>T</a:t>
                      </a:r>
                      <a:r>
                        <a:rPr sz="1400" dirty="0">
                          <a:latin typeface="微软雅黑" panose="020B0503020204020204" pitchFamily="34" charset="-122"/>
                          <a:ea typeface="微软雅黑" panose="020B0503020204020204" pitchFamily="34" charset="-122"/>
                          <a:cs typeface="微软雅黑"/>
                        </a:rPr>
                        <a:t>一样，但具有不确定的大小。某 些业务系统要求能够附加潜在的长注解 信息到一个给定的数据库记录中</a:t>
                      </a:r>
                    </a:p>
                  </a:txBody>
                  <a:tcPr marL="0" marR="0" marT="0" marB="0">
                    <a:lnL w="10667">
                      <a:solidFill>
                        <a:srgbClr val="445469"/>
                      </a:solidFill>
                      <a:prstDash val="solid"/>
                    </a:lnL>
                    <a:lnR w="10668">
                      <a:solidFill>
                        <a:srgbClr val="445469"/>
                      </a:solidFill>
                      <a:prstDash val="solid"/>
                    </a:lnR>
                    <a:lnT w="10668">
                      <a:solidFill>
                        <a:srgbClr val="445469"/>
                      </a:solidFill>
                      <a:prstDash val="solid"/>
                    </a:lnT>
                    <a:lnB w="10668">
                      <a:solidFill>
                        <a:srgbClr val="445469"/>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73660">
                        <a:lnSpc>
                          <a:spcPct val="100000"/>
                        </a:lnSpc>
                      </a:pPr>
                      <a:r>
                        <a:rPr sz="1400" dirty="0">
                          <a:latin typeface="微软雅黑" panose="020B0503020204020204" pitchFamily="34" charset="-122"/>
                          <a:ea typeface="微软雅黑" panose="020B0503020204020204" pitchFamily="34" charset="-122"/>
                          <a:cs typeface="微软雅黑"/>
                        </a:rPr>
                        <a:t>不可应用</a:t>
                      </a:r>
                    </a:p>
                  </a:txBody>
                  <a:tcPr marL="0" marR="0" marT="0" marB="0">
                    <a:lnL w="10668">
                      <a:solidFill>
                        <a:srgbClr val="445469"/>
                      </a:solidFill>
                      <a:prstDash val="solid"/>
                    </a:lnL>
                    <a:lnR w="10667">
                      <a:solidFill>
                        <a:srgbClr val="445469"/>
                      </a:solidFill>
                      <a:prstDash val="solid"/>
                    </a:lnR>
                    <a:lnT w="10668">
                      <a:solidFill>
                        <a:srgbClr val="445469"/>
                      </a:solidFill>
                      <a:prstDash val="solid"/>
                    </a:lnT>
                    <a:lnB w="10668">
                      <a:solidFill>
                        <a:srgbClr val="445469"/>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74295">
                        <a:lnSpc>
                          <a:spcPct val="100000"/>
                        </a:lnSpc>
                      </a:pPr>
                      <a:r>
                        <a:rPr sz="1400" dirty="0">
                          <a:latin typeface="微软雅黑" panose="020B0503020204020204" pitchFamily="34" charset="-122"/>
                          <a:ea typeface="微软雅黑" panose="020B0503020204020204" pitchFamily="34" charset="-122"/>
                          <a:cs typeface="微软雅黑"/>
                        </a:rPr>
                        <a:t>不可应用</a:t>
                      </a:r>
                    </a:p>
                  </a:txBody>
                  <a:tcPr marL="0" marR="0" marT="0" marB="0">
                    <a:lnL w="10667">
                      <a:solidFill>
                        <a:srgbClr val="445469"/>
                      </a:solidFill>
                      <a:prstDash val="solid"/>
                    </a:lnL>
                    <a:lnR>
                      <a:noFill/>
                    </a:lnR>
                    <a:lnT w="10668">
                      <a:solidFill>
                        <a:srgbClr val="445469"/>
                      </a:solidFill>
                      <a:prstDash val="solid"/>
                    </a:lnT>
                    <a:lnB w="10668">
                      <a:solidFill>
                        <a:srgbClr val="445469"/>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0749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78740">
                        <a:lnSpc>
                          <a:spcPct val="100000"/>
                        </a:lnSpc>
                      </a:pPr>
                      <a:r>
                        <a:rPr sz="1400" spc="-30" dirty="0">
                          <a:solidFill>
                            <a:srgbClr val="4472C3"/>
                          </a:solidFill>
                          <a:latin typeface="微软雅黑" panose="020B0503020204020204" pitchFamily="34" charset="-122"/>
                          <a:ea typeface="微软雅黑" panose="020B0503020204020204" pitchFamily="34" charset="-122"/>
                          <a:cs typeface="微软雅黑"/>
                        </a:rPr>
                        <a:t>D</a:t>
                      </a:r>
                      <a:r>
                        <a:rPr sz="1400" spc="-105" dirty="0">
                          <a:solidFill>
                            <a:srgbClr val="4472C3"/>
                          </a:solidFill>
                          <a:latin typeface="微软雅黑" panose="020B0503020204020204" pitchFamily="34" charset="-122"/>
                          <a:ea typeface="微软雅黑" panose="020B0503020204020204" pitchFamily="34" charset="-122"/>
                          <a:cs typeface="微软雅黑"/>
                        </a:rPr>
                        <a:t>A</a:t>
                      </a:r>
                      <a:r>
                        <a:rPr sz="1400" spc="-5" dirty="0">
                          <a:solidFill>
                            <a:srgbClr val="4472C3"/>
                          </a:solidFill>
                          <a:latin typeface="微软雅黑" panose="020B0503020204020204" pitchFamily="34" charset="-122"/>
                          <a:ea typeface="微软雅黑" panose="020B0503020204020204" pitchFamily="34" charset="-122"/>
                          <a:cs typeface="微软雅黑"/>
                        </a:rPr>
                        <a:t>T</a:t>
                      </a:r>
                      <a:r>
                        <a:rPr sz="1400" dirty="0">
                          <a:solidFill>
                            <a:srgbClr val="4472C3"/>
                          </a:solidFill>
                          <a:latin typeface="微软雅黑" panose="020B0503020204020204" pitchFamily="34" charset="-122"/>
                          <a:ea typeface="微软雅黑" panose="020B0503020204020204" pitchFamily="34" charset="-122"/>
                          <a:cs typeface="微软雅黑"/>
                        </a:rPr>
                        <a:t>E</a:t>
                      </a:r>
                      <a:endParaRPr sz="1400">
                        <a:latin typeface="微软雅黑" panose="020B0503020204020204" pitchFamily="34" charset="-122"/>
                        <a:ea typeface="微软雅黑" panose="020B0503020204020204" pitchFamily="34" charset="-122"/>
                        <a:cs typeface="微软雅黑"/>
                      </a:endParaRPr>
                    </a:p>
                  </a:txBody>
                  <a:tcPr marL="0" marR="0" marT="0" marB="0">
                    <a:lnL>
                      <a:noFill/>
                    </a:lnL>
                    <a:lnR w="10667">
                      <a:solidFill>
                        <a:srgbClr val="445469"/>
                      </a:solidFill>
                      <a:prstDash val="solid"/>
                    </a:lnR>
                    <a:lnT w="10668">
                      <a:solidFill>
                        <a:srgbClr val="445469"/>
                      </a:solidFill>
                      <a:prstDash val="solid"/>
                    </a:lnT>
                    <a:lnB w="10667">
                      <a:solidFill>
                        <a:srgbClr val="445469"/>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73660">
                        <a:lnSpc>
                          <a:spcPct val="100000"/>
                        </a:lnSpc>
                      </a:pPr>
                      <a:r>
                        <a:rPr sz="1400" dirty="0">
                          <a:latin typeface="微软雅黑" panose="020B0503020204020204" pitchFamily="34" charset="-122"/>
                          <a:ea typeface="微软雅黑" panose="020B0503020204020204" pitchFamily="34" charset="-122"/>
                          <a:cs typeface="微软雅黑"/>
                        </a:rPr>
                        <a:t>任何格式的日期</a:t>
                      </a:r>
                    </a:p>
                  </a:txBody>
                  <a:tcPr marL="0" marR="0" marT="0" marB="0">
                    <a:lnL w="10667">
                      <a:solidFill>
                        <a:srgbClr val="445469"/>
                      </a:solidFill>
                      <a:prstDash val="solid"/>
                    </a:lnL>
                    <a:lnR w="10668">
                      <a:solidFill>
                        <a:srgbClr val="445469"/>
                      </a:solidFill>
                      <a:prstDash val="solid"/>
                    </a:lnR>
                    <a:lnT w="10668">
                      <a:solidFill>
                        <a:srgbClr val="445469"/>
                      </a:solidFill>
                      <a:prstDash val="solid"/>
                    </a:lnT>
                    <a:lnB w="10667">
                      <a:solidFill>
                        <a:srgbClr val="445469"/>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74295">
                        <a:lnSpc>
                          <a:spcPct val="100000"/>
                        </a:lnSpc>
                      </a:pPr>
                      <a:r>
                        <a:rPr sz="1400" spc="-10" dirty="0">
                          <a:latin typeface="微软雅黑" panose="020B0503020204020204" pitchFamily="34" charset="-122"/>
                          <a:ea typeface="微软雅黑" panose="020B0503020204020204" pitchFamily="34" charset="-122"/>
                          <a:cs typeface="微软雅黑"/>
                        </a:rPr>
                        <a:t>M</a:t>
                      </a:r>
                      <a:r>
                        <a:rPr sz="1400" dirty="0">
                          <a:latin typeface="微软雅黑" panose="020B0503020204020204" pitchFamily="34" charset="-122"/>
                          <a:ea typeface="微软雅黑" panose="020B0503020204020204" pitchFamily="34" charset="-122"/>
                          <a:cs typeface="微软雅黑"/>
                        </a:rPr>
                        <a:t>M</a:t>
                      </a:r>
                      <a:r>
                        <a:rPr sz="1400" spc="-5" dirty="0">
                          <a:latin typeface="微软雅黑" panose="020B0503020204020204" pitchFamily="34" charset="-122"/>
                          <a:ea typeface="微软雅黑" panose="020B0503020204020204" pitchFamily="34" charset="-122"/>
                          <a:cs typeface="微软雅黑"/>
                        </a:rPr>
                        <a:t>DDY</a:t>
                      </a:r>
                      <a:r>
                        <a:rPr sz="1400" spc="5" dirty="0">
                          <a:latin typeface="微软雅黑" panose="020B0503020204020204" pitchFamily="34" charset="-122"/>
                          <a:ea typeface="微软雅黑" panose="020B0503020204020204" pitchFamily="34" charset="-122"/>
                          <a:cs typeface="微软雅黑"/>
                        </a:rPr>
                        <a:t>YY</a:t>
                      </a:r>
                      <a:r>
                        <a:rPr sz="1400" spc="-5" dirty="0">
                          <a:latin typeface="微软雅黑" panose="020B0503020204020204" pitchFamily="34" charset="-122"/>
                          <a:ea typeface="微软雅黑" panose="020B0503020204020204" pitchFamily="34" charset="-122"/>
                          <a:cs typeface="微软雅黑"/>
                        </a:rPr>
                        <a:t>Y</a:t>
                      </a:r>
                      <a:r>
                        <a:rPr sz="1400" dirty="0">
                          <a:latin typeface="微软雅黑" panose="020B0503020204020204" pitchFamily="34" charset="-122"/>
                          <a:ea typeface="微软雅黑" panose="020B0503020204020204" pitchFamily="34" charset="-122"/>
                          <a:cs typeface="微软雅黑"/>
                        </a:rPr>
                        <a:t>格式的变量</a:t>
                      </a:r>
                    </a:p>
                  </a:txBody>
                  <a:tcPr marL="0" marR="0" marT="0" marB="0">
                    <a:lnL w="10668">
                      <a:solidFill>
                        <a:srgbClr val="445469"/>
                      </a:solidFill>
                      <a:prstDash val="solid"/>
                    </a:lnL>
                    <a:lnR w="10667">
                      <a:solidFill>
                        <a:srgbClr val="445469"/>
                      </a:solidFill>
                      <a:prstDash val="solid"/>
                    </a:lnR>
                    <a:lnT w="10668">
                      <a:solidFill>
                        <a:srgbClr val="445469"/>
                      </a:solidFill>
                      <a:prstDash val="solid"/>
                    </a:lnT>
                    <a:lnB w="10667">
                      <a:solidFill>
                        <a:srgbClr val="445469"/>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73660" marR="697230">
                        <a:lnSpc>
                          <a:spcPct val="100699"/>
                        </a:lnSpc>
                      </a:pPr>
                      <a:r>
                        <a:rPr sz="1400" spc="-10" dirty="0">
                          <a:latin typeface="微软雅黑" panose="020B0503020204020204" pitchFamily="34" charset="-122"/>
                          <a:ea typeface="微软雅黑" panose="020B0503020204020204" pitchFamily="34" charset="-122"/>
                          <a:cs typeface="微软雅黑"/>
                        </a:rPr>
                        <a:t>M</a:t>
                      </a:r>
                      <a:r>
                        <a:rPr sz="1400" dirty="0">
                          <a:latin typeface="微软雅黑" panose="020B0503020204020204" pitchFamily="34" charset="-122"/>
                          <a:ea typeface="微软雅黑" panose="020B0503020204020204" pitchFamily="34" charset="-122"/>
                          <a:cs typeface="微软雅黑"/>
                        </a:rPr>
                        <a:t>M</a:t>
                      </a:r>
                      <a:r>
                        <a:rPr sz="1400" spc="-5" dirty="0">
                          <a:latin typeface="微软雅黑" panose="020B0503020204020204" pitchFamily="34" charset="-122"/>
                          <a:ea typeface="微软雅黑" panose="020B0503020204020204" pitchFamily="34" charset="-122"/>
                          <a:cs typeface="微软雅黑"/>
                        </a:rPr>
                        <a:t>DD</a:t>
                      </a:r>
                      <a:r>
                        <a:rPr sz="1400" spc="5" dirty="0">
                          <a:latin typeface="微软雅黑" panose="020B0503020204020204" pitchFamily="34" charset="-122"/>
                          <a:ea typeface="微软雅黑" panose="020B0503020204020204" pitchFamily="34" charset="-122"/>
                          <a:cs typeface="微软雅黑"/>
                        </a:rPr>
                        <a:t>Y</a:t>
                      </a:r>
                      <a:r>
                        <a:rPr sz="1400" spc="-5" dirty="0">
                          <a:latin typeface="微软雅黑" panose="020B0503020204020204" pitchFamily="34" charset="-122"/>
                          <a:ea typeface="微软雅黑" panose="020B0503020204020204" pitchFamily="34" charset="-122"/>
                          <a:cs typeface="微软雅黑"/>
                        </a:rPr>
                        <a:t>Y</a:t>
                      </a:r>
                      <a:r>
                        <a:rPr sz="1400" dirty="0">
                          <a:latin typeface="微软雅黑" panose="020B0503020204020204" pitchFamily="34" charset="-122"/>
                          <a:ea typeface="微软雅黑" panose="020B0503020204020204" pitchFamily="34" charset="-122"/>
                          <a:cs typeface="微软雅黑"/>
                        </a:rPr>
                        <a:t>Y </a:t>
                      </a:r>
                      <a:r>
                        <a:rPr sz="1400" spc="-10" dirty="0">
                          <a:latin typeface="微软雅黑" panose="020B0503020204020204" pitchFamily="34" charset="-122"/>
                          <a:ea typeface="微软雅黑" panose="020B0503020204020204" pitchFamily="34" charset="-122"/>
                          <a:cs typeface="微软雅黑"/>
                        </a:rPr>
                        <a:t>M</a:t>
                      </a:r>
                      <a:r>
                        <a:rPr sz="1400" dirty="0">
                          <a:latin typeface="微软雅黑" panose="020B0503020204020204" pitchFamily="34" charset="-122"/>
                          <a:ea typeface="微软雅黑" panose="020B0503020204020204" pitchFamily="34" charset="-122"/>
                          <a:cs typeface="微软雅黑"/>
                        </a:rPr>
                        <a:t>M</a:t>
                      </a:r>
                      <a:r>
                        <a:rPr sz="1400" spc="5" dirty="0">
                          <a:latin typeface="微软雅黑" panose="020B0503020204020204" pitchFamily="34" charset="-122"/>
                          <a:ea typeface="微软雅黑" panose="020B0503020204020204" pitchFamily="34" charset="-122"/>
                          <a:cs typeface="微软雅黑"/>
                        </a:rPr>
                        <a:t>Y</a:t>
                      </a:r>
                      <a:r>
                        <a:rPr sz="1400" spc="-5" dirty="0">
                          <a:latin typeface="微软雅黑" panose="020B0503020204020204" pitchFamily="34" charset="-122"/>
                          <a:ea typeface="微软雅黑" panose="020B0503020204020204" pitchFamily="34" charset="-122"/>
                          <a:cs typeface="微软雅黑"/>
                        </a:rPr>
                        <a:t>Y</a:t>
                      </a:r>
                      <a:r>
                        <a:rPr sz="1400" spc="5" dirty="0">
                          <a:latin typeface="微软雅黑" panose="020B0503020204020204" pitchFamily="34" charset="-122"/>
                          <a:ea typeface="微软雅黑" panose="020B0503020204020204" pitchFamily="34" charset="-122"/>
                          <a:cs typeface="微软雅黑"/>
                        </a:rPr>
                        <a:t>Y</a:t>
                      </a:r>
                      <a:r>
                        <a:rPr sz="1400" dirty="0">
                          <a:latin typeface="微软雅黑" panose="020B0503020204020204" pitchFamily="34" charset="-122"/>
                          <a:ea typeface="微软雅黑" panose="020B0503020204020204" pitchFamily="34" charset="-122"/>
                          <a:cs typeface="微软雅黑"/>
                        </a:rPr>
                        <a:t>Y</a:t>
                      </a:r>
                    </a:p>
                  </a:txBody>
                  <a:tcPr marL="0" marR="0" marT="0" marB="0">
                    <a:lnL w="10667">
                      <a:solidFill>
                        <a:srgbClr val="445469"/>
                      </a:solidFill>
                      <a:prstDash val="solid"/>
                    </a:lnL>
                    <a:lnR>
                      <a:noFill/>
                    </a:lnR>
                    <a:lnT w="10668">
                      <a:solidFill>
                        <a:srgbClr val="445469"/>
                      </a:solidFill>
                      <a:prstDash val="solid"/>
                    </a:lnT>
                    <a:lnB w="10667">
                      <a:solidFill>
                        <a:srgbClr val="445469"/>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72085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78740">
                        <a:lnSpc>
                          <a:spcPct val="100000"/>
                        </a:lnSpc>
                      </a:pPr>
                      <a:r>
                        <a:rPr sz="1400" spc="-5" dirty="0">
                          <a:solidFill>
                            <a:srgbClr val="4472C3"/>
                          </a:solidFill>
                          <a:latin typeface="微软雅黑" panose="020B0503020204020204" pitchFamily="34" charset="-122"/>
                          <a:ea typeface="微软雅黑" panose="020B0503020204020204" pitchFamily="34" charset="-122"/>
                          <a:cs typeface="微软雅黑"/>
                        </a:rPr>
                        <a:t>TI</a:t>
                      </a:r>
                      <a:r>
                        <a:rPr sz="1400" dirty="0">
                          <a:solidFill>
                            <a:srgbClr val="4472C3"/>
                          </a:solidFill>
                          <a:latin typeface="微软雅黑" panose="020B0503020204020204" pitchFamily="34" charset="-122"/>
                          <a:ea typeface="微软雅黑" panose="020B0503020204020204" pitchFamily="34" charset="-122"/>
                          <a:cs typeface="微软雅黑"/>
                        </a:rPr>
                        <a:t>ME</a:t>
                      </a:r>
                      <a:endParaRPr sz="1400">
                        <a:latin typeface="微软雅黑" panose="020B0503020204020204" pitchFamily="34" charset="-122"/>
                        <a:ea typeface="微软雅黑" panose="020B0503020204020204" pitchFamily="34" charset="-122"/>
                        <a:cs typeface="微软雅黑"/>
                      </a:endParaRPr>
                    </a:p>
                  </a:txBody>
                  <a:tcPr marL="0" marR="0" marT="0" marB="0">
                    <a:lnL>
                      <a:noFill/>
                    </a:lnL>
                    <a:lnR w="10667">
                      <a:solidFill>
                        <a:srgbClr val="445469"/>
                      </a:solidFill>
                      <a:prstDash val="solid"/>
                    </a:lnR>
                    <a:lnT w="10667">
                      <a:solidFill>
                        <a:srgbClr val="445469"/>
                      </a:solidFill>
                      <a:prstDash val="solid"/>
                    </a:lnT>
                    <a:lnB w="10667">
                      <a:solidFill>
                        <a:srgbClr val="445469"/>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73660">
                        <a:lnSpc>
                          <a:spcPct val="100000"/>
                        </a:lnSpc>
                      </a:pPr>
                      <a:r>
                        <a:rPr sz="1400" dirty="0">
                          <a:latin typeface="微软雅黑" panose="020B0503020204020204" pitchFamily="34" charset="-122"/>
                          <a:ea typeface="微软雅黑" panose="020B0503020204020204" pitchFamily="34" charset="-122"/>
                          <a:cs typeface="微软雅黑"/>
                        </a:rPr>
                        <a:t>任何格式的时间</a:t>
                      </a:r>
                    </a:p>
                  </a:txBody>
                  <a:tcPr marL="0" marR="0" marT="0" marB="0">
                    <a:lnL w="10667">
                      <a:solidFill>
                        <a:srgbClr val="445469"/>
                      </a:solidFill>
                      <a:prstDash val="solid"/>
                    </a:lnL>
                    <a:lnR w="10668">
                      <a:solidFill>
                        <a:srgbClr val="445469"/>
                      </a:solidFill>
                      <a:prstDash val="solid"/>
                    </a:lnR>
                    <a:lnT w="10667">
                      <a:solidFill>
                        <a:srgbClr val="445469"/>
                      </a:solidFill>
                      <a:prstDash val="solid"/>
                    </a:lnT>
                    <a:lnB w="10667">
                      <a:solidFill>
                        <a:srgbClr val="445469"/>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73660" marR="237490">
                        <a:lnSpc>
                          <a:spcPct val="100699"/>
                        </a:lnSpc>
                      </a:pPr>
                      <a:r>
                        <a:rPr sz="1400" dirty="0">
                          <a:latin typeface="微软雅黑" panose="020B0503020204020204" pitchFamily="34" charset="-122"/>
                          <a:ea typeface="微软雅黑" panose="020B0503020204020204" pitchFamily="34" charset="-122"/>
                          <a:cs typeface="微软雅黑"/>
                        </a:rPr>
                        <a:t>对于</a:t>
                      </a:r>
                      <a:r>
                        <a:rPr sz="1400" spc="-5" dirty="0">
                          <a:latin typeface="微软雅黑" panose="020B0503020204020204" pitchFamily="34" charset="-122"/>
                          <a:ea typeface="微软雅黑" panose="020B0503020204020204" pitchFamily="34" charset="-122"/>
                          <a:cs typeface="微软雅黑"/>
                        </a:rPr>
                        <a:t>A</a:t>
                      </a:r>
                      <a:r>
                        <a:rPr sz="1400" dirty="0">
                          <a:latin typeface="微软雅黑" panose="020B0503020204020204" pitchFamily="34" charset="-122"/>
                          <a:ea typeface="微软雅黑" panose="020B0503020204020204" pitchFamily="34" charset="-122"/>
                          <a:cs typeface="微软雅黑"/>
                        </a:rPr>
                        <a:t>M</a:t>
                      </a:r>
                      <a:r>
                        <a:rPr sz="1400" spc="-10" dirty="0">
                          <a:latin typeface="微软雅黑" panose="020B0503020204020204" pitchFamily="34" charset="-122"/>
                          <a:ea typeface="微软雅黑" panose="020B0503020204020204" pitchFamily="34" charset="-122"/>
                          <a:cs typeface="微软雅黑"/>
                        </a:rPr>
                        <a:t>/</a:t>
                      </a:r>
                      <a:r>
                        <a:rPr sz="1400" spc="10" dirty="0">
                          <a:latin typeface="微软雅黑" panose="020B0503020204020204" pitchFamily="34" charset="-122"/>
                          <a:ea typeface="微软雅黑" panose="020B0503020204020204" pitchFamily="34" charset="-122"/>
                          <a:cs typeface="微软雅黑"/>
                        </a:rPr>
                        <a:t>P</a:t>
                      </a:r>
                      <a:r>
                        <a:rPr sz="1400" spc="-10" dirty="0">
                          <a:latin typeface="微软雅黑" panose="020B0503020204020204" pitchFamily="34" charset="-122"/>
                          <a:ea typeface="微软雅黑" panose="020B0503020204020204" pitchFamily="34" charset="-122"/>
                          <a:cs typeface="微软雅黑"/>
                        </a:rPr>
                        <a:t>M</a:t>
                      </a:r>
                      <a:r>
                        <a:rPr sz="1400" dirty="0">
                          <a:latin typeface="微软雅黑" panose="020B0503020204020204" pitchFamily="34" charset="-122"/>
                          <a:ea typeface="微软雅黑" panose="020B0503020204020204" pitchFamily="34" charset="-122"/>
                          <a:cs typeface="微软雅黑"/>
                        </a:rPr>
                        <a:t>时间:</a:t>
                      </a:r>
                      <a:r>
                        <a:rPr sz="1400" spc="5" dirty="0">
                          <a:latin typeface="微软雅黑" panose="020B0503020204020204" pitchFamily="34" charset="-122"/>
                          <a:ea typeface="微软雅黑" panose="020B0503020204020204" pitchFamily="34" charset="-122"/>
                          <a:cs typeface="微软雅黑"/>
                        </a:rPr>
                        <a:t> </a:t>
                      </a:r>
                      <a:r>
                        <a:rPr sz="1400" spc="-5" dirty="0">
                          <a:latin typeface="微软雅黑" panose="020B0503020204020204" pitchFamily="34" charset="-122"/>
                          <a:ea typeface="微软雅黑" panose="020B0503020204020204" pitchFamily="34" charset="-122"/>
                          <a:cs typeface="微软雅黑"/>
                        </a:rPr>
                        <a:t>HH</a:t>
                      </a:r>
                      <a:r>
                        <a:rPr sz="1400" spc="-10" dirty="0">
                          <a:latin typeface="微软雅黑" panose="020B0503020204020204" pitchFamily="34" charset="-122"/>
                          <a:ea typeface="微软雅黑" panose="020B0503020204020204" pitchFamily="34" charset="-122"/>
                          <a:cs typeface="微软雅黑"/>
                        </a:rPr>
                        <a:t>M</a:t>
                      </a:r>
                      <a:r>
                        <a:rPr sz="1400" dirty="0">
                          <a:latin typeface="微软雅黑" panose="020B0503020204020204" pitchFamily="34" charset="-122"/>
                          <a:ea typeface="微软雅黑" panose="020B0503020204020204" pitchFamily="34" charset="-122"/>
                          <a:cs typeface="微软雅黑"/>
                        </a:rPr>
                        <a:t>MT 或</a:t>
                      </a:r>
                    </a:p>
                    <a:p>
                      <a:pPr marL="73660">
                        <a:lnSpc>
                          <a:spcPct val="100000"/>
                        </a:lnSpc>
                      </a:pPr>
                      <a:r>
                        <a:rPr sz="1400" dirty="0">
                          <a:latin typeface="微软雅黑" panose="020B0503020204020204" pitchFamily="34" charset="-122"/>
                          <a:ea typeface="微软雅黑" panose="020B0503020204020204" pitchFamily="34" charset="-122"/>
                          <a:cs typeface="微软雅黑"/>
                        </a:rPr>
                        <a:t>对于军队时间:</a:t>
                      </a:r>
                      <a:r>
                        <a:rPr sz="1400" spc="-10" dirty="0">
                          <a:latin typeface="微软雅黑" panose="020B0503020204020204" pitchFamily="34" charset="-122"/>
                          <a:ea typeface="微软雅黑" panose="020B0503020204020204" pitchFamily="34" charset="-122"/>
                          <a:cs typeface="微软雅黑"/>
                        </a:rPr>
                        <a:t> </a:t>
                      </a:r>
                      <a:r>
                        <a:rPr sz="1400" spc="-5" dirty="0">
                          <a:latin typeface="微软雅黑" panose="020B0503020204020204" pitchFamily="34" charset="-122"/>
                          <a:ea typeface="微软雅黑" panose="020B0503020204020204" pitchFamily="34" charset="-122"/>
                          <a:cs typeface="微软雅黑"/>
                        </a:rPr>
                        <a:t>HH</a:t>
                      </a:r>
                      <a:r>
                        <a:rPr sz="1400" spc="-10" dirty="0">
                          <a:latin typeface="微软雅黑" panose="020B0503020204020204" pitchFamily="34" charset="-122"/>
                          <a:ea typeface="微软雅黑" panose="020B0503020204020204" pitchFamily="34" charset="-122"/>
                          <a:cs typeface="微软雅黑"/>
                        </a:rPr>
                        <a:t>M</a:t>
                      </a:r>
                      <a:r>
                        <a:rPr sz="1400" dirty="0">
                          <a:latin typeface="微软雅黑" panose="020B0503020204020204" pitchFamily="34" charset="-122"/>
                          <a:ea typeface="微软雅黑" panose="020B0503020204020204" pitchFamily="34" charset="-122"/>
                          <a:cs typeface="微软雅黑"/>
                        </a:rPr>
                        <a:t>M</a:t>
                      </a:r>
                    </a:p>
                  </a:txBody>
                  <a:tcPr marL="0" marR="0" marT="0" marB="0">
                    <a:lnL w="10668">
                      <a:solidFill>
                        <a:srgbClr val="445469"/>
                      </a:solidFill>
                      <a:prstDash val="solid"/>
                    </a:lnL>
                    <a:lnR w="10667">
                      <a:solidFill>
                        <a:srgbClr val="445469"/>
                      </a:solidFill>
                      <a:prstDash val="solid"/>
                    </a:lnR>
                    <a:lnT w="10667">
                      <a:solidFill>
                        <a:srgbClr val="445469"/>
                      </a:solidFill>
                      <a:prstDash val="solid"/>
                    </a:lnT>
                    <a:lnB w="10667">
                      <a:solidFill>
                        <a:srgbClr val="445469"/>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73660" marR="915035">
                        <a:lnSpc>
                          <a:spcPct val="100699"/>
                        </a:lnSpc>
                      </a:pPr>
                      <a:r>
                        <a:rPr sz="1400" spc="-5" dirty="0">
                          <a:latin typeface="微软雅黑" panose="020B0503020204020204" pitchFamily="34" charset="-122"/>
                          <a:ea typeface="微软雅黑" panose="020B0503020204020204" pitchFamily="34" charset="-122"/>
                          <a:cs typeface="微软雅黑"/>
                        </a:rPr>
                        <a:t>HH</a:t>
                      </a:r>
                      <a:r>
                        <a:rPr sz="1400" spc="-10" dirty="0">
                          <a:latin typeface="微软雅黑" panose="020B0503020204020204" pitchFamily="34" charset="-122"/>
                          <a:ea typeface="微软雅黑" panose="020B0503020204020204" pitchFamily="34" charset="-122"/>
                          <a:cs typeface="微软雅黑"/>
                        </a:rPr>
                        <a:t>M</a:t>
                      </a:r>
                      <a:r>
                        <a:rPr sz="1400" dirty="0">
                          <a:latin typeface="微软雅黑" panose="020B0503020204020204" pitchFamily="34" charset="-122"/>
                          <a:ea typeface="微软雅黑" panose="020B0503020204020204" pitchFamily="34" charset="-122"/>
                          <a:cs typeface="微软雅黑"/>
                        </a:rPr>
                        <a:t>MT </a:t>
                      </a:r>
                      <a:r>
                        <a:rPr sz="1400" spc="-5" dirty="0">
                          <a:latin typeface="微软雅黑" panose="020B0503020204020204" pitchFamily="34" charset="-122"/>
                          <a:ea typeface="微软雅黑" panose="020B0503020204020204" pitchFamily="34" charset="-122"/>
                          <a:cs typeface="微软雅黑"/>
                        </a:rPr>
                        <a:t>HH</a:t>
                      </a:r>
                      <a:r>
                        <a:rPr sz="1400" spc="-10" dirty="0">
                          <a:latin typeface="微软雅黑" panose="020B0503020204020204" pitchFamily="34" charset="-122"/>
                          <a:ea typeface="微软雅黑" panose="020B0503020204020204" pitchFamily="34" charset="-122"/>
                          <a:cs typeface="微软雅黑"/>
                        </a:rPr>
                        <a:t>M</a:t>
                      </a:r>
                      <a:r>
                        <a:rPr sz="1400" dirty="0">
                          <a:latin typeface="微软雅黑" panose="020B0503020204020204" pitchFamily="34" charset="-122"/>
                          <a:ea typeface="微软雅黑" panose="020B0503020204020204" pitchFamily="34" charset="-122"/>
                          <a:cs typeface="微软雅黑"/>
                        </a:rPr>
                        <a:t>M</a:t>
                      </a:r>
                    </a:p>
                  </a:txBody>
                  <a:tcPr marL="0" marR="0" marT="0" marB="0">
                    <a:lnL w="10667">
                      <a:solidFill>
                        <a:srgbClr val="445469"/>
                      </a:solidFill>
                      <a:prstDash val="solid"/>
                    </a:lnL>
                    <a:lnR>
                      <a:noFill/>
                    </a:lnR>
                    <a:lnT w="10667">
                      <a:solidFill>
                        <a:srgbClr val="445469"/>
                      </a:solidFill>
                      <a:prstDash val="solid"/>
                    </a:lnT>
                    <a:lnB w="10667">
                      <a:solidFill>
                        <a:srgbClr val="445469"/>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9319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78740">
                        <a:lnSpc>
                          <a:spcPct val="100000"/>
                        </a:lnSpc>
                      </a:pPr>
                      <a:r>
                        <a:rPr sz="1400" spc="5" dirty="0">
                          <a:solidFill>
                            <a:srgbClr val="4472C3"/>
                          </a:solidFill>
                          <a:latin typeface="微软雅黑" panose="020B0503020204020204" pitchFamily="34" charset="-122"/>
                          <a:ea typeface="微软雅黑" panose="020B0503020204020204" pitchFamily="34" charset="-122"/>
                          <a:cs typeface="微软雅黑"/>
                        </a:rPr>
                        <a:t>Y</a:t>
                      </a:r>
                      <a:r>
                        <a:rPr sz="1400" spc="-15" dirty="0">
                          <a:solidFill>
                            <a:srgbClr val="4472C3"/>
                          </a:solidFill>
                          <a:latin typeface="微软雅黑" panose="020B0503020204020204" pitchFamily="34" charset="-122"/>
                          <a:ea typeface="微软雅黑" panose="020B0503020204020204" pitchFamily="34" charset="-122"/>
                          <a:cs typeface="微软雅黑"/>
                        </a:rPr>
                        <a:t>E</a:t>
                      </a:r>
                      <a:r>
                        <a:rPr sz="1400" dirty="0">
                          <a:solidFill>
                            <a:srgbClr val="4472C3"/>
                          </a:solidFill>
                          <a:latin typeface="微软雅黑" panose="020B0503020204020204" pitchFamily="34" charset="-122"/>
                          <a:ea typeface="微软雅黑" panose="020B0503020204020204" pitchFamily="34" charset="-122"/>
                          <a:cs typeface="微软雅黑"/>
                        </a:rPr>
                        <a:t>S/</a:t>
                      </a:r>
                      <a:r>
                        <a:rPr sz="1400" spc="-5" dirty="0">
                          <a:solidFill>
                            <a:srgbClr val="4472C3"/>
                          </a:solidFill>
                          <a:latin typeface="微软雅黑" panose="020B0503020204020204" pitchFamily="34" charset="-122"/>
                          <a:ea typeface="微软雅黑" panose="020B0503020204020204" pitchFamily="34" charset="-122"/>
                          <a:cs typeface="微软雅黑"/>
                        </a:rPr>
                        <a:t>N</a:t>
                      </a:r>
                      <a:r>
                        <a:rPr sz="1400" dirty="0">
                          <a:solidFill>
                            <a:srgbClr val="4472C3"/>
                          </a:solidFill>
                          <a:latin typeface="微软雅黑" panose="020B0503020204020204" pitchFamily="34" charset="-122"/>
                          <a:ea typeface="微软雅黑" panose="020B0503020204020204" pitchFamily="34" charset="-122"/>
                          <a:cs typeface="微软雅黑"/>
                        </a:rPr>
                        <a:t>O</a:t>
                      </a:r>
                      <a:endParaRPr sz="1400">
                        <a:latin typeface="微软雅黑" panose="020B0503020204020204" pitchFamily="34" charset="-122"/>
                        <a:ea typeface="微软雅黑" panose="020B0503020204020204" pitchFamily="34" charset="-122"/>
                        <a:cs typeface="微软雅黑"/>
                      </a:endParaRPr>
                    </a:p>
                  </a:txBody>
                  <a:tcPr marL="0" marR="0" marT="0" marB="0">
                    <a:lnL>
                      <a:noFill/>
                    </a:lnL>
                    <a:lnR w="10667">
                      <a:solidFill>
                        <a:srgbClr val="445469"/>
                      </a:solidFill>
                      <a:prstDash val="solid"/>
                    </a:lnR>
                    <a:lnT w="10667">
                      <a:solidFill>
                        <a:srgbClr val="445469"/>
                      </a:solidFill>
                      <a:prstDash val="solid"/>
                    </a:lnT>
                    <a:lnB w="10667">
                      <a:solidFill>
                        <a:srgbClr val="445469"/>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73660">
                        <a:lnSpc>
                          <a:spcPct val="100000"/>
                        </a:lnSpc>
                      </a:pPr>
                      <a:r>
                        <a:rPr sz="1400" dirty="0">
                          <a:latin typeface="微软雅黑" panose="020B0503020204020204" pitchFamily="34" charset="-122"/>
                          <a:ea typeface="微软雅黑" panose="020B0503020204020204" pitchFamily="34" charset="-122"/>
                          <a:cs typeface="微软雅黑"/>
                        </a:rPr>
                        <a:t>只能取这两个值中的一个值的属性</a:t>
                      </a:r>
                      <a:endParaRPr sz="1400">
                        <a:latin typeface="微软雅黑" panose="020B0503020204020204" pitchFamily="34" charset="-122"/>
                        <a:ea typeface="微软雅黑" panose="020B0503020204020204" pitchFamily="34" charset="-122"/>
                        <a:cs typeface="微软雅黑"/>
                      </a:endParaRPr>
                    </a:p>
                  </a:txBody>
                  <a:tcPr marL="0" marR="0" marT="0" marB="0">
                    <a:lnL w="10667">
                      <a:solidFill>
                        <a:srgbClr val="445469"/>
                      </a:solidFill>
                      <a:prstDash val="solid"/>
                    </a:lnL>
                    <a:lnR w="10668">
                      <a:solidFill>
                        <a:srgbClr val="445469"/>
                      </a:solidFill>
                      <a:prstDash val="solid"/>
                    </a:lnR>
                    <a:lnT w="10667">
                      <a:solidFill>
                        <a:srgbClr val="445469"/>
                      </a:solidFill>
                      <a:prstDash val="solid"/>
                    </a:lnT>
                    <a:lnB w="10667">
                      <a:solidFill>
                        <a:srgbClr val="445469"/>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74295">
                        <a:lnSpc>
                          <a:spcPct val="100000"/>
                        </a:lnSpc>
                      </a:pPr>
                      <a:r>
                        <a:rPr sz="1400" spc="-5" dirty="0">
                          <a:latin typeface="微软雅黑" panose="020B0503020204020204" pitchFamily="34" charset="-122"/>
                          <a:ea typeface="微软雅黑" panose="020B0503020204020204" pitchFamily="34" charset="-122"/>
                          <a:cs typeface="微软雅黑"/>
                        </a:rPr>
                        <a:t>{</a:t>
                      </a:r>
                      <a:r>
                        <a:rPr sz="1400" spc="5" dirty="0">
                          <a:latin typeface="微软雅黑" panose="020B0503020204020204" pitchFamily="34" charset="-122"/>
                          <a:ea typeface="微软雅黑" panose="020B0503020204020204" pitchFamily="34" charset="-122"/>
                          <a:cs typeface="微软雅黑"/>
                        </a:rPr>
                        <a:t>Y</a:t>
                      </a:r>
                      <a:r>
                        <a:rPr sz="1400" spc="-15" dirty="0">
                          <a:latin typeface="微软雅黑" panose="020B0503020204020204" pitchFamily="34" charset="-122"/>
                          <a:ea typeface="微软雅黑" panose="020B0503020204020204" pitchFamily="34" charset="-122"/>
                          <a:cs typeface="微软雅黑"/>
                        </a:rPr>
                        <a:t>E</a:t>
                      </a:r>
                      <a:r>
                        <a:rPr sz="1400" spc="15" dirty="0">
                          <a:latin typeface="微软雅黑" panose="020B0503020204020204" pitchFamily="34" charset="-122"/>
                          <a:ea typeface="微软雅黑" panose="020B0503020204020204" pitchFamily="34" charset="-122"/>
                          <a:cs typeface="微软雅黑"/>
                        </a:rPr>
                        <a:t>S</a:t>
                      </a:r>
                      <a:r>
                        <a:rPr sz="1400" dirty="0">
                          <a:latin typeface="微软雅黑" panose="020B0503020204020204" pitchFamily="34" charset="-122"/>
                          <a:ea typeface="微软雅黑" panose="020B0503020204020204" pitchFamily="34" charset="-122"/>
                          <a:cs typeface="微软雅黑"/>
                        </a:rPr>
                        <a:t>,</a:t>
                      </a:r>
                      <a:r>
                        <a:rPr sz="1400" spc="-10" dirty="0">
                          <a:latin typeface="微软雅黑" panose="020B0503020204020204" pitchFamily="34" charset="-122"/>
                          <a:ea typeface="微软雅黑" panose="020B0503020204020204" pitchFamily="34" charset="-122"/>
                          <a:cs typeface="微软雅黑"/>
                        </a:rPr>
                        <a:t> </a:t>
                      </a:r>
                      <a:r>
                        <a:rPr sz="1400" spc="-5" dirty="0">
                          <a:latin typeface="微软雅黑" panose="020B0503020204020204" pitchFamily="34" charset="-122"/>
                          <a:ea typeface="微软雅黑" panose="020B0503020204020204" pitchFamily="34" charset="-122"/>
                          <a:cs typeface="微软雅黑"/>
                        </a:rPr>
                        <a:t>N</a:t>
                      </a:r>
                      <a:r>
                        <a:rPr sz="1400" spc="-10" dirty="0">
                          <a:latin typeface="微软雅黑" panose="020B0503020204020204" pitchFamily="34" charset="-122"/>
                          <a:ea typeface="微软雅黑" panose="020B0503020204020204" pitchFamily="34" charset="-122"/>
                          <a:cs typeface="微软雅黑"/>
                        </a:rPr>
                        <a:t>O</a:t>
                      </a:r>
                      <a:r>
                        <a:rPr sz="1400" dirty="0">
                          <a:latin typeface="微软雅黑" panose="020B0503020204020204" pitchFamily="34" charset="-122"/>
                          <a:ea typeface="微软雅黑" panose="020B0503020204020204" pitchFamily="34" charset="-122"/>
                          <a:cs typeface="微软雅黑"/>
                        </a:rPr>
                        <a:t>}</a:t>
                      </a:r>
                    </a:p>
                  </a:txBody>
                  <a:tcPr marL="0" marR="0" marT="0" marB="0">
                    <a:lnL w="10668">
                      <a:solidFill>
                        <a:srgbClr val="445469"/>
                      </a:solidFill>
                      <a:prstDash val="solid"/>
                    </a:lnL>
                    <a:lnR w="10667">
                      <a:solidFill>
                        <a:srgbClr val="445469"/>
                      </a:solidFill>
                      <a:prstDash val="solid"/>
                    </a:lnR>
                    <a:lnT w="10667">
                      <a:solidFill>
                        <a:srgbClr val="445469"/>
                      </a:solidFill>
                      <a:prstDash val="solid"/>
                    </a:lnT>
                    <a:lnB w="10667">
                      <a:solidFill>
                        <a:srgbClr val="445469"/>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73025">
                        <a:lnSpc>
                          <a:spcPct val="100000"/>
                        </a:lnSpc>
                      </a:pPr>
                      <a:r>
                        <a:rPr sz="1400" spc="5" dirty="0">
                          <a:latin typeface="微软雅黑" panose="020B0503020204020204" pitchFamily="34" charset="-122"/>
                          <a:ea typeface="微软雅黑" panose="020B0503020204020204" pitchFamily="34" charset="-122"/>
                          <a:cs typeface="微软雅黑"/>
                        </a:rPr>
                        <a:t>{</a:t>
                      </a:r>
                      <a:r>
                        <a:rPr sz="1400" spc="-10" dirty="0">
                          <a:latin typeface="微软雅黑" panose="020B0503020204020204" pitchFamily="34" charset="-122"/>
                          <a:ea typeface="微软雅黑" panose="020B0503020204020204" pitchFamily="34" charset="-122"/>
                          <a:cs typeface="微软雅黑"/>
                        </a:rPr>
                        <a:t>O</a:t>
                      </a:r>
                      <a:r>
                        <a:rPr sz="1400" spc="-5" dirty="0">
                          <a:latin typeface="微软雅黑" panose="020B0503020204020204" pitchFamily="34" charset="-122"/>
                          <a:ea typeface="微软雅黑" panose="020B0503020204020204" pitchFamily="34" charset="-122"/>
                          <a:cs typeface="微软雅黑"/>
                        </a:rPr>
                        <a:t>N</a:t>
                      </a:r>
                      <a:r>
                        <a:rPr sz="1400" dirty="0">
                          <a:latin typeface="微软雅黑" panose="020B0503020204020204" pitchFamily="34" charset="-122"/>
                          <a:ea typeface="微软雅黑" panose="020B0503020204020204" pitchFamily="34" charset="-122"/>
                          <a:cs typeface="微软雅黑"/>
                        </a:rPr>
                        <a:t>,</a:t>
                      </a:r>
                      <a:r>
                        <a:rPr sz="1400" spc="5" dirty="0">
                          <a:latin typeface="微软雅黑" panose="020B0503020204020204" pitchFamily="34" charset="-122"/>
                          <a:ea typeface="微软雅黑" panose="020B0503020204020204" pitchFamily="34" charset="-122"/>
                          <a:cs typeface="微软雅黑"/>
                        </a:rPr>
                        <a:t> </a:t>
                      </a:r>
                      <a:r>
                        <a:rPr sz="1400" spc="-10" dirty="0">
                          <a:latin typeface="微软雅黑" panose="020B0503020204020204" pitchFamily="34" charset="-122"/>
                          <a:ea typeface="微软雅黑" panose="020B0503020204020204" pitchFamily="34" charset="-122"/>
                          <a:cs typeface="微软雅黑"/>
                        </a:rPr>
                        <a:t>O</a:t>
                      </a:r>
                      <a:r>
                        <a:rPr sz="1400" spc="-5" dirty="0">
                          <a:latin typeface="微软雅黑" panose="020B0503020204020204" pitchFamily="34" charset="-122"/>
                          <a:ea typeface="微软雅黑" panose="020B0503020204020204" pitchFamily="34" charset="-122"/>
                          <a:cs typeface="微软雅黑"/>
                        </a:rPr>
                        <a:t>FF</a:t>
                      </a:r>
                      <a:r>
                        <a:rPr sz="1400" dirty="0">
                          <a:latin typeface="微软雅黑" panose="020B0503020204020204" pitchFamily="34" charset="-122"/>
                          <a:ea typeface="微软雅黑" panose="020B0503020204020204" pitchFamily="34" charset="-122"/>
                          <a:cs typeface="微软雅黑"/>
                        </a:rPr>
                        <a:t>}</a:t>
                      </a:r>
                    </a:p>
                  </a:txBody>
                  <a:tcPr marL="0" marR="0" marT="0" marB="0">
                    <a:lnL w="10667">
                      <a:solidFill>
                        <a:srgbClr val="445469"/>
                      </a:solidFill>
                      <a:prstDash val="solid"/>
                    </a:lnL>
                    <a:lnR>
                      <a:noFill/>
                    </a:lnR>
                    <a:lnT w="10667">
                      <a:solidFill>
                        <a:srgbClr val="445469"/>
                      </a:solidFill>
                      <a:prstDash val="solid"/>
                    </a:lnT>
                    <a:lnB w="10667">
                      <a:solidFill>
                        <a:srgbClr val="445469"/>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263147">
                <a:tc row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78740">
                        <a:lnSpc>
                          <a:spcPct val="100000"/>
                        </a:lnSpc>
                      </a:pPr>
                      <a:r>
                        <a:rPr sz="1400" spc="-80" dirty="0">
                          <a:solidFill>
                            <a:srgbClr val="4472C3"/>
                          </a:solidFill>
                          <a:latin typeface="微软雅黑" panose="020B0503020204020204" pitchFamily="34" charset="-122"/>
                          <a:ea typeface="微软雅黑" panose="020B0503020204020204" pitchFamily="34" charset="-122"/>
                          <a:cs typeface="微软雅黑"/>
                        </a:rPr>
                        <a:t>V</a:t>
                      </a:r>
                      <a:r>
                        <a:rPr sz="1400" spc="-5" dirty="0">
                          <a:solidFill>
                            <a:srgbClr val="4472C3"/>
                          </a:solidFill>
                          <a:latin typeface="微软雅黑" panose="020B0503020204020204" pitchFamily="34" charset="-122"/>
                          <a:ea typeface="微软雅黑" panose="020B0503020204020204" pitchFamily="34" charset="-122"/>
                          <a:cs typeface="微软雅黑"/>
                        </a:rPr>
                        <a:t>A</a:t>
                      </a:r>
                      <a:r>
                        <a:rPr sz="1400" spc="-35" dirty="0">
                          <a:solidFill>
                            <a:srgbClr val="4472C3"/>
                          </a:solidFill>
                          <a:latin typeface="微软雅黑" panose="020B0503020204020204" pitchFamily="34" charset="-122"/>
                          <a:ea typeface="微软雅黑" panose="020B0503020204020204" pitchFamily="34" charset="-122"/>
                          <a:cs typeface="微软雅黑"/>
                        </a:rPr>
                        <a:t>L</a:t>
                      </a:r>
                      <a:r>
                        <a:rPr sz="1400" spc="5" dirty="0">
                          <a:solidFill>
                            <a:srgbClr val="4472C3"/>
                          </a:solidFill>
                          <a:latin typeface="微软雅黑" panose="020B0503020204020204" pitchFamily="34" charset="-122"/>
                          <a:ea typeface="微软雅黑" panose="020B0503020204020204" pitchFamily="34" charset="-122"/>
                          <a:cs typeface="微软雅黑"/>
                        </a:rPr>
                        <a:t>U</a:t>
                      </a:r>
                      <a:r>
                        <a:rPr sz="1400" dirty="0">
                          <a:solidFill>
                            <a:srgbClr val="4472C3"/>
                          </a:solidFill>
                          <a:latin typeface="微软雅黑" panose="020B0503020204020204" pitchFamily="34" charset="-122"/>
                          <a:ea typeface="微软雅黑" panose="020B0503020204020204" pitchFamily="34" charset="-122"/>
                          <a:cs typeface="微软雅黑"/>
                        </a:rPr>
                        <a:t>E</a:t>
                      </a:r>
                      <a:r>
                        <a:rPr sz="1400" spc="5" dirty="0">
                          <a:solidFill>
                            <a:srgbClr val="4472C3"/>
                          </a:solidFill>
                          <a:latin typeface="微软雅黑" panose="020B0503020204020204" pitchFamily="34" charset="-122"/>
                          <a:ea typeface="微软雅黑" panose="020B0503020204020204" pitchFamily="34" charset="-122"/>
                          <a:cs typeface="微软雅黑"/>
                        </a:rPr>
                        <a:t> </a:t>
                      </a:r>
                      <a:r>
                        <a:rPr sz="1400" dirty="0">
                          <a:solidFill>
                            <a:srgbClr val="4472C3"/>
                          </a:solidFill>
                          <a:latin typeface="微软雅黑" panose="020B0503020204020204" pitchFamily="34" charset="-122"/>
                          <a:ea typeface="微软雅黑" panose="020B0503020204020204" pitchFamily="34" charset="-122"/>
                          <a:cs typeface="微软雅黑"/>
                        </a:rPr>
                        <a:t>SET</a:t>
                      </a:r>
                      <a:endParaRPr sz="1400">
                        <a:latin typeface="微软雅黑" panose="020B0503020204020204" pitchFamily="34" charset="-122"/>
                        <a:ea typeface="微软雅黑" panose="020B0503020204020204" pitchFamily="34" charset="-122"/>
                        <a:cs typeface="微软雅黑"/>
                      </a:endParaRPr>
                    </a:p>
                  </a:txBody>
                  <a:tcPr marL="0" marR="0" marT="0" marB="0">
                    <a:lnL>
                      <a:noFill/>
                    </a:lnL>
                    <a:lnR w="10667">
                      <a:solidFill>
                        <a:srgbClr val="445469"/>
                      </a:solidFill>
                      <a:prstDash val="solid"/>
                    </a:lnR>
                    <a:lnT w="10667">
                      <a:solidFill>
                        <a:srgbClr val="445469"/>
                      </a:solidFill>
                      <a:prstDash val="solid"/>
                    </a:lnT>
                    <a:lnB w="10668">
                      <a:solidFill>
                        <a:srgbClr val="445469"/>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73660">
                        <a:lnSpc>
                          <a:spcPct val="100000"/>
                        </a:lnSpc>
                      </a:pPr>
                      <a:r>
                        <a:rPr sz="1400" dirty="0">
                          <a:latin typeface="微软雅黑" panose="020B0503020204020204" pitchFamily="34" charset="-122"/>
                          <a:ea typeface="微软雅黑" panose="020B0503020204020204" pitchFamily="34" charset="-122"/>
                          <a:cs typeface="微软雅黑"/>
                        </a:rPr>
                        <a:t>一个有限值集合。在大多数情况下应该</a:t>
                      </a:r>
                      <a:endParaRPr sz="1400">
                        <a:latin typeface="微软雅黑" panose="020B0503020204020204" pitchFamily="34" charset="-122"/>
                        <a:ea typeface="微软雅黑" panose="020B0503020204020204" pitchFamily="34" charset="-122"/>
                        <a:cs typeface="微软雅黑"/>
                      </a:endParaRPr>
                    </a:p>
                  </a:txBody>
                  <a:tcPr marL="0" marR="0" marT="0" marB="0">
                    <a:lnL w="10667">
                      <a:solidFill>
                        <a:srgbClr val="445469"/>
                      </a:solidFill>
                      <a:prstDash val="solid"/>
                    </a:lnL>
                    <a:lnR w="10668">
                      <a:solidFill>
                        <a:srgbClr val="445469"/>
                      </a:solidFill>
                      <a:prstDash val="solid"/>
                    </a:lnR>
                    <a:lnT w="10667">
                      <a:solidFill>
                        <a:srgbClr val="445469"/>
                      </a:solidFill>
                      <a:prstDash val="solid"/>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73660">
                        <a:lnSpc>
                          <a:spcPct val="100000"/>
                        </a:lnSpc>
                      </a:pPr>
                      <a:r>
                        <a:rPr sz="1400" spc="-5" dirty="0">
                          <a:latin typeface="微软雅黑" panose="020B0503020204020204" pitchFamily="34" charset="-122"/>
                          <a:ea typeface="微软雅黑" panose="020B0503020204020204" pitchFamily="34" charset="-122"/>
                          <a:cs typeface="微软雅黑"/>
                        </a:rPr>
                        <a:t>{</a:t>
                      </a:r>
                      <a:r>
                        <a:rPr sz="1400" dirty="0">
                          <a:latin typeface="微软雅黑" panose="020B0503020204020204" pitchFamily="34" charset="-122"/>
                          <a:ea typeface="微软雅黑" panose="020B0503020204020204" pitchFamily="34" charset="-122"/>
                          <a:cs typeface="微软雅黑"/>
                        </a:rPr>
                        <a:t>值</a:t>
                      </a:r>
                      <a:r>
                        <a:rPr sz="1400" spc="5" dirty="0">
                          <a:latin typeface="微软雅黑" panose="020B0503020204020204" pitchFamily="34" charset="-122"/>
                          <a:ea typeface="微软雅黑" panose="020B0503020204020204" pitchFamily="34" charset="-122"/>
                          <a:cs typeface="微软雅黑"/>
                        </a:rPr>
                        <a:t>1</a:t>
                      </a:r>
                      <a:r>
                        <a:rPr sz="1400" dirty="0">
                          <a:latin typeface="微软雅黑" panose="020B0503020204020204" pitchFamily="34" charset="-122"/>
                          <a:ea typeface="微软雅黑" panose="020B0503020204020204" pitchFamily="34" charset="-122"/>
                          <a:cs typeface="微软雅黑"/>
                        </a:rPr>
                        <a:t>，值</a:t>
                      </a:r>
                      <a:r>
                        <a:rPr sz="1400" spc="5" dirty="0">
                          <a:latin typeface="微软雅黑" panose="020B0503020204020204" pitchFamily="34" charset="-122"/>
                          <a:ea typeface="微软雅黑" panose="020B0503020204020204" pitchFamily="34" charset="-122"/>
                          <a:cs typeface="微软雅黑"/>
                        </a:rPr>
                        <a:t>2</a:t>
                      </a:r>
                      <a:r>
                        <a:rPr sz="1400" dirty="0">
                          <a:latin typeface="微软雅黑" panose="020B0503020204020204" pitchFamily="34" charset="-122"/>
                          <a:ea typeface="微软雅黑" panose="020B0503020204020204" pitchFamily="34" charset="-122"/>
                          <a:cs typeface="微软雅黑"/>
                        </a:rPr>
                        <a:t>，</a:t>
                      </a:r>
                      <a:r>
                        <a:rPr sz="1400" spc="-5" dirty="0">
                          <a:latin typeface="微软雅黑" panose="020B0503020204020204" pitchFamily="34" charset="-122"/>
                          <a:ea typeface="微软雅黑" panose="020B0503020204020204" pitchFamily="34" charset="-122"/>
                          <a:cs typeface="微软雅黑"/>
                        </a:rPr>
                        <a:t>…</a:t>
                      </a:r>
                      <a:r>
                        <a:rPr sz="1400" dirty="0">
                          <a:latin typeface="微软雅黑" panose="020B0503020204020204" pitchFamily="34" charset="-122"/>
                          <a:ea typeface="微软雅黑" panose="020B0503020204020204" pitchFamily="34" charset="-122"/>
                          <a:cs typeface="微软雅黑"/>
                        </a:rPr>
                        <a:t>，值</a:t>
                      </a:r>
                      <a:r>
                        <a:rPr sz="1400" spc="5" dirty="0">
                          <a:latin typeface="微软雅黑" panose="020B0503020204020204" pitchFamily="34" charset="-122"/>
                          <a:ea typeface="微软雅黑" panose="020B0503020204020204" pitchFamily="34" charset="-122"/>
                          <a:cs typeface="微软雅黑"/>
                        </a:rPr>
                        <a:t>n</a:t>
                      </a:r>
                      <a:r>
                        <a:rPr sz="1400" spc="-5" dirty="0">
                          <a:latin typeface="微软雅黑" panose="020B0503020204020204" pitchFamily="34" charset="-122"/>
                          <a:ea typeface="微软雅黑" panose="020B0503020204020204" pitchFamily="34" charset="-122"/>
                          <a:cs typeface="微软雅黑"/>
                        </a:rPr>
                        <a:t>}</a:t>
                      </a:r>
                      <a:r>
                        <a:rPr sz="1400" dirty="0">
                          <a:latin typeface="微软雅黑" panose="020B0503020204020204" pitchFamily="34" charset="-122"/>
                          <a:ea typeface="微软雅黑" panose="020B0503020204020204" pitchFamily="34" charset="-122"/>
                          <a:cs typeface="微软雅黑"/>
                        </a:rPr>
                        <a:t>或</a:t>
                      </a:r>
                    </a:p>
                  </a:txBody>
                  <a:tcPr marL="0" marR="0" marT="0" marB="0">
                    <a:lnL w="10668">
                      <a:solidFill>
                        <a:srgbClr val="445469"/>
                      </a:solidFill>
                      <a:prstDash val="solid"/>
                    </a:lnL>
                    <a:lnR w="10667">
                      <a:solidFill>
                        <a:srgbClr val="445469"/>
                      </a:solidFill>
                      <a:prstDash val="solid"/>
                    </a:lnR>
                    <a:lnT w="10667">
                      <a:solidFill>
                        <a:srgbClr val="445469"/>
                      </a:solidFill>
                      <a:prstDash val="solid"/>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73660">
                        <a:lnSpc>
                          <a:spcPct val="100000"/>
                        </a:lnSpc>
                      </a:pPr>
                      <a:r>
                        <a:rPr sz="1400" spc="-5" dirty="0">
                          <a:latin typeface="微软雅黑" panose="020B0503020204020204" pitchFamily="34" charset="-122"/>
                          <a:ea typeface="微软雅黑" panose="020B0503020204020204" pitchFamily="34" charset="-122"/>
                          <a:cs typeface="微软雅黑"/>
                        </a:rPr>
                        <a:t>{</a:t>
                      </a:r>
                      <a:r>
                        <a:rPr sz="1400" dirty="0">
                          <a:latin typeface="微软雅黑" panose="020B0503020204020204" pitchFamily="34" charset="-122"/>
                          <a:ea typeface="微软雅黑" panose="020B0503020204020204" pitchFamily="34" charset="-122"/>
                          <a:cs typeface="微软雅黑"/>
                        </a:rPr>
                        <a:t>M</a:t>
                      </a:r>
                      <a:r>
                        <a:rPr sz="1400" spc="-5" dirty="0">
                          <a:latin typeface="微软雅黑" panose="020B0503020204020204" pitchFamily="34" charset="-122"/>
                          <a:ea typeface="微软雅黑" panose="020B0503020204020204" pitchFamily="34" charset="-122"/>
                          <a:cs typeface="微软雅黑"/>
                        </a:rPr>
                        <a:t>=</a:t>
                      </a:r>
                      <a:r>
                        <a:rPr sz="1400" dirty="0">
                          <a:latin typeface="微软雅黑" panose="020B0503020204020204" pitchFamily="34" charset="-122"/>
                          <a:ea typeface="微软雅黑" panose="020B0503020204020204" pitchFamily="34" charset="-122"/>
                          <a:cs typeface="微软雅黑"/>
                        </a:rPr>
                        <a:t>M</a:t>
                      </a:r>
                      <a:r>
                        <a:rPr sz="1400" spc="-5" dirty="0">
                          <a:latin typeface="微软雅黑" panose="020B0503020204020204" pitchFamily="34" charset="-122"/>
                          <a:ea typeface="微软雅黑" panose="020B0503020204020204" pitchFamily="34" charset="-122"/>
                          <a:cs typeface="微软雅黑"/>
                        </a:rPr>
                        <a:t>a</a:t>
                      </a:r>
                      <a:r>
                        <a:rPr sz="1400" spc="5" dirty="0">
                          <a:latin typeface="微软雅黑" panose="020B0503020204020204" pitchFamily="34" charset="-122"/>
                          <a:ea typeface="微软雅黑" panose="020B0503020204020204" pitchFamily="34" charset="-122"/>
                          <a:cs typeface="微软雅黑"/>
                        </a:rPr>
                        <a:t>l</a:t>
                      </a:r>
                      <a:r>
                        <a:rPr sz="1400" dirty="0">
                          <a:latin typeface="微软雅黑" panose="020B0503020204020204" pitchFamily="34" charset="-122"/>
                          <a:ea typeface="微软雅黑" panose="020B0503020204020204" pitchFamily="34" charset="-122"/>
                          <a:cs typeface="微软雅黑"/>
                        </a:rPr>
                        <a:t>e</a:t>
                      </a:r>
                    </a:p>
                  </a:txBody>
                  <a:tcPr marL="0" marR="0" marT="0" marB="0">
                    <a:lnL w="10667">
                      <a:solidFill>
                        <a:srgbClr val="445469"/>
                      </a:solidFill>
                      <a:prstDash val="solid"/>
                    </a:lnL>
                    <a:lnR>
                      <a:noFill/>
                    </a:lnR>
                    <a:lnT w="10667">
                      <a:solidFill>
                        <a:srgbClr val="445469"/>
                      </a:solidFill>
                      <a:prstDash val="soli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244344">
                <a:tc vMerge="1">
                  <a:txBody>
                    <a:bodyPr/>
                    <a:lstStyle/>
                    <a:p>
                      <a:endParaRPr/>
                    </a:p>
                  </a:txBody>
                  <a:tcPr marL="0" marR="0" marT="0" marB="0">
                    <a:lnR w="10667">
                      <a:solidFill>
                        <a:srgbClr val="445469"/>
                      </a:solidFill>
                      <a:prstDash val="solid"/>
                    </a:lnR>
                    <a:lnT w="10667">
                      <a:solidFill>
                        <a:srgbClr val="445469"/>
                      </a:solidFill>
                      <a:prstDash val="solid"/>
                    </a:lnT>
                    <a:lnB w="10668">
                      <a:solidFill>
                        <a:srgbClr val="445469"/>
                      </a:solidFill>
                      <a:prstDash val="solid"/>
                    </a:lnB>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73660">
                        <a:lnSpc>
                          <a:spcPct val="100000"/>
                        </a:lnSpc>
                      </a:pPr>
                      <a:r>
                        <a:rPr sz="1400" dirty="0">
                          <a:latin typeface="微软雅黑" panose="020B0503020204020204" pitchFamily="34" charset="-122"/>
                          <a:ea typeface="微软雅黑" panose="020B0503020204020204" pitchFamily="34" charset="-122"/>
                          <a:cs typeface="微软雅黑"/>
                        </a:rPr>
                        <a:t>建立一个编码方案</a:t>
                      </a:r>
                      <a:endParaRPr sz="1400">
                        <a:latin typeface="微软雅黑" panose="020B0503020204020204" pitchFamily="34" charset="-122"/>
                        <a:ea typeface="微软雅黑" panose="020B0503020204020204" pitchFamily="34" charset="-122"/>
                        <a:cs typeface="微软雅黑"/>
                      </a:endParaRPr>
                    </a:p>
                  </a:txBody>
                  <a:tcPr marL="0" marR="0" marT="0" marB="0">
                    <a:lnL w="10667">
                      <a:solidFill>
                        <a:srgbClr val="445469"/>
                      </a:solidFill>
                      <a:prstDash val="solid"/>
                    </a:lnL>
                    <a:lnR w="10668">
                      <a:solidFill>
                        <a:srgbClr val="445469"/>
                      </a:solidFill>
                      <a:prstDash val="solid"/>
                    </a:lnR>
                    <a:lnT>
                      <a:noFill/>
                    </a:lnT>
                    <a:lnB w="10668">
                      <a:solidFill>
                        <a:srgbClr val="445469"/>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73660">
                        <a:lnSpc>
                          <a:spcPct val="100000"/>
                        </a:lnSpc>
                      </a:pPr>
                      <a:r>
                        <a:rPr sz="1400" spc="-5" dirty="0">
                          <a:latin typeface="微软雅黑" panose="020B0503020204020204" pitchFamily="34" charset="-122"/>
                          <a:ea typeface="微软雅黑" panose="020B0503020204020204" pitchFamily="34" charset="-122"/>
                          <a:cs typeface="微软雅黑"/>
                        </a:rPr>
                        <a:t>{</a:t>
                      </a:r>
                      <a:r>
                        <a:rPr sz="1400" dirty="0">
                          <a:latin typeface="微软雅黑" panose="020B0503020204020204" pitchFamily="34" charset="-122"/>
                          <a:ea typeface="微软雅黑" panose="020B0503020204020204" pitchFamily="34" charset="-122"/>
                          <a:cs typeface="微软雅黑"/>
                        </a:rPr>
                        <a:t>标识代码及含义的表}</a:t>
                      </a:r>
                    </a:p>
                  </a:txBody>
                  <a:tcPr marL="0" marR="0" marT="0" marB="0">
                    <a:lnL w="10668">
                      <a:solidFill>
                        <a:srgbClr val="445469"/>
                      </a:solidFill>
                      <a:prstDash val="solid"/>
                    </a:lnL>
                    <a:lnR w="10667">
                      <a:solidFill>
                        <a:srgbClr val="445469"/>
                      </a:solidFill>
                      <a:prstDash val="solid"/>
                    </a:lnR>
                    <a:lnT>
                      <a:noFill/>
                    </a:lnT>
                    <a:lnB w="10668">
                      <a:solidFill>
                        <a:srgbClr val="445469"/>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73660">
                        <a:lnSpc>
                          <a:spcPct val="100000"/>
                        </a:lnSpc>
                      </a:pPr>
                      <a:r>
                        <a:rPr sz="1400" spc="-5" dirty="0">
                          <a:latin typeface="微软雅黑" panose="020B0503020204020204" pitchFamily="34" charset="-122"/>
                          <a:ea typeface="微软雅黑" panose="020B0503020204020204" pitchFamily="34" charset="-122"/>
                          <a:cs typeface="微软雅黑"/>
                        </a:rPr>
                        <a:t>F=F</a:t>
                      </a:r>
                      <a:r>
                        <a:rPr sz="1400" dirty="0">
                          <a:latin typeface="微软雅黑" panose="020B0503020204020204" pitchFamily="34" charset="-122"/>
                          <a:ea typeface="微软雅黑" panose="020B0503020204020204" pitchFamily="34" charset="-122"/>
                          <a:cs typeface="微软雅黑"/>
                        </a:rPr>
                        <a:t>em</a:t>
                      </a:r>
                      <a:r>
                        <a:rPr sz="1400" spc="-5" dirty="0">
                          <a:latin typeface="微软雅黑" panose="020B0503020204020204" pitchFamily="34" charset="-122"/>
                          <a:ea typeface="微软雅黑" panose="020B0503020204020204" pitchFamily="34" charset="-122"/>
                          <a:cs typeface="微软雅黑"/>
                        </a:rPr>
                        <a:t>a</a:t>
                      </a:r>
                      <a:r>
                        <a:rPr sz="1400" spc="5" dirty="0">
                          <a:latin typeface="微软雅黑" panose="020B0503020204020204" pitchFamily="34" charset="-122"/>
                          <a:ea typeface="微软雅黑" panose="020B0503020204020204" pitchFamily="34" charset="-122"/>
                          <a:cs typeface="微软雅黑"/>
                        </a:rPr>
                        <a:t>l</a:t>
                      </a:r>
                      <a:r>
                        <a:rPr sz="1400" spc="-10" dirty="0">
                          <a:latin typeface="微软雅黑" panose="020B0503020204020204" pitchFamily="34" charset="-122"/>
                          <a:ea typeface="微软雅黑" panose="020B0503020204020204" pitchFamily="34" charset="-122"/>
                          <a:cs typeface="微软雅黑"/>
                        </a:rPr>
                        <a:t>e</a:t>
                      </a:r>
                      <a:r>
                        <a:rPr sz="1400" dirty="0">
                          <a:latin typeface="微软雅黑" panose="020B0503020204020204" pitchFamily="34" charset="-122"/>
                          <a:ea typeface="微软雅黑" panose="020B0503020204020204" pitchFamily="34" charset="-122"/>
                          <a:cs typeface="微软雅黑"/>
                        </a:rPr>
                        <a:t>}</a:t>
                      </a:r>
                    </a:p>
                  </a:txBody>
                  <a:tcPr marL="0" marR="0" marT="0" marB="0">
                    <a:lnL w="10667">
                      <a:solidFill>
                        <a:srgbClr val="445469"/>
                      </a:solidFill>
                      <a:prstDash val="solid"/>
                    </a:lnL>
                    <a:lnR>
                      <a:noFill/>
                    </a:lnR>
                    <a:lnT>
                      <a:noFill/>
                    </a:lnT>
                    <a:lnB w="10668">
                      <a:solidFill>
                        <a:srgbClr val="445469"/>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39166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78740">
                        <a:lnSpc>
                          <a:spcPct val="100000"/>
                        </a:lnSpc>
                      </a:pPr>
                      <a:r>
                        <a:rPr sz="1400" spc="-5" dirty="0">
                          <a:solidFill>
                            <a:srgbClr val="4472C3"/>
                          </a:solidFill>
                          <a:latin typeface="微软雅黑" panose="020B0503020204020204" pitchFamily="34" charset="-122"/>
                          <a:ea typeface="微软雅黑" panose="020B0503020204020204" pitchFamily="34" charset="-122"/>
                          <a:cs typeface="微软雅黑"/>
                        </a:rPr>
                        <a:t>I</a:t>
                      </a:r>
                      <a:r>
                        <a:rPr sz="1400" dirty="0">
                          <a:solidFill>
                            <a:srgbClr val="4472C3"/>
                          </a:solidFill>
                          <a:latin typeface="微软雅黑" panose="020B0503020204020204" pitchFamily="34" charset="-122"/>
                          <a:ea typeface="微软雅黑" panose="020B0503020204020204" pitchFamily="34" charset="-122"/>
                          <a:cs typeface="微软雅黑"/>
                        </a:rPr>
                        <a:t>M</a:t>
                      </a:r>
                      <a:r>
                        <a:rPr sz="1400" spc="-35" dirty="0">
                          <a:solidFill>
                            <a:srgbClr val="4472C3"/>
                          </a:solidFill>
                          <a:latin typeface="微软雅黑" panose="020B0503020204020204" pitchFamily="34" charset="-122"/>
                          <a:ea typeface="微软雅黑" panose="020B0503020204020204" pitchFamily="34" charset="-122"/>
                          <a:cs typeface="微软雅黑"/>
                        </a:rPr>
                        <a:t>A</a:t>
                      </a:r>
                      <a:r>
                        <a:rPr sz="1400" spc="-5" dirty="0">
                          <a:solidFill>
                            <a:srgbClr val="4472C3"/>
                          </a:solidFill>
                          <a:latin typeface="微软雅黑" panose="020B0503020204020204" pitchFamily="34" charset="-122"/>
                          <a:ea typeface="微软雅黑" panose="020B0503020204020204" pitchFamily="34" charset="-122"/>
                          <a:cs typeface="微软雅黑"/>
                        </a:rPr>
                        <a:t>G</a:t>
                      </a:r>
                      <a:r>
                        <a:rPr sz="1400" dirty="0">
                          <a:solidFill>
                            <a:srgbClr val="4472C3"/>
                          </a:solidFill>
                          <a:latin typeface="微软雅黑" panose="020B0503020204020204" pitchFamily="34" charset="-122"/>
                          <a:ea typeface="微软雅黑" panose="020B0503020204020204" pitchFamily="34" charset="-122"/>
                          <a:cs typeface="微软雅黑"/>
                        </a:rPr>
                        <a:t>E</a:t>
                      </a:r>
                      <a:endParaRPr sz="1400">
                        <a:latin typeface="微软雅黑" panose="020B0503020204020204" pitchFamily="34" charset="-122"/>
                        <a:ea typeface="微软雅黑" panose="020B0503020204020204" pitchFamily="34" charset="-122"/>
                        <a:cs typeface="微软雅黑"/>
                      </a:endParaRPr>
                    </a:p>
                  </a:txBody>
                  <a:tcPr marL="0" marR="0" marT="0" marB="0">
                    <a:lnL>
                      <a:noFill/>
                    </a:lnL>
                    <a:lnR w="10667">
                      <a:solidFill>
                        <a:srgbClr val="445469"/>
                      </a:solidFill>
                      <a:prstDash val="solid"/>
                    </a:lnR>
                    <a:lnT w="10668">
                      <a:solidFill>
                        <a:srgbClr val="445469"/>
                      </a:solidFill>
                      <a:prstDash val="solid"/>
                    </a:lnT>
                    <a:lnB w="10668">
                      <a:solidFill>
                        <a:srgbClr val="445469"/>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73660">
                        <a:lnSpc>
                          <a:spcPct val="100000"/>
                        </a:lnSpc>
                      </a:pPr>
                      <a:r>
                        <a:rPr sz="1400" dirty="0">
                          <a:latin typeface="微软雅黑" panose="020B0503020204020204" pitchFamily="34" charset="-122"/>
                          <a:ea typeface="微软雅黑" panose="020B0503020204020204" pitchFamily="34" charset="-122"/>
                          <a:cs typeface="微软雅黑"/>
                        </a:rPr>
                        <a:t>任何图形或图像</a:t>
                      </a:r>
                      <a:endParaRPr sz="1400">
                        <a:latin typeface="微软雅黑" panose="020B0503020204020204" pitchFamily="34" charset="-122"/>
                        <a:ea typeface="微软雅黑" panose="020B0503020204020204" pitchFamily="34" charset="-122"/>
                        <a:cs typeface="微软雅黑"/>
                      </a:endParaRPr>
                    </a:p>
                  </a:txBody>
                  <a:tcPr marL="0" marR="0" marT="0" marB="0">
                    <a:lnL w="10667">
                      <a:solidFill>
                        <a:srgbClr val="445469"/>
                      </a:solidFill>
                      <a:prstDash val="solid"/>
                    </a:lnL>
                    <a:lnR w="10668">
                      <a:solidFill>
                        <a:srgbClr val="445469"/>
                      </a:solidFill>
                      <a:prstDash val="solid"/>
                    </a:lnR>
                    <a:lnT w="10668">
                      <a:solidFill>
                        <a:srgbClr val="445469"/>
                      </a:solidFill>
                      <a:prstDash val="solid"/>
                    </a:lnT>
                    <a:lnB w="10668">
                      <a:solidFill>
                        <a:srgbClr val="445469"/>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74295">
                        <a:lnSpc>
                          <a:spcPct val="100000"/>
                        </a:lnSpc>
                      </a:pPr>
                      <a:r>
                        <a:rPr sz="1400" dirty="0">
                          <a:latin typeface="微软雅黑" panose="020B0503020204020204" pitchFamily="34" charset="-122"/>
                          <a:ea typeface="微软雅黑" panose="020B0503020204020204" pitchFamily="34" charset="-122"/>
                          <a:cs typeface="微软雅黑"/>
                        </a:rPr>
                        <a:t>不可应用</a:t>
                      </a:r>
                      <a:endParaRPr sz="1400">
                        <a:latin typeface="微软雅黑" panose="020B0503020204020204" pitchFamily="34" charset="-122"/>
                        <a:ea typeface="微软雅黑" panose="020B0503020204020204" pitchFamily="34" charset="-122"/>
                        <a:cs typeface="微软雅黑"/>
                      </a:endParaRPr>
                    </a:p>
                  </a:txBody>
                  <a:tcPr marL="0" marR="0" marT="0" marB="0">
                    <a:lnL w="10668">
                      <a:solidFill>
                        <a:srgbClr val="445469"/>
                      </a:solidFill>
                      <a:prstDash val="solid"/>
                    </a:lnL>
                    <a:lnR w="10667">
                      <a:solidFill>
                        <a:srgbClr val="445469"/>
                      </a:solidFill>
                      <a:prstDash val="solid"/>
                    </a:lnR>
                    <a:lnT w="10668">
                      <a:solidFill>
                        <a:srgbClr val="445469"/>
                      </a:solidFill>
                      <a:prstDash val="solid"/>
                    </a:lnT>
                    <a:lnB w="10668">
                      <a:solidFill>
                        <a:srgbClr val="445469"/>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73025">
                        <a:lnSpc>
                          <a:spcPct val="100000"/>
                        </a:lnSpc>
                      </a:pPr>
                      <a:r>
                        <a:rPr sz="1400" dirty="0">
                          <a:latin typeface="微软雅黑" panose="020B0503020204020204" pitchFamily="34" charset="-122"/>
                          <a:ea typeface="微软雅黑" panose="020B0503020204020204" pitchFamily="34" charset="-122"/>
                          <a:cs typeface="微软雅黑"/>
                        </a:rPr>
                        <a:t>不可应用</a:t>
                      </a:r>
                    </a:p>
                  </a:txBody>
                  <a:tcPr marL="0" marR="0" marT="0" marB="0">
                    <a:lnL w="10667">
                      <a:solidFill>
                        <a:srgbClr val="445469"/>
                      </a:solidFill>
                      <a:prstDash val="solid"/>
                    </a:lnL>
                    <a:lnR>
                      <a:noFill/>
                    </a:lnR>
                    <a:lnT w="10668">
                      <a:solidFill>
                        <a:srgbClr val="445469"/>
                      </a:solidFill>
                      <a:prstDash val="solid"/>
                    </a:lnT>
                    <a:lnB w="10668">
                      <a:solidFill>
                        <a:srgbClr val="445469"/>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51097613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B14362D-CFD4-4362-A8C1-4EE5210F9EB2}"/>
              </a:ext>
            </a:extLst>
          </p:cNvPr>
          <p:cNvSpPr txBox="1">
            <a:spLocks noChangeArrowheads="1"/>
          </p:cNvSpPr>
          <p:nvPr/>
        </p:nvSpPr>
        <p:spPr>
          <a:xfrm>
            <a:off x="469683" y="0"/>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solidFill>
                  <a:prstClr val="black"/>
                </a:solidFill>
                <a:latin typeface="微软雅黑" panose="020B0503020204020204" pitchFamily="34" charset="-122"/>
                <a:ea typeface="微软雅黑" panose="020B0503020204020204" pitchFamily="34" charset="-122"/>
              </a:rPr>
              <a:t>属性</a:t>
            </a:r>
            <a:r>
              <a:rPr lang="en-US" altLang="zh-CN" sz="3600" dirty="0" smtClean="0">
                <a:solidFill>
                  <a:prstClr val="black"/>
                </a:solidFill>
                <a:latin typeface="微软雅黑" panose="020B0503020204020204" pitchFamily="34" charset="-122"/>
                <a:ea typeface="微软雅黑" panose="020B0503020204020204" pitchFamily="34" charset="-122"/>
              </a:rPr>
              <a:t>(Attribute)</a:t>
            </a: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469683" y="1282682"/>
            <a:ext cx="11922342" cy="898543"/>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buNone/>
              <a:defRPr/>
            </a:pPr>
            <a:r>
              <a:rPr lang="zh-CN" altLang="en-US" sz="2400" b="1" dirty="0" smtClean="0">
                <a:solidFill>
                  <a:srgbClr val="002FA7"/>
                </a:solidFill>
                <a:latin typeface="微软雅黑" panose="020B0503020204020204" pitchFamily="34" charset="-122"/>
                <a:ea typeface="微软雅黑" panose="020B0503020204020204" pitchFamily="34" charset="-122"/>
              </a:rPr>
              <a:t>标识符（</a:t>
            </a:r>
            <a:r>
              <a:rPr lang="en-US" altLang="zh-CN" sz="2400" b="1" dirty="0">
                <a:solidFill>
                  <a:srgbClr val="002FA7"/>
                </a:solidFill>
                <a:latin typeface="微软雅黑" panose="020B0503020204020204" pitchFamily="34" charset="-122"/>
                <a:ea typeface="微软雅黑" panose="020B0503020204020204" pitchFamily="34" charset="-122"/>
              </a:rPr>
              <a:t>Domain</a:t>
            </a:r>
            <a:r>
              <a:rPr lang="zh-CN" altLang="en-US" sz="2400" b="1" dirty="0">
                <a:solidFill>
                  <a:srgbClr val="002FA7"/>
                </a:solidFill>
                <a:latin typeface="微软雅黑" panose="020B0503020204020204" pitchFamily="34" charset="-122"/>
                <a:ea typeface="微软雅黑" panose="020B0503020204020204" pitchFamily="34" charset="-122"/>
              </a:rPr>
              <a:t>）是根据一个或多个属性的数据值唯一地标识每个实例。每个实体必须具有一个标识符或</a:t>
            </a:r>
            <a:r>
              <a:rPr lang="zh-CN" altLang="en-US" sz="2400" b="1" dirty="0" smtClean="0">
                <a:solidFill>
                  <a:srgbClr val="002FA7"/>
                </a:solidFill>
                <a:latin typeface="微软雅黑" panose="020B0503020204020204" pitchFamily="34" charset="-122"/>
                <a:ea typeface="微软雅黑" panose="020B0503020204020204" pitchFamily="34" charset="-122"/>
              </a:rPr>
              <a:t>键</a:t>
            </a:r>
            <a:endParaRPr lang="en-US" altLang="zh-CN" sz="2400" b="1" dirty="0" smtClean="0">
              <a:solidFill>
                <a:srgbClr val="002FA7"/>
              </a:solidFill>
              <a:latin typeface="微软雅黑" panose="020B0503020204020204" pitchFamily="34" charset="-122"/>
              <a:ea typeface="微软雅黑" panose="020B0503020204020204" pitchFamily="34" charset="-122"/>
            </a:endParaRPr>
          </a:p>
        </p:txBody>
      </p:sp>
      <p:sp>
        <p:nvSpPr>
          <p:cNvPr id="6" name="Content Placeholder 3">
            <a:extLst>
              <a:ext uri="{FF2B5EF4-FFF2-40B4-BE49-F238E27FC236}">
                <a16:creationId xmlns:a16="http://schemas.microsoft.com/office/drawing/2014/main" id="{476843D2-9693-474C-8D9D-C55FEDD936BD}"/>
              </a:ext>
            </a:extLst>
          </p:cNvPr>
          <p:cNvSpPr txBox="1">
            <a:spLocks/>
          </p:cNvSpPr>
          <p:nvPr/>
        </p:nvSpPr>
        <p:spPr>
          <a:xfrm>
            <a:off x="260133" y="2447925"/>
            <a:ext cx="7350342" cy="4019114"/>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defRPr/>
            </a:pPr>
            <a:r>
              <a:rPr lang="zh-CN" altLang="en-US" sz="2000" dirty="0" smtClean="0">
                <a:latin typeface="微软雅黑" panose="020B0503020204020204" pitchFamily="34" charset="-122"/>
                <a:ea typeface="微软雅黑" panose="020B0503020204020204" pitchFamily="34" charset="-122"/>
              </a:rPr>
              <a:t>候选</a:t>
            </a:r>
            <a:r>
              <a:rPr lang="zh-CN" altLang="en-US" sz="2000" dirty="0">
                <a:latin typeface="微软雅黑" panose="020B0503020204020204" pitchFamily="34" charset="-122"/>
                <a:ea typeface="微软雅黑" panose="020B0503020204020204" pitchFamily="34" charset="-122"/>
              </a:rPr>
              <a:t>键</a:t>
            </a:r>
            <a:r>
              <a:rPr lang="en-US" altLang="zh-CN" sz="2000" dirty="0">
                <a:latin typeface="微软雅黑" panose="020B0503020204020204" pitchFamily="34" charset="-122"/>
                <a:ea typeface="微软雅黑" panose="020B0503020204020204" pitchFamily="34" charset="-122"/>
              </a:rPr>
              <a:t>(Candidate Key)</a:t>
            </a:r>
            <a:r>
              <a:rPr lang="zh-CN" altLang="en-US" sz="2000" dirty="0">
                <a:latin typeface="微软雅黑" panose="020B0503020204020204" pitchFamily="34" charset="-122"/>
                <a:ea typeface="微软雅黑" panose="020B0503020204020204" pitchFamily="34" charset="-122"/>
              </a:rPr>
              <a:t>：是一组可以作为一个实体的主键的键</a:t>
            </a:r>
            <a:r>
              <a:rPr lang="zh-CN" altLang="en-US" sz="2000" dirty="0" smtClean="0">
                <a:latin typeface="微软雅黑" panose="020B0503020204020204" pitchFamily="34" charset="-122"/>
                <a:ea typeface="微软雅黑" panose="020B0503020204020204" pitchFamily="34" charset="-122"/>
              </a:rPr>
              <a:t>，也</a:t>
            </a:r>
            <a:r>
              <a:rPr lang="zh-CN" altLang="en-US" sz="2000" dirty="0">
                <a:latin typeface="微软雅黑" panose="020B0503020204020204" pitchFamily="34" charset="-122"/>
                <a:ea typeface="微软雅黑" panose="020B0503020204020204" pitchFamily="34" charset="-122"/>
              </a:rPr>
              <a:t>称为候选标识符。</a:t>
            </a:r>
          </a:p>
          <a:p>
            <a:pPr>
              <a:lnSpc>
                <a:spcPct val="150000"/>
              </a:lnSpc>
              <a:defRPr/>
            </a:pPr>
            <a:r>
              <a:rPr lang="zh-CN" altLang="en-US" sz="2000" dirty="0" smtClean="0">
                <a:latin typeface="微软雅黑" panose="020B0503020204020204" pitchFamily="34" charset="-122"/>
                <a:ea typeface="微软雅黑" panose="020B0503020204020204" pitchFamily="34" charset="-122"/>
              </a:rPr>
              <a:t>主</a:t>
            </a:r>
            <a:r>
              <a:rPr lang="zh-CN" altLang="en-US" sz="2000" dirty="0">
                <a:latin typeface="微软雅黑" panose="020B0503020204020204" pitchFamily="34" charset="-122"/>
                <a:ea typeface="微软雅黑" panose="020B0503020204020204" pitchFamily="34" charset="-122"/>
              </a:rPr>
              <a:t>键</a:t>
            </a:r>
            <a:r>
              <a:rPr lang="en-US" altLang="zh-CN" sz="2000" dirty="0">
                <a:latin typeface="微软雅黑" panose="020B0503020204020204" pitchFamily="34" charset="-122"/>
                <a:ea typeface="微软雅黑" panose="020B0503020204020204" pitchFamily="34" charset="-122"/>
              </a:rPr>
              <a:t>(Primary Key)</a:t>
            </a:r>
            <a:r>
              <a:rPr lang="zh-CN" altLang="en-US" sz="2000" dirty="0">
                <a:latin typeface="微软雅黑" panose="020B0503020204020204" pitchFamily="34" charset="-122"/>
                <a:ea typeface="微软雅黑" panose="020B0503020204020204" pitchFamily="34" charset="-122"/>
              </a:rPr>
              <a:t>：最常用来唯一地确定一个实体实例的候选键。</a:t>
            </a:r>
          </a:p>
          <a:p>
            <a:pPr>
              <a:lnSpc>
                <a:spcPct val="150000"/>
              </a:lnSpc>
              <a:defRPr/>
            </a:pPr>
            <a:r>
              <a:rPr lang="zh-CN" altLang="en-US" sz="2000" dirty="0" smtClean="0">
                <a:latin typeface="微软雅黑" panose="020B0503020204020204" pitchFamily="34" charset="-122"/>
                <a:ea typeface="微软雅黑" panose="020B0503020204020204" pitchFamily="34" charset="-122"/>
              </a:rPr>
              <a:t>替代</a:t>
            </a:r>
            <a:r>
              <a:rPr lang="zh-CN" altLang="en-US" sz="2000" dirty="0">
                <a:latin typeface="微软雅黑" panose="020B0503020204020204" pitchFamily="34" charset="-122"/>
                <a:ea typeface="微软雅黑" panose="020B0503020204020204" pitchFamily="34" charset="-122"/>
              </a:rPr>
              <a:t>键</a:t>
            </a:r>
            <a:r>
              <a:rPr lang="en-US" altLang="zh-CN" sz="2000" dirty="0">
                <a:latin typeface="微软雅黑" panose="020B0503020204020204" pitchFamily="34" charset="-122"/>
                <a:ea typeface="微软雅黑" panose="020B0503020204020204" pitchFamily="34" charset="-122"/>
              </a:rPr>
              <a:t>(Alternate Key)</a:t>
            </a:r>
            <a:r>
              <a:rPr lang="zh-CN" altLang="en-US" sz="2000" dirty="0">
                <a:latin typeface="微软雅黑" panose="020B0503020204020204" pitchFamily="34" charset="-122"/>
                <a:ea typeface="微软雅黑" panose="020B0503020204020204" pitchFamily="34" charset="-122"/>
              </a:rPr>
              <a:t>：没有被选中作为主键的任何候选键。</a:t>
            </a:r>
            <a:r>
              <a:rPr lang="zh-CN" altLang="en-US" sz="2000" dirty="0" smtClean="0">
                <a:latin typeface="微软雅黑" panose="020B0503020204020204" pitchFamily="34" charset="-122"/>
                <a:ea typeface="微软雅黑" panose="020B0503020204020204" pitchFamily="34" charset="-122"/>
              </a:rPr>
              <a:t>也称为</a:t>
            </a:r>
            <a:r>
              <a:rPr lang="zh-CN" altLang="en-US" sz="2000" dirty="0">
                <a:latin typeface="微软雅黑" panose="020B0503020204020204" pitchFamily="34" charset="-122"/>
                <a:ea typeface="微软雅黑" panose="020B0503020204020204" pitchFamily="34" charset="-122"/>
              </a:rPr>
              <a:t>次键。</a:t>
            </a:r>
          </a:p>
          <a:p>
            <a:pPr>
              <a:lnSpc>
                <a:spcPct val="150000"/>
              </a:lnSpc>
              <a:defRPr/>
            </a:pPr>
            <a:r>
              <a:rPr lang="zh-CN" altLang="en-US" sz="2000" dirty="0" smtClean="0">
                <a:latin typeface="微软雅黑" panose="020B0503020204020204" pitchFamily="34" charset="-122"/>
                <a:ea typeface="微软雅黑" panose="020B0503020204020204" pitchFamily="34" charset="-122"/>
              </a:rPr>
              <a:t>子集</a:t>
            </a:r>
            <a:r>
              <a:rPr lang="zh-CN" altLang="en-US" sz="2000" dirty="0">
                <a:latin typeface="微软雅黑" panose="020B0503020204020204" pitchFamily="34" charset="-122"/>
                <a:ea typeface="微软雅黑" panose="020B0503020204020204" pitchFamily="34" charset="-122"/>
              </a:rPr>
              <a:t>准则</a:t>
            </a:r>
            <a:r>
              <a:rPr lang="en-US"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Subsetting</a:t>
            </a:r>
            <a:r>
              <a:rPr lang="en-US" altLang="zh-CN" sz="2000" dirty="0">
                <a:latin typeface="微软雅黑" panose="020B0503020204020204" pitchFamily="34" charset="-122"/>
                <a:ea typeface="微软雅黑" panose="020B0503020204020204" pitchFamily="34" charset="-122"/>
              </a:rPr>
              <a:t> Criteria)</a:t>
            </a:r>
            <a:r>
              <a:rPr lang="zh-CN" altLang="en-US" sz="2000" dirty="0">
                <a:latin typeface="微软雅黑" panose="020B0503020204020204" pitchFamily="34" charset="-122"/>
                <a:ea typeface="微软雅黑" panose="020B0503020204020204" pitchFamily="34" charset="-122"/>
              </a:rPr>
              <a:t>：是一个属性其有限的取值范围把</a:t>
            </a:r>
            <a:r>
              <a:rPr lang="zh-CN" altLang="en-US" sz="2000" dirty="0" smtClean="0">
                <a:latin typeface="微软雅黑" panose="020B0503020204020204" pitchFamily="34" charset="-122"/>
                <a:ea typeface="微软雅黑" panose="020B0503020204020204" pitchFamily="34" charset="-122"/>
              </a:rPr>
              <a:t>所有</a:t>
            </a:r>
            <a:r>
              <a:rPr lang="zh-CN" altLang="en-US" sz="2000" dirty="0">
                <a:latin typeface="微软雅黑" panose="020B0503020204020204" pitchFamily="34" charset="-122"/>
                <a:ea typeface="微软雅黑" panose="020B0503020204020204" pitchFamily="34" charset="-122"/>
              </a:rPr>
              <a:t>的实体实例分成了有用的子集。也称为反向条目。</a:t>
            </a:r>
          </a:p>
        </p:txBody>
      </p:sp>
      <p:sp>
        <p:nvSpPr>
          <p:cNvPr id="7" name="圆角矩形 6"/>
          <p:cNvSpPr/>
          <p:nvPr/>
        </p:nvSpPr>
        <p:spPr>
          <a:xfrm>
            <a:off x="8850470" y="1799762"/>
            <a:ext cx="3055779" cy="4858676"/>
          </a:xfrm>
          <a:prstGeom prst="round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altLang="zh-CN" dirty="0" smtClean="0">
                <a:latin typeface="Arial" panose="020B0604020202020204" pitchFamily="34" charset="0"/>
                <a:cs typeface="Arial" panose="020B0604020202020204" pitchFamily="34" charset="0"/>
              </a:rPr>
              <a:t>STUDENT</a:t>
            </a:r>
          </a:p>
          <a:p>
            <a:r>
              <a:rPr lang="en-US" altLang="zh-CN" dirty="0" smtClean="0">
                <a:latin typeface="Arial" panose="020B0604020202020204" pitchFamily="34" charset="0"/>
                <a:cs typeface="Arial" panose="020B0604020202020204" pitchFamily="34" charset="0"/>
              </a:rPr>
              <a:t>Student Number</a:t>
            </a:r>
          </a:p>
          <a:p>
            <a:r>
              <a:rPr lang="en-US" altLang="zh-CN" dirty="0" smtClean="0">
                <a:latin typeface="Arial" panose="020B0604020202020204" pitchFamily="34" charset="0"/>
                <a:cs typeface="Arial" panose="020B0604020202020204" pitchFamily="34" charset="0"/>
              </a:rPr>
              <a:t>(</a:t>
            </a:r>
            <a:r>
              <a:rPr lang="zh-CN" altLang="en-US" dirty="0">
                <a:latin typeface="微软雅黑" panose="020B0503020204020204" pitchFamily="34" charset="-122"/>
                <a:ea typeface="微软雅黑" panose="020B0503020204020204" pitchFamily="34" charset="-122"/>
              </a:rPr>
              <a:t>主键</a:t>
            </a:r>
            <a:r>
              <a:rPr lang="en-US" altLang="zh-CN" dirty="0" smtClean="0">
                <a:latin typeface="Arial" panose="020B0604020202020204" pitchFamily="34" charset="0"/>
                <a:cs typeface="Arial" panose="020B0604020202020204" pitchFamily="34" charset="0"/>
              </a:rPr>
              <a:t>)</a:t>
            </a:r>
          </a:p>
          <a:p>
            <a:r>
              <a:rPr lang="en-US" altLang="zh-CN" dirty="0" smtClean="0">
                <a:latin typeface="Arial" panose="020B0604020202020204" pitchFamily="34" charset="0"/>
                <a:cs typeface="Arial" panose="020B0604020202020204" pitchFamily="34" charset="0"/>
              </a:rPr>
              <a:t>Social Security Number</a:t>
            </a:r>
          </a:p>
          <a:p>
            <a:r>
              <a:rPr lang="en-US" altLang="zh-CN" dirty="0" smtClean="0">
                <a:latin typeface="Arial" panose="020B0604020202020204" pitchFamily="34" charset="0"/>
                <a:cs typeface="Arial" panose="020B0604020202020204" pitchFamily="34" charset="0"/>
              </a:rPr>
              <a:t>(</a:t>
            </a:r>
            <a:r>
              <a:rPr lang="zh-CN" altLang="en-US" dirty="0">
                <a:latin typeface="微软雅黑" panose="020B0503020204020204" pitchFamily="34" charset="-122"/>
                <a:ea typeface="微软雅黑" panose="020B0503020204020204" pitchFamily="34" charset="-122"/>
              </a:rPr>
              <a:t>替代键</a:t>
            </a:r>
            <a:r>
              <a:rPr lang="en-US" altLang="zh-CN" dirty="0" smtClean="0">
                <a:latin typeface="Arial" panose="020B0604020202020204" pitchFamily="34" charset="0"/>
                <a:cs typeface="Arial" panose="020B0604020202020204" pitchFamily="34" charset="0"/>
              </a:rPr>
              <a:t>)</a:t>
            </a:r>
          </a:p>
          <a:p>
            <a:r>
              <a:rPr lang="en-US" altLang="zh-CN" dirty="0" smtClean="0">
                <a:latin typeface="Arial" panose="020B0604020202020204" pitchFamily="34" charset="0"/>
                <a:cs typeface="Arial" panose="020B0604020202020204" pitchFamily="34" charset="0"/>
              </a:rPr>
              <a:t>Name</a:t>
            </a:r>
          </a:p>
          <a:p>
            <a:pPr marL="285750" indent="-285750">
              <a:buFont typeface="Arial" panose="020B0604020202020204" pitchFamily="34" charset="0"/>
              <a:buChar char="•"/>
            </a:pPr>
            <a:r>
              <a:rPr lang="en-US" altLang="zh-CN" dirty="0" smtClean="0">
                <a:latin typeface="Arial" panose="020B0604020202020204" pitchFamily="34" charset="0"/>
                <a:cs typeface="Arial" panose="020B0604020202020204" pitchFamily="34" charset="0"/>
              </a:rPr>
              <a:t>Last Name</a:t>
            </a:r>
          </a:p>
          <a:p>
            <a:pPr marL="285750" indent="-285750">
              <a:buFont typeface="Arial" panose="020B0604020202020204" pitchFamily="34" charset="0"/>
              <a:buChar char="•"/>
            </a:pPr>
            <a:r>
              <a:rPr lang="en-US" altLang="zh-CN" dirty="0" smtClean="0">
                <a:latin typeface="Arial" panose="020B0604020202020204" pitchFamily="34" charset="0"/>
                <a:cs typeface="Arial" panose="020B0604020202020204" pitchFamily="34" charset="0"/>
              </a:rPr>
              <a:t>First Name</a:t>
            </a:r>
          </a:p>
          <a:p>
            <a:pPr marL="285750" indent="-285750">
              <a:buFont typeface="Arial" panose="020B0604020202020204" pitchFamily="34" charset="0"/>
              <a:buChar char="•"/>
            </a:pPr>
            <a:r>
              <a:rPr lang="en-US" altLang="zh-CN" dirty="0" smtClean="0">
                <a:latin typeface="Arial" panose="020B0604020202020204" pitchFamily="34" charset="0"/>
                <a:cs typeface="Arial" panose="020B0604020202020204" pitchFamily="34" charset="0"/>
              </a:rPr>
              <a:t>Middle Name</a:t>
            </a:r>
          </a:p>
          <a:p>
            <a:r>
              <a:rPr lang="en-US" altLang="zh-CN" dirty="0" smtClean="0">
                <a:latin typeface="Arial" panose="020B0604020202020204" pitchFamily="34" charset="0"/>
                <a:cs typeface="Arial" panose="020B0604020202020204" pitchFamily="34" charset="0"/>
              </a:rPr>
              <a:t>Address</a:t>
            </a:r>
          </a:p>
          <a:p>
            <a:pPr marL="285750" indent="-285750">
              <a:buFont typeface="Arial" panose="020B0604020202020204" pitchFamily="34" charset="0"/>
              <a:buChar char="•"/>
            </a:pPr>
            <a:r>
              <a:rPr lang="en-US" altLang="zh-CN" dirty="0" smtClean="0">
                <a:latin typeface="Arial" panose="020B0604020202020204" pitchFamily="34" charset="0"/>
                <a:cs typeface="Arial" panose="020B0604020202020204" pitchFamily="34" charset="0"/>
              </a:rPr>
              <a:t>Street Address</a:t>
            </a:r>
          </a:p>
          <a:p>
            <a:pPr marL="285750" indent="-285750">
              <a:buFont typeface="Arial" panose="020B0604020202020204" pitchFamily="34" charset="0"/>
              <a:buChar char="•"/>
            </a:pPr>
            <a:r>
              <a:rPr lang="en-US" altLang="zh-CN" dirty="0" smtClean="0">
                <a:latin typeface="Arial" panose="020B0604020202020204" pitchFamily="34" charset="0"/>
                <a:cs typeface="Arial" panose="020B0604020202020204" pitchFamily="34" charset="0"/>
              </a:rPr>
              <a:t>City</a:t>
            </a:r>
          </a:p>
          <a:p>
            <a:pPr marL="285750" indent="-285750">
              <a:buFont typeface="Arial" panose="020B0604020202020204" pitchFamily="34" charset="0"/>
              <a:buChar char="•"/>
            </a:pPr>
            <a:r>
              <a:rPr lang="en-US" altLang="zh-CN" dirty="0" smtClean="0">
                <a:latin typeface="Arial" panose="020B0604020202020204" pitchFamily="34" charset="0"/>
                <a:cs typeface="Arial" panose="020B0604020202020204" pitchFamily="34" charset="0"/>
              </a:rPr>
              <a:t>Province</a:t>
            </a:r>
          </a:p>
          <a:p>
            <a:pPr marL="285750" indent="-285750">
              <a:buFont typeface="Arial" panose="020B0604020202020204" pitchFamily="34" charset="0"/>
              <a:buChar char="•"/>
            </a:pPr>
            <a:r>
              <a:rPr lang="en-US" altLang="zh-CN" dirty="0" smtClean="0">
                <a:latin typeface="Arial" panose="020B0604020202020204" pitchFamily="34" charset="0"/>
                <a:cs typeface="Arial" panose="020B0604020202020204" pitchFamily="34" charset="0"/>
              </a:rPr>
              <a:t>Country</a:t>
            </a:r>
          </a:p>
          <a:p>
            <a:r>
              <a:rPr lang="en-US" altLang="zh-CN" dirty="0" smtClean="0">
                <a:latin typeface="Arial" panose="020B0604020202020204" pitchFamily="34" charset="0"/>
                <a:cs typeface="Arial" panose="020B0604020202020204" pitchFamily="34" charset="0"/>
              </a:rPr>
              <a:t>Gender</a:t>
            </a:r>
          </a:p>
          <a:p>
            <a:r>
              <a:rPr lang="en-US" altLang="zh-CN" dirty="0" smtClean="0">
                <a:latin typeface="Arial" panose="020B0604020202020204" pitchFamily="34" charset="0"/>
                <a:cs typeface="Arial" panose="020B0604020202020204" pitchFamily="34" charset="0"/>
              </a:rPr>
              <a:t>Phone Number</a:t>
            </a:r>
          </a:p>
          <a:p>
            <a:r>
              <a:rPr lang="en-US" altLang="zh-CN" dirty="0" smtClean="0">
                <a:latin typeface="Arial" panose="020B0604020202020204" pitchFamily="34" charset="0"/>
                <a:cs typeface="Arial" panose="020B0604020202020204" pitchFamily="34" charset="0"/>
              </a:rPr>
              <a:t>Data of Birth</a:t>
            </a:r>
          </a:p>
        </p:txBody>
      </p:sp>
    </p:spTree>
    <p:extLst>
      <p:ext uri="{BB962C8B-B14F-4D97-AF65-F5344CB8AC3E}">
        <p14:creationId xmlns:p14="http://schemas.microsoft.com/office/powerpoint/2010/main" val="30383826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B14362D-CFD4-4362-A8C1-4EE5210F9EB2}"/>
              </a:ext>
            </a:extLst>
          </p:cNvPr>
          <p:cNvSpPr txBox="1">
            <a:spLocks noChangeArrowheads="1"/>
          </p:cNvSpPr>
          <p:nvPr/>
        </p:nvSpPr>
        <p:spPr>
          <a:xfrm>
            <a:off x="469683" y="0"/>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solidFill>
                  <a:prstClr val="black"/>
                </a:solidFill>
                <a:latin typeface="微软雅黑" panose="020B0503020204020204" pitchFamily="34" charset="-122"/>
                <a:ea typeface="微软雅黑" panose="020B0503020204020204" pitchFamily="34" charset="-122"/>
              </a:rPr>
              <a:t>关系</a:t>
            </a:r>
            <a:r>
              <a:rPr lang="en-US" altLang="zh-CN" sz="3600" dirty="0" smtClean="0">
                <a:solidFill>
                  <a:prstClr val="black"/>
                </a:solidFill>
                <a:latin typeface="微软雅黑" panose="020B0503020204020204" pitchFamily="34" charset="-122"/>
                <a:ea typeface="微软雅黑" panose="020B0503020204020204" pitchFamily="34" charset="-122"/>
              </a:rPr>
              <a:t>(Relationship)</a:t>
            </a: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469683" y="1282682"/>
            <a:ext cx="11922342" cy="898543"/>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lnSpc>
                <a:spcPct val="150000"/>
              </a:lnSpc>
              <a:defRPr/>
            </a:pPr>
            <a:endParaRPr lang="en-US" altLang="zh-CN" sz="2400" b="1" dirty="0">
              <a:solidFill>
                <a:prstClr val="black"/>
              </a:solidFill>
              <a:latin typeface="微软雅黑" panose="020B0503020204020204" pitchFamily="34" charset="-122"/>
              <a:ea typeface="微软雅黑" panose="020B0503020204020204" pitchFamily="34" charset="-122"/>
            </a:endParaRPr>
          </a:p>
        </p:txBody>
      </p:sp>
      <p:sp>
        <p:nvSpPr>
          <p:cNvPr id="6" name="Content Placeholder 3">
            <a:extLst>
              <a:ext uri="{FF2B5EF4-FFF2-40B4-BE49-F238E27FC236}">
                <a16:creationId xmlns:a16="http://schemas.microsoft.com/office/drawing/2014/main" id="{476843D2-9693-474C-8D9D-C55FEDD936BD}"/>
              </a:ext>
            </a:extLst>
          </p:cNvPr>
          <p:cNvSpPr txBox="1">
            <a:spLocks/>
          </p:cNvSpPr>
          <p:nvPr/>
        </p:nvSpPr>
        <p:spPr>
          <a:xfrm>
            <a:off x="670792" y="1073587"/>
            <a:ext cx="7350342" cy="1467021"/>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defRPr/>
            </a:pPr>
            <a:r>
              <a:rPr lang="zh-CN" altLang="en-US" sz="2000" dirty="0">
                <a:solidFill>
                  <a:srgbClr val="002FA7"/>
                </a:solidFill>
                <a:latin typeface="微软雅黑" panose="020B0503020204020204" pitchFamily="34" charset="-122"/>
                <a:ea typeface="微软雅黑" panose="020B0503020204020204" pitchFamily="34" charset="-122"/>
              </a:rPr>
              <a:t>实体</a:t>
            </a:r>
            <a:r>
              <a:rPr lang="en-US" altLang="zh-CN" sz="2000" dirty="0">
                <a:solidFill>
                  <a:srgbClr val="002FA7"/>
                </a:solidFill>
                <a:latin typeface="Arial" panose="020B0604020202020204" pitchFamily="34" charset="0"/>
                <a:ea typeface="微软雅黑" panose="020B0503020204020204" pitchFamily="34" charset="-122"/>
                <a:cs typeface="Arial" panose="020B0604020202020204" pitchFamily="34" charset="0"/>
              </a:rPr>
              <a:t>STUDENT</a:t>
            </a:r>
            <a:r>
              <a:rPr lang="zh-CN" altLang="en-US" sz="2000" dirty="0">
                <a:solidFill>
                  <a:srgbClr val="002FA7"/>
                </a:solidFill>
                <a:latin typeface="微软雅黑" panose="020B0503020204020204" pitchFamily="34" charset="-122"/>
                <a:ea typeface="微软雅黑" panose="020B0503020204020204" pitchFamily="34" charset="-122"/>
              </a:rPr>
              <a:t>和</a:t>
            </a:r>
            <a:r>
              <a:rPr lang="en-US" altLang="zh-CN" sz="2000" dirty="0">
                <a:solidFill>
                  <a:srgbClr val="002FA7"/>
                </a:solidFill>
                <a:latin typeface="Arial" panose="020B0604020202020204" pitchFamily="34" charset="0"/>
                <a:ea typeface="微软雅黑" panose="020B0503020204020204" pitchFamily="34" charset="-122"/>
                <a:cs typeface="Arial" panose="020B0604020202020204" pitchFamily="34" charset="0"/>
              </a:rPr>
              <a:t>CURRICULUM</a:t>
            </a:r>
            <a:r>
              <a:rPr lang="zh-CN" altLang="en-US" sz="2000" dirty="0">
                <a:solidFill>
                  <a:srgbClr val="002FA7"/>
                </a:solidFill>
                <a:latin typeface="微软雅黑" panose="020B0503020204020204" pitchFamily="34" charset="-122"/>
                <a:ea typeface="微软雅黑" panose="020B0503020204020204" pitchFamily="34" charset="-122"/>
              </a:rPr>
              <a:t>之间的关系：</a:t>
            </a:r>
          </a:p>
          <a:p>
            <a:pPr>
              <a:lnSpc>
                <a:spcPct val="100000"/>
              </a:lnSpc>
              <a:defRPr/>
            </a:pPr>
            <a:r>
              <a:rPr lang="zh-CN" altLang="en-US" sz="2000" dirty="0" smtClean="0">
                <a:latin typeface="微软雅黑" panose="020B0503020204020204" pitchFamily="34" charset="-122"/>
                <a:ea typeface="微软雅黑" panose="020B0503020204020204" pitchFamily="34" charset="-122"/>
              </a:rPr>
              <a:t>一</a:t>
            </a:r>
            <a:r>
              <a:rPr lang="zh-CN" altLang="en-US" sz="2000" dirty="0">
                <a:latin typeface="微软雅黑" panose="020B0503020204020204" pitchFamily="34" charset="-122"/>
                <a:ea typeface="微软雅黑" panose="020B0503020204020204" pitchFamily="34" charset="-122"/>
              </a:rPr>
              <a:t>个学生可以选修一门或多门课程</a:t>
            </a:r>
          </a:p>
          <a:p>
            <a:pPr>
              <a:lnSpc>
                <a:spcPct val="100000"/>
              </a:lnSpc>
              <a:defRPr/>
            </a:pPr>
            <a:r>
              <a:rPr lang="zh-CN" altLang="en-US" sz="2000" dirty="0" smtClean="0">
                <a:latin typeface="微软雅黑" panose="020B0503020204020204" pitchFamily="34" charset="-122"/>
                <a:ea typeface="微软雅黑" panose="020B0503020204020204" pitchFamily="34" charset="-122"/>
              </a:rPr>
              <a:t>一</a:t>
            </a:r>
            <a:r>
              <a:rPr lang="zh-CN" altLang="en-US" sz="2000" dirty="0">
                <a:latin typeface="微软雅黑" panose="020B0503020204020204" pitchFamily="34" charset="-122"/>
                <a:ea typeface="微软雅黑" panose="020B0503020204020204" pitchFamily="34" charset="-122"/>
              </a:rPr>
              <a:t>门课程正被零个、一个或者多个学生学习</a:t>
            </a:r>
          </a:p>
        </p:txBody>
      </p:sp>
      <p:sp>
        <p:nvSpPr>
          <p:cNvPr id="11" name="object 9"/>
          <p:cNvSpPr/>
          <p:nvPr/>
        </p:nvSpPr>
        <p:spPr>
          <a:xfrm>
            <a:off x="1944852" y="2607745"/>
            <a:ext cx="8708135" cy="1095756"/>
          </a:xfrm>
          <a:prstGeom prst="rect">
            <a:avLst/>
          </a:prstGeom>
          <a:blipFill>
            <a:blip r:embed="rId3" cstate="print"/>
            <a:stretch>
              <a:fillRect/>
            </a:stretch>
          </a:blipFill>
        </p:spPr>
        <p:txBody>
          <a:bodyPr wrap="square" lIns="0" tIns="0" rIns="0" bIns="0" rtlCol="0"/>
          <a:lstStyle/>
          <a:p>
            <a:endParaRPr/>
          </a:p>
        </p:txBody>
      </p:sp>
      <p:sp>
        <p:nvSpPr>
          <p:cNvPr id="12" name="Content Placeholder 3">
            <a:extLst>
              <a:ext uri="{FF2B5EF4-FFF2-40B4-BE49-F238E27FC236}">
                <a16:creationId xmlns:a16="http://schemas.microsoft.com/office/drawing/2014/main" id="{476843D2-9693-474C-8D9D-C55FEDD936BD}"/>
              </a:ext>
            </a:extLst>
          </p:cNvPr>
          <p:cNvSpPr txBox="1">
            <a:spLocks/>
          </p:cNvSpPr>
          <p:nvPr/>
        </p:nvSpPr>
        <p:spPr>
          <a:xfrm>
            <a:off x="670792" y="4204632"/>
            <a:ext cx="10800274" cy="1467021"/>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defRPr/>
            </a:pPr>
            <a:r>
              <a:rPr lang="zh-CN" altLang="en-US" sz="2000" dirty="0">
                <a:solidFill>
                  <a:srgbClr val="002FA7"/>
                </a:solidFill>
                <a:latin typeface="微软雅黑" panose="020B0503020204020204" pitchFamily="34" charset="-122"/>
                <a:ea typeface="微软雅黑" panose="020B0503020204020204" pitchFamily="34" charset="-122"/>
              </a:rPr>
              <a:t>数据关系复杂度</a:t>
            </a:r>
          </a:p>
          <a:p>
            <a:pPr>
              <a:lnSpc>
                <a:spcPct val="150000"/>
              </a:lnSpc>
              <a:defRPr/>
            </a:pPr>
            <a:r>
              <a:rPr lang="zh-CN" altLang="en-US" sz="2000" dirty="0" smtClean="0">
                <a:latin typeface="微软雅黑" panose="020B0503020204020204" pitchFamily="34" charset="-122"/>
                <a:ea typeface="微软雅黑" panose="020B0503020204020204" pitchFamily="34" charset="-122"/>
              </a:rPr>
              <a:t>基数</a:t>
            </a:r>
            <a:r>
              <a:rPr lang="en-US" altLang="zh-CN" sz="2000" dirty="0">
                <a:latin typeface="微软雅黑" panose="020B0503020204020204" pitchFamily="34" charset="-122"/>
                <a:ea typeface="微软雅黑" panose="020B0503020204020204" pitchFamily="34" charset="-122"/>
              </a:rPr>
              <a:t>(Cardinality</a:t>
            </a:r>
            <a:r>
              <a:rPr lang="en-US" altLang="zh-CN" sz="2000" dirty="0" smtClean="0">
                <a:latin typeface="微软雅黑" panose="020B0503020204020204" pitchFamily="34" charset="-122"/>
                <a:ea typeface="微软雅黑" panose="020B0503020204020204" pitchFamily="34" charset="-122"/>
              </a:rPr>
              <a:t>)</a:t>
            </a:r>
          </a:p>
          <a:p>
            <a:pPr>
              <a:lnSpc>
                <a:spcPct val="150000"/>
              </a:lnSpc>
              <a:defRPr/>
            </a:pPr>
            <a:r>
              <a:rPr lang="zh-CN" altLang="en-US" sz="2000" dirty="0" smtClean="0">
                <a:latin typeface="微软雅黑" panose="020B0503020204020204" pitchFamily="34" charset="-122"/>
                <a:ea typeface="微软雅黑" panose="020B0503020204020204" pitchFamily="34" charset="-122"/>
              </a:rPr>
              <a:t>度数</a:t>
            </a:r>
            <a:r>
              <a:rPr lang="en-US" altLang="zh-CN" sz="2000" dirty="0">
                <a:latin typeface="微软雅黑" panose="020B0503020204020204" pitchFamily="34" charset="-122"/>
                <a:ea typeface="微软雅黑" panose="020B0503020204020204" pitchFamily="34" charset="-122"/>
              </a:rPr>
              <a:t>(Degree</a:t>
            </a:r>
            <a:r>
              <a:rPr lang="en-US" altLang="zh-CN"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3366139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B14362D-CFD4-4362-A8C1-4EE5210F9EB2}"/>
              </a:ext>
            </a:extLst>
          </p:cNvPr>
          <p:cNvSpPr txBox="1">
            <a:spLocks noChangeArrowheads="1"/>
          </p:cNvSpPr>
          <p:nvPr/>
        </p:nvSpPr>
        <p:spPr>
          <a:xfrm>
            <a:off x="469683" y="0"/>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solidFill>
                  <a:prstClr val="black"/>
                </a:solidFill>
                <a:latin typeface="微软雅黑" panose="020B0503020204020204" pitchFamily="34" charset="-122"/>
                <a:ea typeface="微软雅黑" panose="020B0503020204020204" pitchFamily="34" charset="-122"/>
              </a:rPr>
              <a:t>关系</a:t>
            </a:r>
            <a:r>
              <a:rPr lang="en-US" altLang="zh-CN" sz="3600" dirty="0" smtClean="0">
                <a:solidFill>
                  <a:prstClr val="black"/>
                </a:solidFill>
                <a:latin typeface="微软雅黑" panose="020B0503020204020204" pitchFamily="34" charset="-122"/>
                <a:ea typeface="微软雅黑" panose="020B0503020204020204" pitchFamily="34" charset="-122"/>
              </a:rPr>
              <a:t>(Relationship)</a:t>
            </a: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469683" y="1282682"/>
            <a:ext cx="11922342" cy="898543"/>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lnSpc>
                <a:spcPct val="150000"/>
              </a:lnSpc>
              <a:defRPr/>
            </a:pPr>
            <a:endParaRPr lang="en-US" altLang="zh-CN" sz="2400" b="1" dirty="0">
              <a:solidFill>
                <a:prstClr val="black"/>
              </a:solidFill>
              <a:latin typeface="微软雅黑" panose="020B0503020204020204" pitchFamily="34" charset="-122"/>
              <a:ea typeface="微软雅黑" panose="020B0503020204020204" pitchFamily="34" charset="-122"/>
            </a:endParaRPr>
          </a:p>
        </p:txBody>
      </p:sp>
      <p:sp>
        <p:nvSpPr>
          <p:cNvPr id="6" name="Content Placeholder 3">
            <a:extLst>
              <a:ext uri="{FF2B5EF4-FFF2-40B4-BE49-F238E27FC236}">
                <a16:creationId xmlns:a16="http://schemas.microsoft.com/office/drawing/2014/main" id="{476843D2-9693-474C-8D9D-C55FEDD936BD}"/>
              </a:ext>
            </a:extLst>
          </p:cNvPr>
          <p:cNvSpPr txBox="1">
            <a:spLocks/>
          </p:cNvSpPr>
          <p:nvPr/>
        </p:nvSpPr>
        <p:spPr>
          <a:xfrm>
            <a:off x="236968" y="1013689"/>
            <a:ext cx="11718064" cy="1467021"/>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defRPr/>
            </a:pPr>
            <a:r>
              <a:rPr lang="zh-CN" altLang="en-US" sz="2400" dirty="0" smtClean="0">
                <a:solidFill>
                  <a:srgbClr val="002FA7"/>
                </a:solidFill>
                <a:latin typeface="Arial" panose="020B0604020202020204" pitchFamily="34" charset="0"/>
                <a:ea typeface="微软雅黑" panose="020B0503020204020204" pitchFamily="34" charset="-122"/>
                <a:cs typeface="Arial" panose="020B0604020202020204" pitchFamily="34" charset="0"/>
              </a:rPr>
              <a:t>基数</a:t>
            </a:r>
            <a:r>
              <a:rPr lang="en-US" altLang="zh-CN" sz="2400" dirty="0">
                <a:solidFill>
                  <a:srgbClr val="002FA7"/>
                </a:solidFill>
                <a:latin typeface="Arial" panose="020B0604020202020204" pitchFamily="34" charset="0"/>
                <a:ea typeface="微软雅黑" panose="020B0503020204020204" pitchFamily="34" charset="-122"/>
                <a:cs typeface="Arial" panose="020B0604020202020204" pitchFamily="34" charset="0"/>
              </a:rPr>
              <a:t>(Cardinality)</a:t>
            </a:r>
            <a:r>
              <a:rPr lang="zh-CN" altLang="en-US" sz="2400" dirty="0">
                <a:solidFill>
                  <a:srgbClr val="002FA7"/>
                </a:solidFill>
                <a:latin typeface="Arial" panose="020B0604020202020204" pitchFamily="34" charset="0"/>
                <a:ea typeface="微软雅黑" panose="020B0503020204020204" pitchFamily="34" charset="-122"/>
                <a:cs typeface="Arial" panose="020B0604020202020204" pitchFamily="34" charset="0"/>
              </a:rPr>
              <a:t>：一个实体相对于另一个实体的某个具体值的最小和最大具体值数量</a:t>
            </a:r>
          </a:p>
        </p:txBody>
      </p:sp>
      <p:sp>
        <p:nvSpPr>
          <p:cNvPr id="11" name="object 9"/>
          <p:cNvSpPr/>
          <p:nvPr/>
        </p:nvSpPr>
        <p:spPr>
          <a:xfrm>
            <a:off x="1345705" y="2027267"/>
            <a:ext cx="8708135" cy="1095756"/>
          </a:xfrm>
          <a:prstGeom prst="rect">
            <a:avLst/>
          </a:prstGeom>
          <a:blipFill>
            <a:blip r:embed="rId3" cstate="print"/>
            <a:stretch>
              <a:fillRect/>
            </a:stretch>
          </a:blipFill>
        </p:spPr>
        <p:txBody>
          <a:bodyPr wrap="square" lIns="0" tIns="0" rIns="0" bIns="0" rtlCol="0"/>
          <a:lstStyle/>
          <a:p>
            <a:endParaRPr/>
          </a:p>
        </p:txBody>
      </p:sp>
      <p:sp>
        <p:nvSpPr>
          <p:cNvPr id="12" name="Content Placeholder 3">
            <a:extLst>
              <a:ext uri="{FF2B5EF4-FFF2-40B4-BE49-F238E27FC236}">
                <a16:creationId xmlns:a16="http://schemas.microsoft.com/office/drawing/2014/main" id="{476843D2-9693-474C-8D9D-C55FEDD936BD}"/>
              </a:ext>
            </a:extLst>
          </p:cNvPr>
          <p:cNvSpPr txBox="1">
            <a:spLocks/>
          </p:cNvSpPr>
          <p:nvPr/>
        </p:nvSpPr>
        <p:spPr>
          <a:xfrm>
            <a:off x="553449" y="3510108"/>
            <a:ext cx="10800274" cy="1467021"/>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defRPr/>
            </a:pPr>
            <a:r>
              <a:rPr lang="zh-CN" altLang="en-US" sz="2000" dirty="0" smtClean="0">
                <a:latin typeface="微软雅黑" panose="020B0503020204020204" pitchFamily="34" charset="-122"/>
                <a:ea typeface="微软雅黑" panose="020B0503020204020204" pitchFamily="34" charset="-122"/>
              </a:rPr>
              <a:t>对应</a:t>
            </a:r>
            <a:r>
              <a:rPr lang="zh-CN" altLang="en-US" sz="2000" dirty="0">
                <a:latin typeface="微软雅黑" panose="020B0503020204020204" pitchFamily="34" charset="-122"/>
                <a:ea typeface="微软雅黑" panose="020B0503020204020204" pitchFamily="34" charset="-122"/>
              </a:rPr>
              <a:t>课程的每个实例都必然存在学生的一个实例吗</a:t>
            </a:r>
            <a:r>
              <a:rPr lang="zh-CN" altLang="en-US" sz="2000" dirty="0" smtClean="0">
                <a:latin typeface="微软雅黑" panose="020B0503020204020204" pitchFamily="34" charset="-122"/>
                <a:ea typeface="微软雅黑" panose="020B0503020204020204" pitchFamily="34" charset="-122"/>
              </a:rPr>
              <a:t>？</a:t>
            </a:r>
            <a:endParaRPr lang="zh-CN" altLang="en-US" sz="2000" dirty="0">
              <a:solidFill>
                <a:srgbClr val="FF0000"/>
              </a:solidFill>
              <a:latin typeface="微软雅黑" panose="020B0503020204020204" pitchFamily="34" charset="-122"/>
              <a:ea typeface="微软雅黑" panose="020B0503020204020204" pitchFamily="34" charset="-122"/>
            </a:endParaRPr>
          </a:p>
          <a:p>
            <a:pPr marL="0" indent="0">
              <a:lnSpc>
                <a:spcPct val="150000"/>
              </a:lnSpc>
              <a:buNone/>
              <a:defRPr/>
            </a:pPr>
            <a:r>
              <a:rPr lang="zh-CN" altLang="en-US" sz="2000" dirty="0" smtClean="0">
                <a:latin typeface="微软雅黑" panose="020B0503020204020204" pitchFamily="34" charset="-122"/>
                <a:ea typeface="微软雅黑" panose="020B0503020204020204" pitchFamily="34" charset="-122"/>
              </a:rPr>
              <a:t>对应</a:t>
            </a:r>
            <a:r>
              <a:rPr lang="zh-CN" altLang="en-US" sz="2000" dirty="0">
                <a:latin typeface="微软雅黑" panose="020B0503020204020204" pitchFamily="34" charset="-122"/>
                <a:ea typeface="微软雅黑" panose="020B0503020204020204" pitchFamily="34" charset="-122"/>
              </a:rPr>
              <a:t>学生的每个实例都必然存在课程的一个实例吗</a:t>
            </a:r>
            <a:r>
              <a:rPr lang="zh-CN" altLang="en-US" sz="2000" dirty="0" smtClean="0">
                <a:latin typeface="微软雅黑" panose="020B0503020204020204" pitchFamily="34" charset="-122"/>
                <a:ea typeface="微软雅黑" panose="020B0503020204020204" pitchFamily="34" charset="-122"/>
              </a:rPr>
              <a:t>？</a:t>
            </a:r>
            <a:endParaRPr lang="zh-CN" altLang="en-US" sz="2000" dirty="0">
              <a:solidFill>
                <a:srgbClr val="FF0000"/>
              </a:solidFill>
              <a:latin typeface="微软雅黑" panose="020B0503020204020204" pitchFamily="34" charset="-122"/>
              <a:ea typeface="微软雅黑" panose="020B0503020204020204" pitchFamily="34" charset="-122"/>
            </a:endParaRPr>
          </a:p>
          <a:p>
            <a:pPr marL="0" indent="0">
              <a:lnSpc>
                <a:spcPct val="150000"/>
              </a:lnSpc>
              <a:buNone/>
              <a:defRPr/>
            </a:pPr>
            <a:r>
              <a:rPr lang="zh-CN" altLang="en-US" sz="2000" dirty="0" smtClean="0">
                <a:latin typeface="微软雅黑" panose="020B0503020204020204" pitchFamily="34" charset="-122"/>
                <a:ea typeface="微软雅黑" panose="020B0503020204020204" pitchFamily="34" charset="-122"/>
              </a:rPr>
              <a:t>对应</a:t>
            </a:r>
            <a:r>
              <a:rPr lang="zh-CN" altLang="en-US" sz="2000" dirty="0">
                <a:latin typeface="微软雅黑" panose="020B0503020204020204" pitchFamily="34" charset="-122"/>
                <a:ea typeface="微软雅黑" panose="020B0503020204020204" pitchFamily="34" charset="-122"/>
              </a:rPr>
              <a:t>学生的每个实例存在多少个课程实例</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solidFill>
                <a:srgbClr val="FF0000"/>
              </a:solidFill>
              <a:latin typeface="微软雅黑" panose="020B0503020204020204" pitchFamily="34" charset="-122"/>
              <a:ea typeface="微软雅黑" panose="020B0503020204020204" pitchFamily="34" charset="-122"/>
            </a:endParaRPr>
          </a:p>
          <a:p>
            <a:pPr marL="0" indent="0">
              <a:lnSpc>
                <a:spcPct val="150000"/>
              </a:lnSpc>
              <a:buNone/>
              <a:defRPr/>
            </a:pPr>
            <a:r>
              <a:rPr lang="zh-CN" altLang="en-US" sz="2000" dirty="0" smtClean="0">
                <a:latin typeface="微软雅黑" panose="020B0503020204020204" pitchFamily="34" charset="-122"/>
                <a:ea typeface="微软雅黑" panose="020B0503020204020204" pitchFamily="34" charset="-122"/>
              </a:rPr>
              <a:t>对应</a:t>
            </a:r>
            <a:r>
              <a:rPr lang="zh-CN" altLang="en-US" sz="2000" dirty="0">
                <a:latin typeface="微软雅黑" panose="020B0503020204020204" pitchFamily="34" charset="-122"/>
                <a:ea typeface="微软雅黑" panose="020B0503020204020204" pitchFamily="34" charset="-122"/>
              </a:rPr>
              <a:t>课程的每个实例存在多少个学生实例</a:t>
            </a:r>
            <a:r>
              <a:rPr lang="zh-CN" altLang="en-US" sz="2000" dirty="0" smtClean="0">
                <a:latin typeface="微软雅黑" panose="020B0503020204020204" pitchFamily="34" charset="-122"/>
                <a:ea typeface="微软雅黑" panose="020B0503020204020204" pitchFamily="34" charset="-122"/>
              </a:rPr>
              <a:t>？</a:t>
            </a:r>
            <a:endParaRPr lang="zh-CN" altLang="en-US" sz="2000" dirty="0">
              <a:solidFill>
                <a:srgbClr val="FF0000"/>
              </a:solidFill>
              <a:latin typeface="微软雅黑" panose="020B0503020204020204" pitchFamily="34" charset="-122"/>
              <a:ea typeface="微软雅黑" panose="020B0503020204020204" pitchFamily="34" charset="-122"/>
            </a:endParaRPr>
          </a:p>
        </p:txBody>
      </p:sp>
      <p:sp>
        <p:nvSpPr>
          <p:cNvPr id="8" name="Content Placeholder 3">
            <a:extLst>
              <a:ext uri="{FF2B5EF4-FFF2-40B4-BE49-F238E27FC236}">
                <a16:creationId xmlns:a16="http://schemas.microsoft.com/office/drawing/2014/main" id="{476843D2-9693-474C-8D9D-C55FEDD936BD}"/>
              </a:ext>
            </a:extLst>
          </p:cNvPr>
          <p:cNvSpPr txBox="1">
            <a:spLocks/>
          </p:cNvSpPr>
          <p:nvPr/>
        </p:nvSpPr>
        <p:spPr>
          <a:xfrm>
            <a:off x="2945165" y="3274414"/>
            <a:ext cx="7350342" cy="1467021"/>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defRPr/>
            </a:pPr>
            <a:endParaRPr lang="zh-CN" altLang="en-US" sz="20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6515091" y="4073981"/>
            <a:ext cx="1047759" cy="631369"/>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defRPr/>
            </a:pPr>
            <a:r>
              <a:rPr lang="en-US" altLang="zh-CN" sz="2000" dirty="0" smtClean="0">
                <a:solidFill>
                  <a:srgbClr val="FF0000"/>
                </a:solidFill>
                <a:latin typeface="微软雅黑" panose="020B0503020204020204" pitchFamily="34" charset="-122"/>
                <a:ea typeface="微软雅黑" panose="020B0503020204020204" pitchFamily="34" charset="-122"/>
              </a:rPr>
              <a:t>YES</a:t>
            </a:r>
            <a:r>
              <a:rPr lang="zh-CN" altLang="en-US" sz="2000" dirty="0" smtClean="0">
                <a:solidFill>
                  <a:srgbClr val="FF0000"/>
                </a:solidFill>
                <a:latin typeface="微软雅黑" panose="020B0503020204020204" pitchFamily="34" charset="-122"/>
                <a:ea typeface="微软雅黑" panose="020B0503020204020204" pitchFamily="34" charset="-122"/>
              </a:rPr>
              <a:t>！</a:t>
            </a:r>
          </a:p>
        </p:txBody>
      </p:sp>
      <p:sp>
        <p:nvSpPr>
          <p:cNvPr id="10" name="Content Placeholder 3">
            <a:extLst>
              <a:ext uri="{FF2B5EF4-FFF2-40B4-BE49-F238E27FC236}">
                <a16:creationId xmlns:a16="http://schemas.microsoft.com/office/drawing/2014/main" id="{476843D2-9693-474C-8D9D-C55FEDD936BD}"/>
              </a:ext>
            </a:extLst>
          </p:cNvPr>
          <p:cNvSpPr txBox="1">
            <a:spLocks/>
          </p:cNvSpPr>
          <p:nvPr/>
        </p:nvSpPr>
        <p:spPr>
          <a:xfrm>
            <a:off x="6554895" y="3510108"/>
            <a:ext cx="836505" cy="563873"/>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defRPr/>
            </a:pPr>
            <a:r>
              <a:rPr lang="en-US" altLang="zh-CN" sz="2000" dirty="0" smtClean="0">
                <a:solidFill>
                  <a:srgbClr val="FF0000"/>
                </a:solidFill>
                <a:latin typeface="微软雅黑" panose="020B0503020204020204" pitchFamily="34" charset="-122"/>
                <a:ea typeface="微软雅黑" panose="020B0503020204020204" pitchFamily="34" charset="-122"/>
              </a:rPr>
              <a:t>NO</a:t>
            </a:r>
            <a:r>
              <a:rPr lang="zh-CN" altLang="en-US" sz="2000" dirty="0" smtClean="0">
                <a:solidFill>
                  <a:srgbClr val="FF0000"/>
                </a:solidFill>
                <a:latin typeface="微软雅黑" panose="020B0503020204020204" pitchFamily="34" charset="-122"/>
                <a:ea typeface="微软雅黑" panose="020B0503020204020204" pitchFamily="34" charset="-122"/>
              </a:rPr>
              <a:t>！</a:t>
            </a:r>
            <a:endParaRPr lang="zh-CN" altLang="en-US" sz="2000" dirty="0">
              <a:solidFill>
                <a:srgbClr val="FF0000"/>
              </a:solidFill>
              <a:latin typeface="微软雅黑" panose="020B0503020204020204" pitchFamily="34" charset="-122"/>
              <a:ea typeface="微软雅黑" panose="020B0503020204020204" pitchFamily="34" charset="-122"/>
            </a:endParaRPr>
          </a:p>
        </p:txBody>
      </p:sp>
      <p:sp>
        <p:nvSpPr>
          <p:cNvPr id="13" name="Content Placeholder 3">
            <a:extLst>
              <a:ext uri="{FF2B5EF4-FFF2-40B4-BE49-F238E27FC236}">
                <a16:creationId xmlns:a16="http://schemas.microsoft.com/office/drawing/2014/main" id="{476843D2-9693-474C-8D9D-C55FEDD936BD}"/>
              </a:ext>
            </a:extLst>
          </p:cNvPr>
          <p:cNvSpPr txBox="1">
            <a:spLocks/>
          </p:cNvSpPr>
          <p:nvPr/>
        </p:nvSpPr>
        <p:spPr>
          <a:xfrm>
            <a:off x="5767848" y="5187426"/>
            <a:ext cx="1161590" cy="537100"/>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defRPr/>
            </a:pPr>
            <a:r>
              <a:rPr lang="en-US" altLang="zh-CN" sz="2000" dirty="0" smtClean="0">
                <a:solidFill>
                  <a:srgbClr val="FF0000"/>
                </a:solidFill>
                <a:latin typeface="微软雅黑" panose="020B0503020204020204" pitchFamily="34" charset="-122"/>
                <a:ea typeface="微软雅黑" panose="020B0503020204020204" pitchFamily="34" charset="-122"/>
              </a:rPr>
              <a:t>MANY</a:t>
            </a:r>
            <a:r>
              <a:rPr lang="zh-CN" altLang="en-US" sz="2000" dirty="0" smtClean="0">
                <a:solidFill>
                  <a:srgbClr val="FF0000"/>
                </a:solidFill>
                <a:latin typeface="微软雅黑" panose="020B0503020204020204" pitchFamily="34" charset="-122"/>
                <a:ea typeface="微软雅黑" panose="020B0503020204020204" pitchFamily="34" charset="-122"/>
              </a:rPr>
              <a:t>！</a:t>
            </a:r>
            <a:endParaRPr lang="zh-CN" altLang="en-US" sz="2000" dirty="0">
              <a:solidFill>
                <a:srgbClr val="FF0000"/>
              </a:solidFill>
              <a:latin typeface="微软雅黑" panose="020B0503020204020204" pitchFamily="34" charset="-122"/>
              <a:ea typeface="微软雅黑" panose="020B0503020204020204" pitchFamily="34" charset="-122"/>
            </a:endParaRPr>
          </a:p>
        </p:txBody>
      </p:sp>
      <p:sp>
        <p:nvSpPr>
          <p:cNvPr id="14" name="Content Placeholder 3">
            <a:extLst>
              <a:ext uri="{FF2B5EF4-FFF2-40B4-BE49-F238E27FC236}">
                <a16:creationId xmlns:a16="http://schemas.microsoft.com/office/drawing/2014/main" id="{476843D2-9693-474C-8D9D-C55FEDD936BD}"/>
              </a:ext>
            </a:extLst>
          </p:cNvPr>
          <p:cNvSpPr txBox="1">
            <a:spLocks/>
          </p:cNvSpPr>
          <p:nvPr/>
        </p:nvSpPr>
        <p:spPr>
          <a:xfrm>
            <a:off x="5767848" y="4630703"/>
            <a:ext cx="1161590" cy="497817"/>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defRPr/>
            </a:pPr>
            <a:r>
              <a:rPr lang="en-US" altLang="zh-CN" sz="2000" dirty="0" smtClean="0">
                <a:solidFill>
                  <a:srgbClr val="FF0000"/>
                </a:solidFill>
                <a:latin typeface="微软雅黑" panose="020B0503020204020204" pitchFamily="34" charset="-122"/>
                <a:ea typeface="微软雅黑" panose="020B0503020204020204" pitchFamily="34" charset="-122"/>
              </a:rPr>
              <a:t>MANY</a:t>
            </a:r>
            <a:r>
              <a:rPr lang="zh-CN" altLang="en-US" sz="2000" dirty="0" smtClean="0">
                <a:solidFill>
                  <a:srgbClr val="FF0000"/>
                </a:solidFill>
                <a:latin typeface="微软雅黑" panose="020B0503020204020204" pitchFamily="34" charset="-122"/>
                <a:ea typeface="微软雅黑" panose="020B0503020204020204" pitchFamily="34" charset="-122"/>
              </a:rPr>
              <a:t>！</a:t>
            </a:r>
            <a:endParaRPr lang="zh-CN" altLang="en-US" sz="20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41239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0068A73C-635C-4733-88F2-F406D99F7D73}"/>
              </a:ext>
            </a:extLst>
          </p:cNvPr>
          <p:cNvSpPr txBox="1">
            <a:spLocks/>
          </p:cNvSpPr>
          <p:nvPr/>
        </p:nvSpPr>
        <p:spPr>
          <a:xfrm>
            <a:off x="499906" y="1529237"/>
            <a:ext cx="9619909" cy="5019198"/>
          </a:xfrm>
          <a:prstGeom prst="rect">
            <a:avLst/>
          </a:prstGeom>
        </p:spPr>
        <p:txBody>
          <a:bodyPr vert="horz" lIns="91440" tIns="45720" rIns="91440" bIns="45720" rtlCol="0">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kumimoji="0" lang="zh-CN" altLang="en-US" sz="3200" b="1"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cs typeface="+mn-cs"/>
              </a:rPr>
              <a:t>本阶段任务：</a:t>
            </a:r>
            <a:endParaRPr kumimoji="0" lang="en-US" altLang="zh-CN" sz="3200" b="1"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cs typeface="+mn-cs"/>
            </a:endParaRPr>
          </a:p>
          <a:p>
            <a:pPr marL="0" indent="0">
              <a:lnSpc>
                <a:spcPct val="150000"/>
              </a:lnSpc>
              <a:buNone/>
            </a:pPr>
            <a:r>
              <a:rPr lang="en-US" altLang="zh-CN" sz="3200" dirty="0" smtClean="0">
                <a:solidFill>
                  <a:srgbClr val="000000"/>
                </a:solidFill>
                <a:latin typeface="Arial"/>
                <a:ea typeface="微软雅黑"/>
                <a:cs typeface="+mj-cs"/>
              </a:rPr>
              <a:t>1.1</a:t>
            </a:r>
            <a:r>
              <a:rPr lang="zh-CN" altLang="en-US" sz="3200" dirty="0">
                <a:solidFill>
                  <a:srgbClr val="000000"/>
                </a:solidFill>
                <a:latin typeface="Arial"/>
                <a:ea typeface="微软雅黑"/>
                <a:cs typeface="+mj-cs"/>
              </a:rPr>
              <a:t>列出问题和</a:t>
            </a:r>
            <a:r>
              <a:rPr lang="zh-CN" altLang="en-US" sz="3200" dirty="0" smtClean="0">
                <a:solidFill>
                  <a:srgbClr val="000000"/>
                </a:solidFill>
                <a:latin typeface="Arial"/>
                <a:ea typeface="微软雅黑"/>
                <a:cs typeface="+mj-cs"/>
              </a:rPr>
              <a:t>机会</a:t>
            </a:r>
            <a:endParaRPr lang="en-US" altLang="zh-CN" sz="3200" dirty="0" smtClean="0">
              <a:solidFill>
                <a:srgbClr val="000000"/>
              </a:solidFill>
              <a:latin typeface="Arial"/>
              <a:ea typeface="微软雅黑"/>
              <a:cs typeface="+mj-cs"/>
            </a:endParaRPr>
          </a:p>
          <a:p>
            <a:pPr marL="0" indent="0">
              <a:lnSpc>
                <a:spcPct val="150000"/>
              </a:lnSpc>
              <a:buNone/>
            </a:pPr>
            <a:r>
              <a:rPr lang="en-US" altLang="zh-CN" sz="3200" dirty="0" smtClean="0">
                <a:solidFill>
                  <a:srgbClr val="000000"/>
                </a:solidFill>
                <a:latin typeface="Arial"/>
                <a:ea typeface="微软雅黑"/>
                <a:cs typeface="+mj-cs"/>
              </a:rPr>
              <a:t>1.2 </a:t>
            </a:r>
            <a:r>
              <a:rPr lang="zh-CN" altLang="en-US" sz="3200" dirty="0" smtClean="0">
                <a:solidFill>
                  <a:srgbClr val="000000"/>
                </a:solidFill>
                <a:latin typeface="Arial"/>
                <a:ea typeface="微软雅黑"/>
                <a:cs typeface="+mj-cs"/>
              </a:rPr>
              <a:t>协商项目的初步范围</a:t>
            </a:r>
            <a:endParaRPr lang="en-US" altLang="zh-CN" sz="3200" dirty="0" smtClean="0">
              <a:solidFill>
                <a:srgbClr val="000000"/>
              </a:solidFill>
              <a:latin typeface="Arial"/>
              <a:ea typeface="微软雅黑"/>
              <a:cs typeface="+mj-cs"/>
            </a:endParaRPr>
          </a:p>
          <a:p>
            <a:pPr marL="0" indent="0">
              <a:lnSpc>
                <a:spcPct val="150000"/>
              </a:lnSpc>
              <a:buNone/>
            </a:pPr>
            <a:r>
              <a:rPr lang="en-US" altLang="zh-CN" sz="3200" dirty="0" smtClean="0">
                <a:solidFill>
                  <a:srgbClr val="000000"/>
                </a:solidFill>
                <a:latin typeface="Arial"/>
                <a:ea typeface="微软雅黑"/>
                <a:cs typeface="+mj-cs"/>
              </a:rPr>
              <a:t>1.3 </a:t>
            </a:r>
            <a:r>
              <a:rPr lang="zh-CN" altLang="en-US" sz="3200" dirty="0">
                <a:solidFill>
                  <a:srgbClr val="000000"/>
                </a:solidFill>
                <a:latin typeface="Arial"/>
                <a:ea typeface="微软雅黑"/>
                <a:cs typeface="+mj-cs"/>
              </a:rPr>
              <a:t>评估项目价值</a:t>
            </a:r>
            <a:endParaRPr lang="en-US" altLang="zh-CN" sz="3200" dirty="0">
              <a:solidFill>
                <a:srgbClr val="000000"/>
              </a:solidFill>
              <a:latin typeface="Arial"/>
              <a:ea typeface="微软雅黑"/>
              <a:cs typeface="+mj-cs"/>
            </a:endParaRPr>
          </a:p>
          <a:p>
            <a:pPr marL="0" indent="0">
              <a:lnSpc>
                <a:spcPct val="150000"/>
              </a:lnSpc>
              <a:buNone/>
            </a:pPr>
            <a:r>
              <a:rPr lang="en-US" altLang="zh-CN" sz="3200" dirty="0">
                <a:solidFill>
                  <a:srgbClr val="000000"/>
                </a:solidFill>
                <a:latin typeface="Arial"/>
                <a:ea typeface="微软雅黑"/>
                <a:cs typeface="+mj-cs"/>
              </a:rPr>
              <a:t>1.4 </a:t>
            </a:r>
            <a:r>
              <a:rPr lang="zh-CN" altLang="en-US" sz="3200" dirty="0">
                <a:solidFill>
                  <a:srgbClr val="000000"/>
                </a:solidFill>
                <a:latin typeface="Arial"/>
                <a:ea typeface="微软雅黑"/>
                <a:cs typeface="+mj-cs"/>
              </a:rPr>
              <a:t>计划项目进度表和预算</a:t>
            </a:r>
            <a:endParaRPr lang="en-US" altLang="zh-CN" sz="3200" dirty="0">
              <a:solidFill>
                <a:srgbClr val="000000"/>
              </a:solidFill>
              <a:latin typeface="Arial"/>
              <a:ea typeface="微软雅黑"/>
              <a:cs typeface="+mj-cs"/>
            </a:endParaRPr>
          </a:p>
          <a:p>
            <a:pPr marL="0" indent="0">
              <a:lnSpc>
                <a:spcPct val="150000"/>
              </a:lnSpc>
              <a:buNone/>
            </a:pPr>
            <a:r>
              <a:rPr lang="en-US" altLang="zh-CN" sz="3200" dirty="0">
                <a:solidFill>
                  <a:srgbClr val="000000"/>
                </a:solidFill>
                <a:latin typeface="Arial"/>
                <a:ea typeface="微软雅黑"/>
                <a:cs typeface="+mj-cs"/>
              </a:rPr>
              <a:t>1.5 </a:t>
            </a:r>
            <a:r>
              <a:rPr lang="zh-CN" altLang="en-US" sz="3200" dirty="0">
                <a:solidFill>
                  <a:srgbClr val="000000"/>
                </a:solidFill>
                <a:latin typeface="Arial"/>
                <a:ea typeface="微软雅黑"/>
                <a:cs typeface="+mj-cs"/>
              </a:rPr>
              <a:t>沟通项目计划（与利益相关者）</a:t>
            </a:r>
            <a:endParaRPr lang="en-US" altLang="zh-CN" sz="3200" dirty="0">
              <a:solidFill>
                <a:srgbClr val="000000"/>
              </a:solidFill>
              <a:latin typeface="Arial"/>
              <a:ea typeface="微软雅黑"/>
              <a:cs typeface="+mj-cs"/>
            </a:endParaRPr>
          </a:p>
        </p:txBody>
      </p:sp>
      <p:sp>
        <p:nvSpPr>
          <p:cNvPr id="6" name="Title 1">
            <a:extLst>
              <a:ext uri="{FF2B5EF4-FFF2-40B4-BE49-F238E27FC236}">
                <a16:creationId xmlns:a16="http://schemas.microsoft.com/office/drawing/2014/main" id="{C6DCFAE8-59D1-45BF-848F-C1D9D3925D24}"/>
              </a:ext>
            </a:extLst>
          </p:cNvPr>
          <p:cNvSpPr txBox="1">
            <a:spLocks noChangeArrowheads="1"/>
          </p:cNvSpPr>
          <p:nvPr/>
        </p:nvSpPr>
        <p:spPr>
          <a:xfrm>
            <a:off x="499906" y="464500"/>
            <a:ext cx="9135414" cy="923924"/>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685766" rtl="0" eaLnBrk="1" fontAlgn="auto" latinLnBrk="0" hangingPunct="1">
              <a:lnSpc>
                <a:spcPct val="90000"/>
              </a:lnSpc>
              <a:spcBef>
                <a:spcPct val="0"/>
              </a:spcBef>
              <a:spcAft>
                <a:spcPts val="1200"/>
              </a:spcAft>
              <a:buClrTx/>
              <a:buSzTx/>
              <a:buFontTx/>
              <a:buNone/>
              <a:tabLst/>
              <a:defRPr/>
            </a:pPr>
            <a:r>
              <a:rPr kumimoji="0" lang="zh-CN" altLang="en-US" sz="3600" b="1" i="0" u="none" strike="noStrike" kern="1200" cap="none" spc="0" normalizeH="0" baseline="0" noProof="0" dirty="0">
                <a:ln>
                  <a:noFill/>
                </a:ln>
                <a:solidFill>
                  <a:srgbClr val="000000"/>
                </a:solidFill>
                <a:effectLst/>
                <a:uLnTx/>
                <a:uFillTx/>
                <a:latin typeface="Arial"/>
                <a:ea typeface="微软雅黑"/>
                <a:cs typeface="+mj-cs"/>
              </a:rPr>
              <a:t>范围定义阶段</a:t>
            </a:r>
            <a:endParaRPr kumimoji="0" lang="en-US" altLang="zh-CN" sz="3600" b="1" i="0" u="none" strike="noStrike" kern="1200" cap="none" spc="0" normalizeH="0" baseline="0" noProof="0" dirty="0">
              <a:ln>
                <a:noFill/>
              </a:ln>
              <a:solidFill>
                <a:srgbClr val="000000"/>
              </a:solidFill>
              <a:effectLst/>
              <a:uLnTx/>
              <a:uFillTx/>
              <a:latin typeface="Arial"/>
              <a:ea typeface="微软雅黑"/>
              <a:cs typeface="+mj-cs"/>
            </a:endParaRPr>
          </a:p>
          <a:p>
            <a:pPr marL="0" marR="0" lvl="0" indent="0" algn="l" defTabSz="685766" rtl="0" eaLnBrk="1" fontAlgn="auto" latinLnBrk="0" hangingPunct="1">
              <a:lnSpc>
                <a:spcPct val="90000"/>
              </a:lnSpc>
              <a:spcBef>
                <a:spcPct val="0"/>
              </a:spcBef>
              <a:spcAft>
                <a:spcPts val="1200"/>
              </a:spcAft>
              <a:buClrTx/>
              <a:buSzTx/>
              <a:buFontTx/>
              <a:buNone/>
              <a:tabLst/>
              <a:defRPr/>
            </a:pPr>
            <a:r>
              <a:rPr lang="en-US" altLang="zh-CN" sz="3600" dirty="0">
                <a:solidFill>
                  <a:srgbClr val="000000"/>
                </a:solidFill>
                <a:latin typeface="Arial"/>
                <a:ea typeface="微软雅黑"/>
              </a:rPr>
              <a:t>The Scope Definition Phase</a:t>
            </a:r>
            <a:r>
              <a:rPr kumimoji="0" lang="zh-CN" altLang="en-US" sz="3600" b="1" i="0" u="none" strike="noStrike" kern="1200" cap="none" spc="0" normalizeH="0" baseline="0" noProof="0" dirty="0">
                <a:ln>
                  <a:noFill/>
                </a:ln>
                <a:solidFill>
                  <a:srgbClr val="000000"/>
                </a:solidFill>
                <a:effectLst/>
                <a:uLnTx/>
                <a:uFillTx/>
                <a:latin typeface="Arial"/>
                <a:ea typeface="微软雅黑"/>
                <a:cs typeface="+mj-cs"/>
              </a:rPr>
              <a:t> </a:t>
            </a:r>
            <a:endParaRPr kumimoji="0" lang="en-US" altLang="zh-CN" sz="3600" b="1" i="0" u="none" strike="noStrike" kern="1200" cap="none" spc="0" normalizeH="0" baseline="0" noProof="0" dirty="0">
              <a:ln>
                <a:noFill/>
              </a:ln>
              <a:solidFill>
                <a:srgbClr val="000000"/>
              </a:solidFill>
              <a:effectLst/>
              <a:uLnTx/>
              <a:uFillTx/>
              <a:latin typeface="Arial"/>
              <a:ea typeface="微软雅黑"/>
              <a:cs typeface="+mj-cs"/>
            </a:endParaRPr>
          </a:p>
        </p:txBody>
      </p:sp>
      <p:cxnSp>
        <p:nvCxnSpPr>
          <p:cNvPr id="23" name="Straight Connector 22">
            <a:extLst>
              <a:ext uri="{FF2B5EF4-FFF2-40B4-BE49-F238E27FC236}">
                <a16:creationId xmlns:a16="http://schemas.microsoft.com/office/drawing/2014/main" id="{681B5A00-94E3-4013-BD6E-1FD39311B0D6}"/>
              </a:ext>
            </a:extLst>
          </p:cNvPr>
          <p:cNvCxnSpPr>
            <a:cxnSpLocks/>
          </p:cNvCxnSpPr>
          <p:nvPr/>
        </p:nvCxnSpPr>
        <p:spPr>
          <a:xfrm>
            <a:off x="0" y="1388424"/>
            <a:ext cx="12192000" cy="0"/>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1862890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6DCFAE8-59D1-45BF-848F-C1D9D3925D24}"/>
              </a:ext>
            </a:extLst>
          </p:cNvPr>
          <p:cNvSpPr txBox="1">
            <a:spLocks noChangeArrowheads="1"/>
          </p:cNvSpPr>
          <p:nvPr/>
        </p:nvSpPr>
        <p:spPr>
          <a:xfrm>
            <a:off x="717143" y="1957353"/>
            <a:ext cx="3054234" cy="2547257"/>
          </a:xfrm>
          <a:prstGeom prst="rect">
            <a:avLst/>
          </a:prstGeom>
          <a:noFill/>
        </p:spPr>
        <p:txBody>
          <a:bodyPr vert="horz" lIns="91440" tIns="45720" rIns="91440" bIns="45720" rtlCol="0" anchor="ctr">
            <a:normAutofit lnSpcReduction="10000"/>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ctr" defTabSz="914354" rtl="0" eaLnBrk="1" fontAlgn="auto" latinLnBrk="0" hangingPunct="1">
              <a:lnSpc>
                <a:spcPct val="90000"/>
              </a:lnSpc>
              <a:spcBef>
                <a:spcPct val="0"/>
              </a:spcBef>
              <a:spcAft>
                <a:spcPts val="1200"/>
              </a:spcAft>
              <a:buClrTx/>
              <a:buSzTx/>
              <a:buFontTx/>
              <a:buNone/>
              <a:tabLst/>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j-cs"/>
              </a:rPr>
              <a:t>实体关系图符号</a:t>
            </a:r>
            <a:endPar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j-cs"/>
            </a:endParaRPr>
          </a:p>
          <a:p>
            <a:pPr marL="0" marR="0" lvl="0" indent="0" algn="ctr" defTabSz="914354" rtl="0" eaLnBrk="1" fontAlgn="auto" latinLnBrk="0" hangingPunct="1">
              <a:lnSpc>
                <a:spcPct val="90000"/>
              </a:lnSpc>
              <a:spcBef>
                <a:spcPct val="0"/>
              </a:spcBef>
              <a:spcAft>
                <a:spcPts val="1200"/>
              </a:spcAft>
              <a:buClrTx/>
              <a:buSzTx/>
              <a:buFontTx/>
              <a:buNone/>
              <a:tabLst/>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j-cs"/>
              </a:rPr>
              <a:t>Entity Relationship Diagram Notations</a:t>
            </a:r>
            <a:endParaRPr kumimoji="0" lang="en-US" altLang="zh-CN" sz="3600" b="1" i="0" u="none" strike="noStrike" kern="1200" cap="none" spc="0" normalizeH="0" baseline="0" noProof="0" dirty="0">
              <a:ln>
                <a:noFill/>
              </a:ln>
              <a:solidFill>
                <a:srgbClr val="FFFFFF"/>
              </a:solidFill>
              <a:effectLst/>
              <a:uLnTx/>
              <a:uFillTx/>
              <a:latin typeface="等线 Light" panose="020F0302020204030204"/>
              <a:ea typeface="等线 Light" panose="02010600030101010101" pitchFamily="2" charset="-122"/>
              <a:cs typeface="+mj-cs"/>
            </a:endParaRPr>
          </a:p>
        </p:txBody>
      </p:sp>
      <p:sp>
        <p:nvSpPr>
          <p:cNvPr id="9" name="TextBox 8">
            <a:extLst>
              <a:ext uri="{FF2B5EF4-FFF2-40B4-BE49-F238E27FC236}">
                <a16:creationId xmlns:a16="http://schemas.microsoft.com/office/drawing/2014/main" id="{3A7EADDD-4FCB-406C-A492-6A67B3D17811}"/>
              </a:ext>
            </a:extLst>
          </p:cNvPr>
          <p:cNvSpPr txBox="1"/>
          <p:nvPr/>
        </p:nvSpPr>
        <p:spPr>
          <a:xfrm>
            <a:off x="5974080" y="6200447"/>
            <a:ext cx="5920740" cy="461665"/>
          </a:xfrm>
          <a:prstGeom prst="rect">
            <a:avLst/>
          </a:prstGeom>
          <a:noFill/>
        </p:spPr>
        <p:txBody>
          <a:bodyPr wrap="square">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81D8CF"/>
                </a:solidFill>
                <a:effectLst/>
                <a:uLnTx/>
                <a:uFillTx/>
                <a:latin typeface="Segoe UI" panose="020B0502040204020203" pitchFamily="34" charset="0"/>
                <a:ea typeface="等线" panose="02010600030101010101" pitchFamily="2" charset="-122"/>
                <a:cs typeface="+mn-cs"/>
              </a:rPr>
              <a:t>Chen    </a:t>
            </a:r>
            <a:r>
              <a:rPr kumimoji="0" lang="en-US" altLang="zh-CN" sz="2400" b="1" i="0" u="none" strike="noStrike" kern="1200" cap="none" spc="0" normalizeH="0" baseline="0" noProof="0" dirty="0">
                <a:ln>
                  <a:noFill/>
                </a:ln>
                <a:solidFill>
                  <a:srgbClr val="000000"/>
                </a:solidFill>
                <a:effectLst/>
                <a:uLnTx/>
                <a:uFillTx/>
                <a:latin typeface="Segoe UI" panose="020B0502040204020203" pitchFamily="34" charset="0"/>
                <a:ea typeface="等线" panose="02010600030101010101" pitchFamily="2" charset="-122"/>
                <a:cs typeface="+mn-cs"/>
              </a:rPr>
              <a:t>            </a:t>
            </a:r>
            <a:r>
              <a:rPr kumimoji="0" lang="en-US" altLang="zh-CN" sz="2400" b="1" i="0" u="none" strike="noStrike" kern="1200" cap="none" spc="0" normalizeH="0" baseline="0" noProof="0" dirty="0">
                <a:ln>
                  <a:noFill/>
                </a:ln>
                <a:solidFill>
                  <a:srgbClr val="FF0000"/>
                </a:solidFill>
                <a:effectLst/>
                <a:uLnTx/>
                <a:uFillTx/>
                <a:latin typeface="Segoe UI" panose="020B0502040204020203" pitchFamily="34" charset="0"/>
                <a:ea typeface="等线" panose="02010600030101010101" pitchFamily="2" charset="-122"/>
                <a:cs typeface="+mn-cs"/>
              </a:rPr>
              <a:t>VS    </a:t>
            </a:r>
            <a:r>
              <a:rPr kumimoji="0" lang="en-US" altLang="zh-CN" sz="2400" b="1" i="0" u="none" strike="noStrike" kern="1200" cap="none" spc="0" normalizeH="0" baseline="0" noProof="0" dirty="0">
                <a:ln>
                  <a:noFill/>
                </a:ln>
                <a:solidFill>
                  <a:srgbClr val="000000"/>
                </a:solidFill>
                <a:effectLst/>
                <a:uLnTx/>
                <a:uFillTx/>
                <a:latin typeface="Segoe UI" panose="020B0502040204020203" pitchFamily="34" charset="0"/>
                <a:ea typeface="等线" panose="02010600030101010101" pitchFamily="2" charset="-122"/>
                <a:cs typeface="+mn-cs"/>
              </a:rPr>
              <a:t>          </a:t>
            </a:r>
            <a:r>
              <a:rPr kumimoji="0" lang="en-US" altLang="zh-CN" sz="2400" b="1" i="0" u="none" strike="noStrike" kern="1200" cap="none" spc="0" normalizeH="0" baseline="0" noProof="0" dirty="0">
                <a:ln>
                  <a:noFill/>
                </a:ln>
                <a:solidFill>
                  <a:srgbClr val="81D8CF"/>
                </a:solidFill>
                <a:effectLst/>
                <a:uLnTx/>
                <a:uFillTx/>
                <a:latin typeface="Segoe UI" panose="020B0502040204020203" pitchFamily="34" charset="0"/>
                <a:ea typeface="等线" panose="02010600030101010101" pitchFamily="2" charset="-122"/>
                <a:cs typeface="+mn-cs"/>
              </a:rPr>
              <a:t>Crow’s Foot</a:t>
            </a:r>
          </a:p>
        </p:txBody>
      </p:sp>
      <p:pic>
        <p:nvPicPr>
          <p:cNvPr id="4" name="Picture 3">
            <a:extLst>
              <a:ext uri="{FF2B5EF4-FFF2-40B4-BE49-F238E27FC236}">
                <a16:creationId xmlns:a16="http://schemas.microsoft.com/office/drawing/2014/main" id="{503E9472-8C0B-494F-BFE8-52E130662F31}"/>
              </a:ext>
            </a:extLst>
          </p:cNvPr>
          <p:cNvPicPr>
            <a:picLocks noChangeAspect="1"/>
          </p:cNvPicPr>
          <p:nvPr/>
        </p:nvPicPr>
        <p:blipFill>
          <a:blip r:embed="rId3"/>
          <a:stretch>
            <a:fillRect/>
          </a:stretch>
        </p:blipFill>
        <p:spPr>
          <a:xfrm>
            <a:off x="5255934" y="426720"/>
            <a:ext cx="2300085" cy="5493244"/>
          </a:xfrm>
          <a:prstGeom prst="rect">
            <a:avLst/>
          </a:prstGeom>
        </p:spPr>
      </p:pic>
      <p:pic>
        <p:nvPicPr>
          <p:cNvPr id="8" name="Picture 7">
            <a:extLst>
              <a:ext uri="{FF2B5EF4-FFF2-40B4-BE49-F238E27FC236}">
                <a16:creationId xmlns:a16="http://schemas.microsoft.com/office/drawing/2014/main" id="{1B7D47B8-1C74-460B-8071-D0013381939D}"/>
              </a:ext>
            </a:extLst>
          </p:cNvPr>
          <p:cNvPicPr>
            <a:picLocks noChangeAspect="1"/>
          </p:cNvPicPr>
          <p:nvPr/>
        </p:nvPicPr>
        <p:blipFill>
          <a:blip r:embed="rId4"/>
          <a:stretch>
            <a:fillRect/>
          </a:stretch>
        </p:blipFill>
        <p:spPr>
          <a:xfrm>
            <a:off x="9127598" y="426720"/>
            <a:ext cx="2638156" cy="5493244"/>
          </a:xfrm>
          <a:prstGeom prst="rect">
            <a:avLst/>
          </a:prstGeom>
        </p:spPr>
      </p:pic>
      <p:sp>
        <p:nvSpPr>
          <p:cNvPr id="5" name="Rectangle 4">
            <a:extLst>
              <a:ext uri="{FF2B5EF4-FFF2-40B4-BE49-F238E27FC236}">
                <a16:creationId xmlns:a16="http://schemas.microsoft.com/office/drawing/2014/main" id="{89B68644-1EC0-4A33-9D4E-E7B65B9AFC95}"/>
              </a:ext>
            </a:extLst>
          </p:cNvPr>
          <p:cNvSpPr/>
          <p:nvPr/>
        </p:nvSpPr>
        <p:spPr>
          <a:xfrm>
            <a:off x="9006840" y="163176"/>
            <a:ext cx="2887980" cy="6601152"/>
          </a:xfrm>
          <a:prstGeom prst="rect">
            <a:avLst/>
          </a:prstGeom>
          <a:noFill/>
          <a:ln w="76200">
            <a:solidFill>
              <a:srgbClr val="81D8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6403143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B14362D-CFD4-4362-A8C1-4EE5210F9EB2}"/>
              </a:ext>
            </a:extLst>
          </p:cNvPr>
          <p:cNvSpPr txBox="1">
            <a:spLocks noChangeArrowheads="1"/>
          </p:cNvSpPr>
          <p:nvPr/>
        </p:nvSpPr>
        <p:spPr>
          <a:xfrm>
            <a:off x="469683" y="0"/>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solidFill>
                  <a:prstClr val="black"/>
                </a:solidFill>
                <a:latin typeface="微软雅黑" panose="020B0503020204020204" pitchFamily="34" charset="-122"/>
                <a:ea typeface="微软雅黑" panose="020B0503020204020204" pitchFamily="34" charset="-122"/>
              </a:rPr>
              <a:t>关系</a:t>
            </a:r>
            <a:r>
              <a:rPr lang="en-US" altLang="zh-CN" sz="3600" dirty="0" smtClean="0">
                <a:solidFill>
                  <a:prstClr val="black"/>
                </a:solidFill>
                <a:latin typeface="微软雅黑" panose="020B0503020204020204" pitchFamily="34" charset="-122"/>
                <a:ea typeface="微软雅黑" panose="020B0503020204020204" pitchFamily="34" charset="-122"/>
              </a:rPr>
              <a:t>(Relationship)</a:t>
            </a: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469683" y="1282682"/>
            <a:ext cx="11922342" cy="898543"/>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lnSpc>
                <a:spcPct val="150000"/>
              </a:lnSpc>
              <a:defRPr/>
            </a:pPr>
            <a:endParaRPr lang="en-US" altLang="zh-CN" sz="24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711198" y="1203391"/>
            <a:ext cx="11040902" cy="5306266"/>
          </a:xfrm>
          <a:prstGeom prst="rect">
            <a:avLst/>
          </a:prstGeom>
        </p:spPr>
      </p:pic>
    </p:spTree>
    <p:extLst>
      <p:ext uri="{BB962C8B-B14F-4D97-AF65-F5344CB8AC3E}">
        <p14:creationId xmlns:p14="http://schemas.microsoft.com/office/powerpoint/2010/main" val="319151672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0853E27-7E07-481F-A4D8-0E57F8C0DD01}"/>
              </a:ext>
            </a:extLst>
          </p:cNvPr>
          <p:cNvSpPr txBox="1">
            <a:spLocks noChangeAspect="1"/>
          </p:cNvSpPr>
          <p:nvPr/>
        </p:nvSpPr>
        <p:spPr>
          <a:xfrm>
            <a:off x="149768" y="1703530"/>
            <a:ext cx="7077578" cy="4424905"/>
          </a:xfrm>
          <a:prstGeom prst="rect">
            <a:avLst/>
          </a:prstGeom>
        </p:spPr>
        <p:txBody>
          <a:bodyPr vert="horz" lIns="91440" tIns="45720" rIns="91440" bIns="45720" numCol="1"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42" marR="0" lvl="0" indent="-171442" algn="l" defTabSz="514350" rtl="0" eaLnBrk="1" fontAlgn="auto" latinLnBrk="0" hangingPunct="1">
              <a:lnSpc>
                <a:spcPct val="170000"/>
              </a:lnSpc>
              <a:spcBef>
                <a:spcPts val="563"/>
              </a:spcBef>
              <a:spcAft>
                <a:spcPts val="0"/>
              </a:spcAft>
              <a:buClrTx/>
              <a:buSzTx/>
              <a:buFont typeface="Arial" panose="020B0604020202020204" pitchFamily="34" charset="0"/>
              <a:buChar char="•"/>
              <a:tabLst/>
              <a:defRPr/>
            </a:pPr>
            <a:r>
              <a:rPr kumimoji="0" lang="zh-CN" altLang="en-US" sz="2400" b="1" i="0" u="none" strike="noStrike" kern="1200" cap="none" spc="0" normalizeH="0" baseline="0" noProof="0" dirty="0">
                <a:ln>
                  <a:noFill/>
                </a:ln>
                <a:solidFill>
                  <a:srgbClr val="002FA7"/>
                </a:solidFill>
                <a:effectLst/>
                <a:uLnTx/>
                <a:uFillTx/>
                <a:latin typeface="华文仿宋" panose="02010600040101010101" pitchFamily="2" charset="-122"/>
                <a:ea typeface="华文仿宋" panose="02010600040101010101" pitchFamily="2" charset="-122"/>
                <a:cs typeface="+mn-cs"/>
              </a:rPr>
              <a:t>递归关系</a:t>
            </a:r>
            <a:r>
              <a:rPr kumimoji="0" lang="en-US" altLang="zh-CN" sz="2400" b="1" i="0" u="none" strike="noStrike" kern="1200" cap="none" spc="0" normalizeH="0" baseline="0" noProof="0" dirty="0">
                <a:ln>
                  <a:noFill/>
                </a:ln>
                <a:solidFill>
                  <a:srgbClr val="002FA7"/>
                </a:solidFill>
                <a:effectLst/>
                <a:uLnTx/>
                <a:uFillTx/>
                <a:latin typeface="华文仿宋" panose="02010600040101010101" pitchFamily="2" charset="-122"/>
                <a:ea typeface="华文仿宋" panose="02010600040101010101" pitchFamily="2" charset="-122"/>
                <a:cs typeface="+mn-cs"/>
              </a:rPr>
              <a:t>(Recursive Relationship)</a:t>
            </a:r>
            <a:r>
              <a:rPr kumimoji="0" lang="zh-CN" altLang="en-US" sz="2400" b="1" i="0" u="none" strike="noStrike" kern="1200" cap="none" spc="0" normalizeH="0" baseline="0" noProof="0" dirty="0">
                <a:ln>
                  <a:noFill/>
                </a:ln>
                <a:solidFill>
                  <a:srgbClr val="002FA7"/>
                </a:solidFill>
                <a:effectLst/>
                <a:uLnTx/>
                <a:uFillTx/>
                <a:latin typeface="华文仿宋" panose="02010600040101010101" pitchFamily="2" charset="-122"/>
                <a:ea typeface="华文仿宋" panose="02010600040101010101" pitchFamily="2" charset="-122"/>
                <a:cs typeface="+mn-cs"/>
              </a:rPr>
              <a:t>：</a:t>
            </a:r>
            <a:r>
              <a:rPr kumimoji="0" lang="en-US" altLang="zh-CN" sz="2400" b="1" i="0" u="none" strike="noStrike" kern="120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degree = 1</a:t>
            </a:r>
          </a:p>
          <a:p>
            <a:pPr marL="0" marR="0" lvl="0" indent="0" algn="l" defTabSz="514350" rtl="0" eaLnBrk="1" fontAlgn="auto" latinLnBrk="0" hangingPunct="1">
              <a:lnSpc>
                <a:spcPct val="170000"/>
              </a:lnSpc>
              <a:spcBef>
                <a:spcPts val="563"/>
              </a:spcBef>
              <a:spcAft>
                <a:spcPts val="0"/>
              </a:spcAft>
              <a:buClrTx/>
              <a:buSzTx/>
              <a:buFont typeface="Arial" panose="020B0604020202020204" pitchFamily="34" charset="0"/>
              <a:buNone/>
              <a:tabLst/>
              <a:defRPr/>
            </a:pPr>
            <a:endParaRPr kumimoji="0" lang="en-US" altLang="zh-CN" sz="2400" b="1" i="0" u="none" strike="noStrike" kern="120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endParaRPr>
          </a:p>
          <a:p>
            <a:pPr marL="171442" marR="0" lvl="0" indent="-171442" algn="l" defTabSz="514350" rtl="0" eaLnBrk="1" fontAlgn="auto" latinLnBrk="0" hangingPunct="1">
              <a:lnSpc>
                <a:spcPct val="170000"/>
              </a:lnSpc>
              <a:spcBef>
                <a:spcPts val="563"/>
              </a:spcBef>
              <a:spcAft>
                <a:spcPts val="0"/>
              </a:spcAft>
              <a:buClrTx/>
              <a:buSzTx/>
              <a:buFont typeface="Arial" panose="020B0604020202020204" pitchFamily="34" charset="0"/>
              <a:buChar char="•"/>
              <a:tabLst/>
              <a:defRPr/>
            </a:pPr>
            <a:r>
              <a:rPr kumimoji="0" lang="zh-CN" altLang="en-US" sz="2400" b="1" i="0" u="none" strike="noStrike" kern="1200" cap="none" spc="0" normalizeH="0" baseline="0" noProof="0" dirty="0">
                <a:ln>
                  <a:noFill/>
                </a:ln>
                <a:solidFill>
                  <a:srgbClr val="002FA7"/>
                </a:solidFill>
                <a:effectLst/>
                <a:uLnTx/>
                <a:uFillTx/>
                <a:latin typeface="华文仿宋" panose="02010600040101010101" pitchFamily="2" charset="-122"/>
                <a:ea typeface="华文仿宋" panose="02010600040101010101" pitchFamily="2" charset="-122"/>
                <a:cs typeface="+mn-cs"/>
              </a:rPr>
              <a:t>二维关系</a:t>
            </a:r>
            <a:r>
              <a:rPr kumimoji="0" lang="en-US" altLang="zh-CN" sz="2400" b="1" i="0" u="none" strike="noStrike" kern="1200" cap="none" spc="0" normalizeH="0" baseline="0" noProof="0" dirty="0">
                <a:ln>
                  <a:noFill/>
                </a:ln>
                <a:solidFill>
                  <a:srgbClr val="002FA7"/>
                </a:solidFill>
                <a:effectLst/>
                <a:uLnTx/>
                <a:uFillTx/>
                <a:latin typeface="华文仿宋" panose="02010600040101010101" pitchFamily="2" charset="-122"/>
                <a:ea typeface="华文仿宋" panose="02010600040101010101" pitchFamily="2" charset="-122"/>
                <a:cs typeface="+mn-cs"/>
              </a:rPr>
              <a:t>(Binary Relationship)</a:t>
            </a:r>
            <a:r>
              <a:rPr kumimoji="0" lang="zh-CN" altLang="en-US" sz="2400" b="1" i="0" u="none" strike="noStrike" kern="1200" cap="none" spc="0" normalizeH="0" baseline="0" noProof="0" dirty="0">
                <a:ln>
                  <a:noFill/>
                </a:ln>
                <a:solidFill>
                  <a:srgbClr val="002FA7"/>
                </a:solidFill>
                <a:effectLst/>
                <a:uLnTx/>
                <a:uFillTx/>
                <a:latin typeface="华文仿宋" panose="02010600040101010101" pitchFamily="2" charset="-122"/>
                <a:ea typeface="华文仿宋" panose="02010600040101010101" pitchFamily="2" charset="-122"/>
                <a:cs typeface="+mn-cs"/>
              </a:rPr>
              <a:t>：</a:t>
            </a:r>
            <a:r>
              <a:rPr kumimoji="0" lang="en-US" altLang="zh-CN" sz="2400" b="1" i="0" u="none" strike="noStrike" kern="120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degree = 2</a:t>
            </a:r>
          </a:p>
          <a:p>
            <a:pPr marL="171442" marR="0" lvl="0" indent="-171442" algn="l" defTabSz="514350" rtl="0" eaLnBrk="1" fontAlgn="auto" latinLnBrk="0" hangingPunct="1">
              <a:lnSpc>
                <a:spcPct val="170000"/>
              </a:lnSpc>
              <a:spcBef>
                <a:spcPts val="563"/>
              </a:spcBef>
              <a:spcAft>
                <a:spcPts val="0"/>
              </a:spcAft>
              <a:buClrTx/>
              <a:buSzTx/>
              <a:buFont typeface="Arial" panose="020B0604020202020204" pitchFamily="34" charset="0"/>
              <a:buChar char="•"/>
              <a:tabLst/>
              <a:defRPr/>
            </a:pPr>
            <a:endParaRPr kumimoji="0" lang="en-US" altLang="zh-CN" sz="2400" b="1" i="0" u="none" strike="noStrike" kern="120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endParaRPr>
          </a:p>
          <a:p>
            <a:pPr marL="171442" marR="0" lvl="0" indent="-171442" algn="l" defTabSz="514350" rtl="0" eaLnBrk="1" fontAlgn="auto" latinLnBrk="0" hangingPunct="1">
              <a:lnSpc>
                <a:spcPct val="170000"/>
              </a:lnSpc>
              <a:spcBef>
                <a:spcPts val="563"/>
              </a:spcBef>
              <a:spcAft>
                <a:spcPts val="0"/>
              </a:spcAft>
              <a:buClrTx/>
              <a:buSzTx/>
              <a:buFont typeface="Arial" panose="020B0604020202020204" pitchFamily="34" charset="0"/>
              <a:buChar char="•"/>
              <a:tabLst/>
              <a:defRPr/>
            </a:pPr>
            <a:r>
              <a:rPr kumimoji="0" lang="zh-CN" altLang="en-US" sz="2400" b="1" i="0" u="none" strike="noStrike" kern="1200" cap="none" spc="0" normalizeH="0" baseline="0" noProof="0" dirty="0">
                <a:ln>
                  <a:noFill/>
                </a:ln>
                <a:solidFill>
                  <a:srgbClr val="002FA7"/>
                </a:solidFill>
                <a:effectLst/>
                <a:uLnTx/>
                <a:uFillTx/>
                <a:latin typeface="华文仿宋" panose="02010600040101010101" pitchFamily="2" charset="-122"/>
                <a:ea typeface="华文仿宋" panose="02010600040101010101" pitchFamily="2" charset="-122"/>
                <a:cs typeface="+mn-cs"/>
              </a:rPr>
              <a:t>三维关系</a:t>
            </a:r>
            <a:r>
              <a:rPr kumimoji="0" lang="en-US" altLang="zh-CN" sz="2400" b="1" i="0" u="none" strike="noStrike" kern="1200" cap="none" spc="0" normalizeH="0" baseline="0" noProof="0" dirty="0">
                <a:ln>
                  <a:noFill/>
                </a:ln>
                <a:solidFill>
                  <a:srgbClr val="002FA7"/>
                </a:solidFill>
                <a:effectLst/>
                <a:uLnTx/>
                <a:uFillTx/>
                <a:latin typeface="华文仿宋" panose="02010600040101010101" pitchFamily="2" charset="-122"/>
                <a:ea typeface="华文仿宋" panose="02010600040101010101" pitchFamily="2" charset="-122"/>
                <a:cs typeface="+mn-cs"/>
              </a:rPr>
              <a:t>(Ternary Relationship)</a:t>
            </a:r>
            <a:r>
              <a:rPr kumimoji="0" lang="zh-CN" altLang="en-US" sz="2400" b="1" i="0" u="none" strike="noStrike" kern="1200" cap="none" spc="0" normalizeH="0" baseline="0" noProof="0" dirty="0">
                <a:ln>
                  <a:noFill/>
                </a:ln>
                <a:solidFill>
                  <a:srgbClr val="002FA7"/>
                </a:solidFill>
                <a:effectLst/>
                <a:uLnTx/>
                <a:uFillTx/>
                <a:latin typeface="华文仿宋" panose="02010600040101010101" pitchFamily="2" charset="-122"/>
                <a:ea typeface="华文仿宋" panose="02010600040101010101" pitchFamily="2" charset="-122"/>
                <a:cs typeface="+mn-cs"/>
              </a:rPr>
              <a:t>：</a:t>
            </a:r>
            <a:r>
              <a:rPr kumimoji="0" lang="en-US" altLang="zh-CN" sz="2400" b="1" i="0" u="none" strike="noStrike" kern="120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degree = 3</a:t>
            </a:r>
          </a:p>
        </p:txBody>
      </p:sp>
      <p:pic>
        <p:nvPicPr>
          <p:cNvPr id="19" name="Picture 18">
            <a:extLst>
              <a:ext uri="{FF2B5EF4-FFF2-40B4-BE49-F238E27FC236}">
                <a16:creationId xmlns:a16="http://schemas.microsoft.com/office/drawing/2014/main" id="{F8813643-A2E9-4F1E-A5F8-FA4C752C3EEC}"/>
              </a:ext>
            </a:extLst>
          </p:cNvPr>
          <p:cNvPicPr>
            <a:picLocks noChangeAspect="1"/>
          </p:cNvPicPr>
          <p:nvPr/>
        </p:nvPicPr>
        <p:blipFill>
          <a:blip r:embed="rId3"/>
          <a:stretch>
            <a:fillRect/>
          </a:stretch>
        </p:blipFill>
        <p:spPr>
          <a:xfrm>
            <a:off x="6882261" y="1162983"/>
            <a:ext cx="2421759" cy="1745412"/>
          </a:xfrm>
          <a:prstGeom prst="rect">
            <a:avLst/>
          </a:prstGeom>
        </p:spPr>
      </p:pic>
      <p:pic>
        <p:nvPicPr>
          <p:cNvPr id="23" name="Picture 22">
            <a:extLst>
              <a:ext uri="{FF2B5EF4-FFF2-40B4-BE49-F238E27FC236}">
                <a16:creationId xmlns:a16="http://schemas.microsoft.com/office/drawing/2014/main" id="{06DA2927-8304-4F89-A39B-CE54C4F93B86}"/>
              </a:ext>
            </a:extLst>
          </p:cNvPr>
          <p:cNvPicPr>
            <a:picLocks noChangeAspect="1"/>
          </p:cNvPicPr>
          <p:nvPr/>
        </p:nvPicPr>
        <p:blipFill>
          <a:blip r:embed="rId4"/>
          <a:stretch>
            <a:fillRect/>
          </a:stretch>
        </p:blipFill>
        <p:spPr>
          <a:xfrm>
            <a:off x="6154604" y="3066230"/>
            <a:ext cx="5737860" cy="849753"/>
          </a:xfrm>
          <a:prstGeom prst="rect">
            <a:avLst/>
          </a:prstGeom>
        </p:spPr>
      </p:pic>
      <p:pic>
        <p:nvPicPr>
          <p:cNvPr id="25" name="Picture 24">
            <a:extLst>
              <a:ext uri="{FF2B5EF4-FFF2-40B4-BE49-F238E27FC236}">
                <a16:creationId xmlns:a16="http://schemas.microsoft.com/office/drawing/2014/main" id="{F43BA206-D6C5-45FB-A88E-D335972C7D39}"/>
              </a:ext>
            </a:extLst>
          </p:cNvPr>
          <p:cNvPicPr>
            <a:picLocks noChangeAspect="1"/>
          </p:cNvPicPr>
          <p:nvPr/>
        </p:nvPicPr>
        <p:blipFill>
          <a:blip r:embed="rId5"/>
          <a:stretch>
            <a:fillRect/>
          </a:stretch>
        </p:blipFill>
        <p:spPr>
          <a:xfrm>
            <a:off x="6154604" y="4073818"/>
            <a:ext cx="5887628" cy="2697170"/>
          </a:xfrm>
          <a:prstGeom prst="rect">
            <a:avLst/>
          </a:prstGeom>
        </p:spPr>
      </p:pic>
      <p:cxnSp>
        <p:nvCxnSpPr>
          <p:cNvPr id="26" name="Straight Connector 25">
            <a:extLst>
              <a:ext uri="{FF2B5EF4-FFF2-40B4-BE49-F238E27FC236}">
                <a16:creationId xmlns:a16="http://schemas.microsoft.com/office/drawing/2014/main" id="{E9ADDCB7-BB64-48FE-AE0E-A491A6869E2D}"/>
              </a:ext>
            </a:extLst>
          </p:cNvPr>
          <p:cNvCxnSpPr>
            <a:cxnSpLocks/>
          </p:cNvCxnSpPr>
          <p:nvPr/>
        </p:nvCxnSpPr>
        <p:spPr>
          <a:xfrm>
            <a:off x="-217170" y="3002601"/>
            <a:ext cx="1262634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EE55F9-D78B-4379-8967-AFDEF742996C}"/>
              </a:ext>
            </a:extLst>
          </p:cNvPr>
          <p:cNvCxnSpPr>
            <a:cxnSpLocks/>
          </p:cNvCxnSpPr>
          <p:nvPr/>
        </p:nvCxnSpPr>
        <p:spPr>
          <a:xfrm>
            <a:off x="-217170" y="3993201"/>
            <a:ext cx="1262634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a16="http://schemas.microsoft.com/office/drawing/2014/main" id="{EB14362D-CFD4-4362-A8C1-4EE5210F9EB2}"/>
              </a:ext>
            </a:extLst>
          </p:cNvPr>
          <p:cNvSpPr txBox="1">
            <a:spLocks noChangeArrowheads="1"/>
          </p:cNvSpPr>
          <p:nvPr/>
        </p:nvSpPr>
        <p:spPr>
          <a:xfrm>
            <a:off x="244396" y="-281445"/>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solidFill>
                  <a:prstClr val="black"/>
                </a:solidFill>
                <a:latin typeface="微软雅黑" panose="020B0503020204020204" pitchFamily="34" charset="-122"/>
                <a:ea typeface="微软雅黑" panose="020B0503020204020204" pitchFamily="34" charset="-122"/>
              </a:rPr>
              <a:t>关系</a:t>
            </a:r>
            <a:r>
              <a:rPr lang="en-US" altLang="zh-CN" sz="3600" dirty="0" smtClean="0">
                <a:solidFill>
                  <a:prstClr val="black"/>
                </a:solidFill>
                <a:latin typeface="微软雅黑" panose="020B0503020204020204" pitchFamily="34" charset="-122"/>
                <a:ea typeface="微软雅黑" panose="020B0503020204020204" pitchFamily="34" charset="-122"/>
              </a:rPr>
              <a:t>(Relationship)</a:t>
            </a:r>
          </a:p>
        </p:txBody>
      </p:sp>
      <p:sp>
        <p:nvSpPr>
          <p:cNvPr id="20" name="Content Placeholder 3">
            <a:extLst>
              <a:ext uri="{FF2B5EF4-FFF2-40B4-BE49-F238E27FC236}">
                <a16:creationId xmlns:a16="http://schemas.microsoft.com/office/drawing/2014/main" id="{476843D2-9693-474C-8D9D-C55FEDD936BD}"/>
              </a:ext>
            </a:extLst>
          </p:cNvPr>
          <p:cNvSpPr txBox="1">
            <a:spLocks/>
          </p:cNvSpPr>
          <p:nvPr/>
        </p:nvSpPr>
        <p:spPr>
          <a:xfrm>
            <a:off x="419000" y="474529"/>
            <a:ext cx="10844077" cy="1467021"/>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defRPr/>
            </a:pPr>
            <a:r>
              <a:rPr lang="zh-CN" altLang="en-US" sz="2400" dirty="0">
                <a:solidFill>
                  <a:srgbClr val="002FA7"/>
                </a:solidFill>
                <a:latin typeface="Arial" panose="020B0604020202020204" pitchFamily="34" charset="0"/>
                <a:ea typeface="微软雅黑" panose="020B0503020204020204" pitchFamily="34" charset="-122"/>
                <a:cs typeface="Arial" panose="020B0604020202020204" pitchFamily="34" charset="0"/>
              </a:rPr>
              <a:t>度数</a:t>
            </a:r>
            <a:r>
              <a:rPr lang="en-US" altLang="zh-CN" sz="2400" dirty="0">
                <a:solidFill>
                  <a:srgbClr val="002FA7"/>
                </a:solidFill>
                <a:latin typeface="Arial" panose="020B0604020202020204" pitchFamily="34" charset="0"/>
                <a:ea typeface="微软雅黑" panose="020B0503020204020204" pitchFamily="34" charset="-122"/>
                <a:cs typeface="Arial" panose="020B0604020202020204" pitchFamily="34" charset="0"/>
              </a:rPr>
              <a:t>(Degree)</a:t>
            </a:r>
            <a:r>
              <a:rPr lang="zh-CN" altLang="en-US" sz="2400" dirty="0">
                <a:solidFill>
                  <a:srgbClr val="002FA7"/>
                </a:solidFill>
                <a:latin typeface="Arial" panose="020B0604020202020204" pitchFamily="34" charset="0"/>
                <a:ea typeface="微软雅黑" panose="020B0503020204020204" pitchFamily="34" charset="-122"/>
                <a:cs typeface="Arial" panose="020B0604020202020204" pitchFamily="34" charset="0"/>
              </a:rPr>
              <a:t>：关系的度数是参与那个关系的实体</a:t>
            </a:r>
            <a:r>
              <a:rPr lang="zh-CN" altLang="en-US" sz="2400" dirty="0" smtClean="0">
                <a:solidFill>
                  <a:srgbClr val="002FA7"/>
                </a:solidFill>
                <a:latin typeface="Arial" panose="020B0604020202020204" pitchFamily="34" charset="0"/>
                <a:ea typeface="微软雅黑" panose="020B0503020204020204" pitchFamily="34" charset="-122"/>
                <a:cs typeface="Arial" panose="020B0604020202020204" pitchFamily="34" charset="0"/>
              </a:rPr>
              <a:t>数量</a:t>
            </a:r>
            <a:endParaRPr lang="zh-CN" altLang="en-US" sz="2400" dirty="0">
              <a:solidFill>
                <a:srgbClr val="002FA7"/>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25222148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anim calcmode="lin" valueType="num">
                                      <p:cBhvr>
                                        <p:cTn id="18" dur="1000" fill="hold"/>
                                        <p:tgtEl>
                                          <p:spTgt spid="26"/>
                                        </p:tgtEl>
                                        <p:attrNameLst>
                                          <p:attrName>ppt_x</p:attrName>
                                        </p:attrNameLst>
                                      </p:cBhvr>
                                      <p:tavLst>
                                        <p:tav tm="0">
                                          <p:val>
                                            <p:strVal val="#ppt_x"/>
                                          </p:val>
                                        </p:tav>
                                        <p:tav tm="100000">
                                          <p:val>
                                            <p:strVal val="#ppt_x"/>
                                          </p:val>
                                        </p:tav>
                                      </p:tavLst>
                                    </p:anim>
                                    <p:anim calcmode="lin" valueType="num">
                                      <p:cBhvr>
                                        <p:cTn id="1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fade">
                                      <p:cBhvr>
                                        <p:cTn id="24" dur="1000"/>
                                        <p:tgtEl>
                                          <p:spTgt spid="4">
                                            <p:txEl>
                                              <p:pRg st="2" end="2"/>
                                            </p:txEl>
                                          </p:spTgt>
                                        </p:tgtEl>
                                      </p:cBhvr>
                                    </p:animEffect>
                                    <p:anim calcmode="lin" valueType="num">
                                      <p:cBhvr>
                                        <p:cTn id="2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1000"/>
                                        <p:tgtEl>
                                          <p:spTgt spid="23"/>
                                        </p:tgtEl>
                                      </p:cBhvr>
                                    </p:animEffect>
                                    <p:anim calcmode="lin" valueType="num">
                                      <p:cBhvr>
                                        <p:cTn id="30" dur="1000" fill="hold"/>
                                        <p:tgtEl>
                                          <p:spTgt spid="23"/>
                                        </p:tgtEl>
                                        <p:attrNameLst>
                                          <p:attrName>ppt_x</p:attrName>
                                        </p:attrNameLst>
                                      </p:cBhvr>
                                      <p:tavLst>
                                        <p:tav tm="0">
                                          <p:val>
                                            <p:strVal val="#ppt_x"/>
                                          </p:val>
                                        </p:tav>
                                        <p:tav tm="100000">
                                          <p:val>
                                            <p:strVal val="#ppt_x"/>
                                          </p:val>
                                        </p:tav>
                                      </p:tavLst>
                                    </p:anim>
                                    <p:anim calcmode="lin" valueType="num">
                                      <p:cBhvr>
                                        <p:cTn id="31" dur="1000" fill="hold"/>
                                        <p:tgtEl>
                                          <p:spTgt spid="23"/>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1000"/>
                                        <p:tgtEl>
                                          <p:spTgt spid="27"/>
                                        </p:tgtEl>
                                      </p:cBhvr>
                                    </p:animEffect>
                                    <p:anim calcmode="lin" valueType="num">
                                      <p:cBhvr>
                                        <p:cTn id="35" dur="1000" fill="hold"/>
                                        <p:tgtEl>
                                          <p:spTgt spid="27"/>
                                        </p:tgtEl>
                                        <p:attrNameLst>
                                          <p:attrName>ppt_x</p:attrName>
                                        </p:attrNameLst>
                                      </p:cBhvr>
                                      <p:tavLst>
                                        <p:tav tm="0">
                                          <p:val>
                                            <p:strVal val="#ppt_x"/>
                                          </p:val>
                                        </p:tav>
                                        <p:tav tm="100000">
                                          <p:val>
                                            <p:strVal val="#ppt_x"/>
                                          </p:val>
                                        </p:tav>
                                      </p:tavLst>
                                    </p:anim>
                                    <p:anim calcmode="lin" valueType="num">
                                      <p:cBhvr>
                                        <p:cTn id="3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4">
                                            <p:txEl>
                                              <p:pRg st="4" end="4"/>
                                            </p:txEl>
                                          </p:spTgt>
                                        </p:tgtEl>
                                        <p:attrNameLst>
                                          <p:attrName>style.visibility</p:attrName>
                                        </p:attrNameLst>
                                      </p:cBhvr>
                                      <p:to>
                                        <p:strVal val="visible"/>
                                      </p:to>
                                    </p:set>
                                    <p:animEffect transition="in" filter="fade">
                                      <p:cBhvr>
                                        <p:cTn id="41" dur="1000"/>
                                        <p:tgtEl>
                                          <p:spTgt spid="4">
                                            <p:txEl>
                                              <p:pRg st="4" end="4"/>
                                            </p:txEl>
                                          </p:spTgt>
                                        </p:tgtEl>
                                      </p:cBhvr>
                                    </p:animEffect>
                                    <p:anim calcmode="lin" valueType="num">
                                      <p:cBhvr>
                                        <p:cTn id="42"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43" dur="1000" fill="hold"/>
                                        <p:tgtEl>
                                          <p:spTgt spid="4">
                                            <p:txEl>
                                              <p:pRg st="4" end="4"/>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1000"/>
                                        <p:tgtEl>
                                          <p:spTgt spid="25"/>
                                        </p:tgtEl>
                                      </p:cBhvr>
                                    </p:animEffect>
                                    <p:anim calcmode="lin" valueType="num">
                                      <p:cBhvr>
                                        <p:cTn id="47" dur="1000" fill="hold"/>
                                        <p:tgtEl>
                                          <p:spTgt spid="25"/>
                                        </p:tgtEl>
                                        <p:attrNameLst>
                                          <p:attrName>ppt_x</p:attrName>
                                        </p:attrNameLst>
                                      </p:cBhvr>
                                      <p:tavLst>
                                        <p:tav tm="0">
                                          <p:val>
                                            <p:strVal val="#ppt_x"/>
                                          </p:val>
                                        </p:tav>
                                        <p:tav tm="100000">
                                          <p:val>
                                            <p:strVal val="#ppt_x"/>
                                          </p:val>
                                        </p:tav>
                                      </p:tavLst>
                                    </p:anim>
                                    <p:anim calcmode="lin" valueType="num">
                                      <p:cBhvr>
                                        <p:cTn id="4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B14362D-CFD4-4362-A8C1-4EE5210F9EB2}"/>
              </a:ext>
            </a:extLst>
          </p:cNvPr>
          <p:cNvSpPr txBox="1">
            <a:spLocks noChangeArrowheads="1"/>
          </p:cNvSpPr>
          <p:nvPr/>
        </p:nvSpPr>
        <p:spPr>
          <a:xfrm>
            <a:off x="469683" y="0"/>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solidFill>
                  <a:prstClr val="black"/>
                </a:solidFill>
                <a:latin typeface="微软雅黑" panose="020B0503020204020204" pitchFamily="34" charset="-122"/>
                <a:ea typeface="微软雅黑" panose="020B0503020204020204" pitchFamily="34" charset="-122"/>
              </a:rPr>
              <a:t>关系</a:t>
            </a:r>
            <a:r>
              <a:rPr lang="en-US" altLang="zh-CN" sz="3600" dirty="0" smtClean="0">
                <a:solidFill>
                  <a:prstClr val="black"/>
                </a:solidFill>
                <a:latin typeface="微软雅黑" panose="020B0503020204020204" pitchFamily="34" charset="-122"/>
                <a:ea typeface="微软雅黑" panose="020B0503020204020204" pitchFamily="34" charset="-122"/>
              </a:rPr>
              <a:t>(Relationship)</a:t>
            </a: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469683" y="1282682"/>
            <a:ext cx="11922342" cy="898543"/>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lnSpc>
                <a:spcPct val="150000"/>
              </a:lnSpc>
              <a:defRPr/>
            </a:pPr>
            <a:endParaRPr lang="en-US" altLang="zh-CN" sz="2400" b="1" dirty="0">
              <a:solidFill>
                <a:prstClr val="black"/>
              </a:solidFill>
              <a:latin typeface="微软雅黑" panose="020B0503020204020204" pitchFamily="34" charset="-122"/>
              <a:ea typeface="微软雅黑" panose="020B0503020204020204" pitchFamily="34" charset="-122"/>
            </a:endParaRPr>
          </a:p>
        </p:txBody>
      </p:sp>
      <p:sp>
        <p:nvSpPr>
          <p:cNvPr id="6" name="Content Placeholder 3">
            <a:extLst>
              <a:ext uri="{FF2B5EF4-FFF2-40B4-BE49-F238E27FC236}">
                <a16:creationId xmlns:a16="http://schemas.microsoft.com/office/drawing/2014/main" id="{476843D2-9693-474C-8D9D-C55FEDD936BD}"/>
              </a:ext>
            </a:extLst>
          </p:cNvPr>
          <p:cNvSpPr txBox="1">
            <a:spLocks/>
          </p:cNvSpPr>
          <p:nvPr/>
        </p:nvSpPr>
        <p:spPr>
          <a:xfrm>
            <a:off x="469683" y="863580"/>
            <a:ext cx="11145228" cy="1467021"/>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defRPr/>
            </a:pPr>
            <a:r>
              <a:rPr lang="zh-CN" altLang="en-US" sz="2400" dirty="0" smtClean="0">
                <a:solidFill>
                  <a:srgbClr val="002FA7"/>
                </a:solidFill>
                <a:latin typeface="Arial" panose="020B0604020202020204" pitchFamily="34" charset="0"/>
                <a:ea typeface="微软雅黑" panose="020B0503020204020204" pitchFamily="34" charset="-122"/>
                <a:cs typeface="Arial" panose="020B0604020202020204" pitchFamily="34" charset="0"/>
              </a:rPr>
              <a:t>外键（</a:t>
            </a:r>
            <a:r>
              <a:rPr lang="en-US" altLang="zh-CN" sz="2400" dirty="0">
                <a:solidFill>
                  <a:srgbClr val="002FA7"/>
                </a:solidFill>
                <a:latin typeface="Arial" panose="020B0604020202020204" pitchFamily="34" charset="0"/>
                <a:ea typeface="微软雅黑" panose="020B0503020204020204" pitchFamily="34" charset="-122"/>
                <a:cs typeface="Arial" panose="020B0604020202020204" pitchFamily="34" charset="0"/>
              </a:rPr>
              <a:t>Foreign Keys</a:t>
            </a:r>
            <a:r>
              <a:rPr lang="zh-CN" altLang="en-US" sz="2400" dirty="0" smtClean="0">
                <a:solidFill>
                  <a:srgbClr val="002FA7"/>
                </a:solidFill>
                <a:latin typeface="Arial" panose="020B0604020202020204" pitchFamily="34" charset="0"/>
                <a:ea typeface="微软雅黑" panose="020B0503020204020204" pitchFamily="34" charset="-122"/>
                <a:cs typeface="Arial" panose="020B0604020202020204" pitchFamily="34" charset="0"/>
              </a:rPr>
              <a:t>）：</a:t>
            </a:r>
            <a:r>
              <a:rPr lang="zh-CN" altLang="en-US" sz="2400" dirty="0">
                <a:solidFill>
                  <a:srgbClr val="002FA7"/>
                </a:solidFill>
                <a:latin typeface="Arial" panose="020B0604020202020204" pitchFamily="34" charset="0"/>
                <a:ea typeface="微软雅黑" panose="020B0503020204020204" pitchFamily="34" charset="-122"/>
                <a:cs typeface="Arial" panose="020B0604020202020204" pitchFamily="34" charset="0"/>
              </a:rPr>
              <a:t>是一个实体的主键，它被复制到另一</a:t>
            </a:r>
            <a:r>
              <a:rPr lang="zh-CN" altLang="en-US" sz="2400" dirty="0" smtClean="0">
                <a:solidFill>
                  <a:srgbClr val="002FA7"/>
                </a:solidFill>
                <a:latin typeface="Arial" panose="020B0604020202020204" pitchFamily="34" charset="0"/>
                <a:ea typeface="微软雅黑" panose="020B0503020204020204" pitchFamily="34" charset="-122"/>
                <a:cs typeface="Arial" panose="020B0604020202020204" pitchFamily="34" charset="0"/>
              </a:rPr>
              <a:t>个实体</a:t>
            </a:r>
            <a:r>
              <a:rPr lang="zh-CN" altLang="en-US" sz="2400" dirty="0">
                <a:solidFill>
                  <a:srgbClr val="002FA7"/>
                </a:solidFill>
                <a:latin typeface="Arial" panose="020B0604020202020204" pitchFamily="34" charset="0"/>
                <a:ea typeface="微软雅黑" panose="020B0503020204020204" pitchFamily="34" charset="-122"/>
                <a:cs typeface="Arial" panose="020B0604020202020204" pitchFamily="34" charset="0"/>
              </a:rPr>
              <a:t>以确定一个关系</a:t>
            </a:r>
            <a:r>
              <a:rPr lang="zh-CN" altLang="en-US" sz="2400" dirty="0" smtClean="0">
                <a:solidFill>
                  <a:srgbClr val="002FA7"/>
                </a:solidFill>
                <a:latin typeface="Arial" panose="020B0604020202020204" pitchFamily="34" charset="0"/>
                <a:ea typeface="微软雅黑" panose="020B0503020204020204" pitchFamily="34" charset="-122"/>
                <a:cs typeface="Arial" panose="020B0604020202020204" pitchFamily="34" charset="0"/>
              </a:rPr>
              <a:t>实例</a:t>
            </a:r>
            <a:endParaRPr lang="zh-CN" altLang="en-US" sz="2400" dirty="0">
              <a:solidFill>
                <a:srgbClr val="002FA7"/>
              </a:solidFill>
              <a:latin typeface="Arial" panose="020B0604020202020204" pitchFamily="34" charset="0"/>
              <a:ea typeface="微软雅黑" panose="020B0503020204020204" pitchFamily="34" charset="-122"/>
              <a:cs typeface="Arial" panose="020B0604020202020204" pitchFamily="34" charset="0"/>
            </a:endParaRPr>
          </a:p>
        </p:txBody>
      </p:sp>
      <p:sp>
        <p:nvSpPr>
          <p:cNvPr id="11" name="object 9"/>
          <p:cNvSpPr/>
          <p:nvPr/>
        </p:nvSpPr>
        <p:spPr>
          <a:xfrm>
            <a:off x="1431798" y="2795536"/>
            <a:ext cx="9328403" cy="1536191"/>
          </a:xfrm>
          <a:prstGeom prst="rect">
            <a:avLst/>
          </a:prstGeom>
          <a:blipFill>
            <a:blip r:embed="rId3" cstate="print"/>
            <a:stretch>
              <a:fillRect/>
            </a:stretch>
          </a:blipFill>
        </p:spPr>
        <p:txBody>
          <a:bodyPr wrap="square" lIns="0" tIns="0" rIns="0" bIns="0" rtlCol="0"/>
          <a:lstStyle/>
          <a:p>
            <a:endParaRPr/>
          </a:p>
        </p:txBody>
      </p:sp>
      <p:sp>
        <p:nvSpPr>
          <p:cNvPr id="19" name="Content Placeholder 3">
            <a:extLst>
              <a:ext uri="{FF2B5EF4-FFF2-40B4-BE49-F238E27FC236}">
                <a16:creationId xmlns:a16="http://schemas.microsoft.com/office/drawing/2014/main" id="{476843D2-9693-474C-8D9D-C55FEDD936BD}"/>
              </a:ext>
            </a:extLst>
          </p:cNvPr>
          <p:cNvSpPr txBox="1">
            <a:spLocks/>
          </p:cNvSpPr>
          <p:nvPr/>
        </p:nvSpPr>
        <p:spPr>
          <a:xfrm>
            <a:off x="2286620" y="4219118"/>
            <a:ext cx="1255996" cy="473342"/>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defRPr/>
            </a:pPr>
            <a:r>
              <a:rPr lang="zh-CN" altLang="en-US" sz="2000" dirty="0" smtClean="0">
                <a:latin typeface="Arial" panose="020B0604020202020204" pitchFamily="34" charset="0"/>
                <a:ea typeface="微软雅黑" panose="020B0503020204020204" pitchFamily="34" charset="-122"/>
                <a:cs typeface="Arial" panose="020B0604020202020204" pitchFamily="34" charset="0"/>
              </a:rPr>
              <a:t>父实体</a:t>
            </a:r>
            <a:endParaRPr lang="zh-CN" altLang="en-US" sz="2000" dirty="0">
              <a:latin typeface="Arial" panose="020B0604020202020204" pitchFamily="34" charset="0"/>
              <a:ea typeface="微软雅黑" panose="020B0503020204020204" pitchFamily="34" charset="-122"/>
              <a:cs typeface="Arial" panose="020B0604020202020204" pitchFamily="34" charset="0"/>
            </a:endParaRPr>
          </a:p>
        </p:txBody>
      </p:sp>
      <p:sp>
        <p:nvSpPr>
          <p:cNvPr id="20" name="Content Placeholder 3">
            <a:extLst>
              <a:ext uri="{FF2B5EF4-FFF2-40B4-BE49-F238E27FC236}">
                <a16:creationId xmlns:a16="http://schemas.microsoft.com/office/drawing/2014/main" id="{476843D2-9693-474C-8D9D-C55FEDD936BD}"/>
              </a:ext>
            </a:extLst>
          </p:cNvPr>
          <p:cNvSpPr txBox="1">
            <a:spLocks/>
          </p:cNvSpPr>
          <p:nvPr/>
        </p:nvSpPr>
        <p:spPr>
          <a:xfrm>
            <a:off x="8423685" y="4219118"/>
            <a:ext cx="1255996" cy="473342"/>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defRPr/>
            </a:pPr>
            <a:r>
              <a:rPr lang="zh-CN" altLang="en-US" sz="2000" dirty="0" smtClean="0">
                <a:latin typeface="Arial" panose="020B0604020202020204" pitchFamily="34" charset="0"/>
                <a:ea typeface="微软雅黑" panose="020B0503020204020204" pitchFamily="34" charset="-122"/>
                <a:cs typeface="Arial" panose="020B0604020202020204" pitchFamily="34" charset="0"/>
              </a:rPr>
              <a:t>子实体</a:t>
            </a:r>
            <a:endParaRPr lang="zh-CN" altLang="en-US" sz="2000" dirty="0">
              <a:latin typeface="Arial" panose="020B0604020202020204" pitchFamily="34" charset="0"/>
              <a:ea typeface="微软雅黑" panose="020B0503020204020204" pitchFamily="34" charset="-122"/>
              <a:cs typeface="Arial" panose="020B0604020202020204" pitchFamily="34" charset="0"/>
            </a:endParaRPr>
          </a:p>
        </p:txBody>
      </p:sp>
      <p:sp>
        <p:nvSpPr>
          <p:cNvPr id="3" name="矩形 2"/>
          <p:cNvSpPr/>
          <p:nvPr/>
        </p:nvSpPr>
        <p:spPr>
          <a:xfrm>
            <a:off x="7343164" y="3975177"/>
            <a:ext cx="2512643" cy="243942"/>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矩形 1"/>
          <p:cNvSpPr/>
          <p:nvPr/>
        </p:nvSpPr>
        <p:spPr>
          <a:xfrm>
            <a:off x="430735" y="5273369"/>
            <a:ext cx="11565974" cy="369332"/>
          </a:xfrm>
          <a:prstGeom prst="rect">
            <a:avLst/>
          </a:prstGeom>
        </p:spPr>
        <p:txBody>
          <a:bodyPr wrap="square">
            <a:spAutoFit/>
          </a:bodyPr>
          <a:lstStyle/>
          <a:p>
            <a:r>
              <a:rPr lang="zh-CN" altLang="en-US" dirty="0">
                <a:solidFill>
                  <a:srgbClr val="002FA7"/>
                </a:solidFill>
                <a:latin typeface="微软雅黑" panose="020B0503020204020204" pitchFamily="34" charset="-122"/>
                <a:ea typeface="微软雅黑" panose="020B0503020204020204" pitchFamily="34" charset="-122"/>
              </a:rPr>
              <a:t>父实体</a:t>
            </a:r>
            <a:r>
              <a:rPr lang="zh-CN" altLang="en-US" dirty="0">
                <a:latin typeface="微软雅黑" panose="020B0503020204020204" pitchFamily="34" charset="-122"/>
                <a:ea typeface="微软雅黑" panose="020B0503020204020204" pitchFamily="34" charset="-122"/>
              </a:rPr>
              <a:t>：将一个或多个</a:t>
            </a:r>
            <a:r>
              <a:rPr lang="zh-CN" altLang="en-US" dirty="0" smtClean="0">
                <a:latin typeface="微软雅黑" panose="020B0503020204020204" pitchFamily="34" charset="-122"/>
                <a:ea typeface="微软雅黑" panose="020B0503020204020204" pitchFamily="34" charset="-122"/>
              </a:rPr>
              <a:t>属性复制</a:t>
            </a:r>
            <a:r>
              <a:rPr lang="zh-CN" altLang="en-US" dirty="0">
                <a:latin typeface="微软雅黑" panose="020B0503020204020204" pitchFamily="34" charset="-122"/>
                <a:ea typeface="微软雅黑" panose="020B0503020204020204" pitchFamily="34" charset="-122"/>
              </a:rPr>
              <a:t>给另一个实体的数据</a:t>
            </a:r>
            <a:r>
              <a:rPr lang="zh-CN" altLang="en-US" dirty="0" smtClean="0">
                <a:latin typeface="微软雅黑" panose="020B0503020204020204" pitchFamily="34" charset="-122"/>
                <a:ea typeface="微软雅黑" panose="020B0503020204020204" pitchFamily="34" charset="-122"/>
              </a:rPr>
              <a:t>实体</a:t>
            </a:r>
            <a:r>
              <a:rPr lang="zh-CN" altLang="en-US" dirty="0">
                <a:latin typeface="微软雅黑" panose="020B0503020204020204" pitchFamily="34" charset="-122"/>
                <a:ea typeface="微软雅黑" panose="020B0503020204020204" pitchFamily="34" charset="-122"/>
              </a:rPr>
              <a:t>，称为孩子。在一对多</a:t>
            </a:r>
            <a:r>
              <a:rPr lang="zh-CN" altLang="en-US" dirty="0" smtClean="0">
                <a:latin typeface="微软雅黑" panose="020B0503020204020204" pitchFamily="34" charset="-122"/>
                <a:ea typeface="微软雅黑" panose="020B0503020204020204" pitchFamily="34" charset="-122"/>
              </a:rPr>
              <a:t>关系</a:t>
            </a:r>
            <a:r>
              <a:rPr lang="zh-CN" altLang="en-US" dirty="0">
                <a:latin typeface="微软雅黑" panose="020B0503020204020204" pitchFamily="34" charset="-122"/>
                <a:ea typeface="微软雅黑" panose="020B0503020204020204" pitchFamily="34" charset="-122"/>
              </a:rPr>
              <a:t>中，父级是“一”侧的</a:t>
            </a:r>
            <a:r>
              <a:rPr lang="zh-CN" altLang="en-US" dirty="0" smtClean="0">
                <a:latin typeface="微软雅黑" panose="020B0503020204020204" pitchFamily="34" charset="-122"/>
                <a:ea typeface="微软雅黑" panose="020B0503020204020204" pitchFamily="34" charset="-122"/>
              </a:rPr>
              <a:t>实体</a:t>
            </a:r>
            <a:r>
              <a:rPr lang="zh-CN" altLang="en-US" dirty="0">
                <a:latin typeface="微软雅黑" panose="020B0503020204020204" pitchFamily="34" charset="-122"/>
                <a:ea typeface="微软雅黑" panose="020B0503020204020204" pitchFamily="34" charset="-122"/>
              </a:rPr>
              <a:t>。</a:t>
            </a:r>
          </a:p>
        </p:txBody>
      </p:sp>
      <p:sp>
        <p:nvSpPr>
          <p:cNvPr id="7" name="矩形 6"/>
          <p:cNvSpPr/>
          <p:nvPr/>
        </p:nvSpPr>
        <p:spPr>
          <a:xfrm>
            <a:off x="430735" y="5746710"/>
            <a:ext cx="11565974" cy="369332"/>
          </a:xfrm>
          <a:prstGeom prst="rect">
            <a:avLst/>
          </a:prstGeom>
        </p:spPr>
        <p:txBody>
          <a:bodyPr wrap="square">
            <a:spAutoFit/>
          </a:bodyPr>
          <a:lstStyle/>
          <a:p>
            <a:r>
              <a:rPr lang="zh-CN" altLang="en-US" dirty="0">
                <a:solidFill>
                  <a:srgbClr val="002FA7"/>
                </a:solidFill>
                <a:latin typeface="微软雅黑" panose="020B0503020204020204" pitchFamily="34" charset="-122"/>
                <a:ea typeface="微软雅黑" panose="020B0503020204020204" pitchFamily="34" charset="-122"/>
              </a:rPr>
              <a:t>子实体</a:t>
            </a:r>
            <a:r>
              <a:rPr lang="zh-CN" altLang="en-US" dirty="0">
                <a:latin typeface="微软雅黑" panose="020B0503020204020204" pitchFamily="34" charset="-122"/>
                <a:ea typeface="微软雅黑" panose="020B0503020204020204" pitchFamily="34" charset="-122"/>
              </a:rPr>
              <a:t>：从另一个实体</a:t>
            </a:r>
            <a:r>
              <a:rPr lang="zh-CN" altLang="en-US" dirty="0" smtClean="0">
                <a:latin typeface="微软雅黑" panose="020B0503020204020204" pitchFamily="34" charset="-122"/>
                <a:ea typeface="微软雅黑" panose="020B0503020204020204" pitchFamily="34" charset="-122"/>
              </a:rPr>
              <a:t>派生一</a:t>
            </a:r>
            <a:r>
              <a:rPr lang="zh-CN" altLang="en-US" dirty="0">
                <a:latin typeface="微软雅黑" panose="020B0503020204020204" pitchFamily="34" charset="-122"/>
                <a:ea typeface="微软雅黑" panose="020B0503020204020204" pitchFamily="34" charset="-122"/>
              </a:rPr>
              <a:t>个或多个属性的数据实体</a:t>
            </a:r>
            <a:r>
              <a:rPr lang="zh-CN" altLang="en-US" dirty="0" smtClean="0">
                <a:latin typeface="微软雅黑" panose="020B0503020204020204" pitchFamily="34" charset="-122"/>
                <a:ea typeface="微软雅黑" panose="020B0503020204020204" pitchFamily="34" charset="-122"/>
              </a:rPr>
              <a:t>，称为</a:t>
            </a:r>
            <a:r>
              <a:rPr lang="zh-CN" altLang="en-US" dirty="0">
                <a:latin typeface="微软雅黑" panose="020B0503020204020204" pitchFamily="34" charset="-122"/>
                <a:ea typeface="微软雅黑" panose="020B0503020204020204" pitchFamily="34" charset="-122"/>
              </a:rPr>
              <a:t>父母。在一对多关系中</a:t>
            </a:r>
            <a:r>
              <a:rPr lang="zh-CN" altLang="en-US" dirty="0" smtClean="0">
                <a:latin typeface="微软雅黑" panose="020B0503020204020204" pitchFamily="34" charset="-122"/>
                <a:ea typeface="微软雅黑" panose="020B0503020204020204" pitchFamily="34" charset="-122"/>
              </a:rPr>
              <a:t>，孩子</a:t>
            </a:r>
            <a:r>
              <a:rPr lang="zh-CN" altLang="en-US" dirty="0">
                <a:latin typeface="微软雅黑" panose="020B0503020204020204" pitchFamily="34" charset="-122"/>
                <a:ea typeface="微软雅黑" panose="020B0503020204020204" pitchFamily="34" charset="-122"/>
              </a:rPr>
              <a:t>是“多”方的实体。</a:t>
            </a:r>
          </a:p>
        </p:txBody>
      </p:sp>
    </p:spTree>
    <p:extLst>
      <p:ext uri="{BB962C8B-B14F-4D97-AF65-F5344CB8AC3E}">
        <p14:creationId xmlns:p14="http://schemas.microsoft.com/office/powerpoint/2010/main" val="920699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9" grpId="0"/>
      <p:bldP spid="20" grpId="0"/>
      <p:bldP spid="3" grpId="0" animBg="1"/>
      <p:bldP spid="2" grpId="0"/>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9"/>
          <p:cNvSpPr/>
          <p:nvPr/>
        </p:nvSpPr>
        <p:spPr>
          <a:xfrm>
            <a:off x="1568261" y="1923305"/>
            <a:ext cx="9328403" cy="1536191"/>
          </a:xfrm>
          <a:prstGeom prst="rect">
            <a:avLst/>
          </a:prstGeom>
          <a:blipFill>
            <a:blip r:embed="rId3" cstate="print"/>
            <a:stretch>
              <a:fillRect/>
            </a:stretch>
          </a:blipFill>
        </p:spPr>
        <p:txBody>
          <a:bodyPr wrap="square" lIns="0" tIns="0" rIns="0" bIns="0" rtlCol="0"/>
          <a:lstStyle/>
          <a:p>
            <a:endParaRPr/>
          </a:p>
        </p:txBody>
      </p:sp>
      <p:sp>
        <p:nvSpPr>
          <p:cNvPr id="4" name="Title 1">
            <a:extLst>
              <a:ext uri="{FF2B5EF4-FFF2-40B4-BE49-F238E27FC236}">
                <a16:creationId xmlns:a16="http://schemas.microsoft.com/office/drawing/2014/main" id="{EB14362D-CFD4-4362-A8C1-4EE5210F9EB2}"/>
              </a:ext>
            </a:extLst>
          </p:cNvPr>
          <p:cNvSpPr txBox="1">
            <a:spLocks noChangeArrowheads="1"/>
          </p:cNvSpPr>
          <p:nvPr/>
        </p:nvSpPr>
        <p:spPr>
          <a:xfrm>
            <a:off x="469683" y="0"/>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solidFill>
                  <a:prstClr val="black"/>
                </a:solidFill>
                <a:latin typeface="微软雅黑" panose="020B0503020204020204" pitchFamily="34" charset="-122"/>
                <a:ea typeface="微软雅黑" panose="020B0503020204020204" pitchFamily="34" charset="-122"/>
              </a:rPr>
              <a:t>关系</a:t>
            </a:r>
            <a:r>
              <a:rPr lang="en-US" altLang="zh-CN" sz="3600" dirty="0" smtClean="0">
                <a:solidFill>
                  <a:prstClr val="black"/>
                </a:solidFill>
                <a:latin typeface="微软雅黑" panose="020B0503020204020204" pitchFamily="34" charset="-122"/>
                <a:ea typeface="微软雅黑" panose="020B0503020204020204" pitchFamily="34" charset="-122"/>
              </a:rPr>
              <a:t>(Relationship)</a:t>
            </a: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469683" y="1282682"/>
            <a:ext cx="11922342" cy="898543"/>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lnSpc>
                <a:spcPct val="150000"/>
              </a:lnSpc>
              <a:defRPr/>
            </a:pPr>
            <a:endParaRPr lang="en-US" altLang="zh-CN" sz="2400" b="1" dirty="0">
              <a:solidFill>
                <a:prstClr val="black"/>
              </a:solidFill>
              <a:latin typeface="微软雅黑" panose="020B0503020204020204" pitchFamily="34" charset="-122"/>
              <a:ea typeface="微软雅黑" panose="020B0503020204020204" pitchFamily="34" charset="-122"/>
            </a:endParaRPr>
          </a:p>
        </p:txBody>
      </p:sp>
      <p:sp>
        <p:nvSpPr>
          <p:cNvPr id="6" name="Content Placeholder 3">
            <a:extLst>
              <a:ext uri="{FF2B5EF4-FFF2-40B4-BE49-F238E27FC236}">
                <a16:creationId xmlns:a16="http://schemas.microsoft.com/office/drawing/2014/main" id="{476843D2-9693-474C-8D9D-C55FEDD936BD}"/>
              </a:ext>
            </a:extLst>
          </p:cNvPr>
          <p:cNvSpPr txBox="1">
            <a:spLocks/>
          </p:cNvSpPr>
          <p:nvPr/>
        </p:nvSpPr>
        <p:spPr>
          <a:xfrm>
            <a:off x="720641" y="3737802"/>
            <a:ext cx="11145228" cy="1467021"/>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2000" dirty="0" smtClean="0">
                <a:solidFill>
                  <a:srgbClr val="002FA7"/>
                </a:solidFill>
                <a:latin typeface="微软雅黑" panose="020B0503020204020204" pitchFamily="34" charset="-122"/>
                <a:ea typeface="微软雅黑" panose="020B0503020204020204" pitchFamily="34" charset="-122"/>
              </a:rPr>
              <a:t>确定性关系</a:t>
            </a:r>
            <a:r>
              <a:rPr lang="en-US" altLang="zh-CN" sz="2000" dirty="0">
                <a:solidFill>
                  <a:srgbClr val="002FA7"/>
                </a:solidFill>
                <a:latin typeface="微软雅黑" panose="020B0503020204020204" pitchFamily="34" charset="-122"/>
                <a:ea typeface="微软雅黑" panose="020B0503020204020204" pitchFamily="34" charset="-122"/>
              </a:rPr>
              <a:t>(Identifying Relationship)</a:t>
            </a:r>
            <a:r>
              <a:rPr lang="zh-CN" altLang="en-US" sz="2000" dirty="0" smtClean="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父实体的键也是子实体的主键的一部分的关系</a:t>
            </a:r>
          </a:p>
        </p:txBody>
      </p:sp>
      <p:sp>
        <p:nvSpPr>
          <p:cNvPr id="21" name="Content Placeholder 3">
            <a:extLst>
              <a:ext uri="{FF2B5EF4-FFF2-40B4-BE49-F238E27FC236}">
                <a16:creationId xmlns:a16="http://schemas.microsoft.com/office/drawing/2014/main" id="{476843D2-9693-474C-8D9D-C55FEDD936BD}"/>
              </a:ext>
            </a:extLst>
          </p:cNvPr>
          <p:cNvSpPr txBox="1">
            <a:spLocks/>
          </p:cNvSpPr>
          <p:nvPr/>
        </p:nvSpPr>
        <p:spPr>
          <a:xfrm>
            <a:off x="720641" y="1172201"/>
            <a:ext cx="11145228" cy="1467021"/>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2000" dirty="0">
                <a:solidFill>
                  <a:srgbClr val="002FA7"/>
                </a:solidFill>
                <a:latin typeface="微软雅黑" panose="020B0503020204020204" pitchFamily="34" charset="-122"/>
                <a:ea typeface="微软雅黑" panose="020B0503020204020204" pitchFamily="34" charset="-122"/>
                <a:cs typeface="Arial" panose="020B0604020202020204" pitchFamily="34" charset="0"/>
              </a:rPr>
              <a:t>非确定性关系</a:t>
            </a:r>
            <a:r>
              <a:rPr lang="en-US" altLang="zh-CN" sz="2000" dirty="0">
                <a:solidFill>
                  <a:srgbClr val="002FA7"/>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2000" dirty="0" err="1">
                <a:solidFill>
                  <a:srgbClr val="002FA7"/>
                </a:solidFill>
                <a:latin typeface="微软雅黑" panose="020B0503020204020204" pitchFamily="34" charset="-122"/>
                <a:ea typeface="微软雅黑" panose="020B0503020204020204" pitchFamily="34" charset="-122"/>
                <a:cs typeface="Arial" panose="020B0604020202020204" pitchFamily="34" charset="0"/>
              </a:rPr>
              <a:t>Nonidentifying</a:t>
            </a:r>
            <a:r>
              <a:rPr lang="en-US" altLang="zh-CN" sz="2000" dirty="0">
                <a:solidFill>
                  <a:srgbClr val="002FA7"/>
                </a:solidFill>
                <a:latin typeface="微软雅黑" panose="020B0503020204020204" pitchFamily="34" charset="-122"/>
                <a:ea typeface="微软雅黑" panose="020B0503020204020204" pitchFamily="34" charset="-122"/>
                <a:cs typeface="Arial" panose="020B0604020202020204" pitchFamily="34" charset="0"/>
              </a:rPr>
              <a:t> Relationship</a:t>
            </a:r>
            <a:r>
              <a:rPr lang="en-US" altLang="zh-CN" sz="2000" dirty="0" smtClean="0">
                <a:solidFill>
                  <a:srgbClr val="002FA7"/>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2000" dirty="0" smtClean="0">
                <a:solidFill>
                  <a:srgbClr val="002FA7"/>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2000" dirty="0" smtClean="0">
                <a:latin typeface="微软雅黑" panose="020B0503020204020204" pitchFamily="34" charset="-122"/>
                <a:ea typeface="微软雅黑" panose="020B0503020204020204" pitchFamily="34" charset="-122"/>
              </a:rPr>
              <a:t>每个</a:t>
            </a:r>
            <a:r>
              <a:rPr lang="zh-CN" altLang="en-US" sz="2000" dirty="0">
                <a:latin typeface="微软雅黑" panose="020B0503020204020204" pitchFamily="34" charset="-122"/>
                <a:ea typeface="微软雅黑" panose="020B0503020204020204" pitchFamily="34" charset="-122"/>
              </a:rPr>
              <a:t>参与关系的实体都有各自的独立主键的</a:t>
            </a:r>
            <a:r>
              <a:rPr lang="zh-CN" altLang="en-US" sz="2000" dirty="0" smtClean="0">
                <a:latin typeface="微软雅黑" panose="020B0503020204020204" pitchFamily="34" charset="-122"/>
                <a:ea typeface="微软雅黑" panose="020B0503020204020204" pitchFamily="34" charset="-122"/>
              </a:rPr>
              <a:t>关系，是</a:t>
            </a:r>
            <a:r>
              <a:rPr lang="zh-CN" altLang="en-US" sz="2000" dirty="0">
                <a:latin typeface="微软雅黑" panose="020B0503020204020204" pitchFamily="34" charset="-122"/>
                <a:ea typeface="微软雅黑" panose="020B0503020204020204" pitchFamily="34" charset="-122"/>
              </a:rPr>
              <a:t>一个实体的多个实例与另一</a:t>
            </a:r>
            <a:r>
              <a:rPr lang="zh-CN" altLang="en-US" sz="2000" dirty="0" smtClean="0">
                <a:latin typeface="微软雅黑" panose="020B0503020204020204" pitchFamily="34" charset="-122"/>
                <a:ea typeface="微软雅黑" panose="020B0503020204020204" pitchFamily="34" charset="-122"/>
              </a:rPr>
              <a:t>个实体</a:t>
            </a:r>
            <a:r>
              <a:rPr lang="zh-CN" altLang="en-US" sz="2000" dirty="0">
                <a:latin typeface="微软雅黑" panose="020B0503020204020204" pitchFamily="34" charset="-122"/>
                <a:ea typeface="微软雅黑" panose="020B0503020204020204" pitchFamily="34" charset="-122"/>
              </a:rPr>
              <a:t>的多个实例相关联的</a:t>
            </a:r>
            <a:r>
              <a:rPr lang="zh-CN" altLang="en-US" sz="2000" dirty="0" smtClean="0">
                <a:latin typeface="微软雅黑" panose="020B0503020204020204" pitchFamily="34" charset="-122"/>
                <a:ea typeface="微软雅黑" panose="020B0503020204020204" pitchFamily="34" charset="-122"/>
              </a:rPr>
              <a:t>关系。</a:t>
            </a:r>
            <a:endParaRPr lang="en-US" altLang="zh-CN" sz="2000" dirty="0" smtClean="0">
              <a:latin typeface="微软雅黑" panose="020B0503020204020204" pitchFamily="34" charset="-122"/>
              <a:ea typeface="微软雅黑" panose="020B0503020204020204" pitchFamily="34" charset="-122"/>
            </a:endParaRPr>
          </a:p>
        </p:txBody>
      </p:sp>
      <p:sp>
        <p:nvSpPr>
          <p:cNvPr id="23" name="object 9"/>
          <p:cNvSpPr/>
          <p:nvPr/>
        </p:nvSpPr>
        <p:spPr>
          <a:xfrm>
            <a:off x="2034530" y="4574774"/>
            <a:ext cx="7943087" cy="1453895"/>
          </a:xfrm>
          <a:prstGeom prst="rect">
            <a:avLst/>
          </a:prstGeom>
          <a:blipFill>
            <a:blip r:embed="rId4" cstate="print"/>
            <a:stretch>
              <a:fillRect/>
            </a:stretch>
          </a:blipFill>
        </p:spPr>
        <p:txBody>
          <a:bodyPr wrap="square" lIns="0" tIns="0" rIns="0" bIns="0" rtlCol="0"/>
          <a:lstStyle/>
          <a:p>
            <a:endParaRPr/>
          </a:p>
        </p:txBody>
      </p:sp>
      <p:sp>
        <p:nvSpPr>
          <p:cNvPr id="7" name="矩形 6"/>
          <p:cNvSpPr/>
          <p:nvPr/>
        </p:nvSpPr>
        <p:spPr>
          <a:xfrm>
            <a:off x="126841" y="2537511"/>
            <a:ext cx="1441420" cy="307777"/>
          </a:xfrm>
          <a:prstGeom prst="rect">
            <a:avLst/>
          </a:prstGeom>
        </p:spPr>
        <p:txBody>
          <a:bodyPr wrap="none">
            <a:spAutoFit/>
          </a:bodyPr>
          <a:lstStyle/>
          <a:p>
            <a:r>
              <a:rPr lang="zh-CN" altLang="en-US" sz="1400" dirty="0">
                <a:latin typeface="微软雅黑" panose="020B0503020204020204" pitchFamily="34" charset="-122"/>
                <a:ea typeface="微软雅黑" panose="020B0503020204020204" pitchFamily="34" charset="-122"/>
              </a:rPr>
              <a:t>强（独立）实体</a:t>
            </a:r>
          </a:p>
        </p:txBody>
      </p:sp>
      <p:sp>
        <p:nvSpPr>
          <p:cNvPr id="27" name="矩形 26"/>
          <p:cNvSpPr/>
          <p:nvPr/>
        </p:nvSpPr>
        <p:spPr>
          <a:xfrm>
            <a:off x="11021009" y="2537721"/>
            <a:ext cx="723275" cy="307777"/>
          </a:xfrm>
          <a:prstGeom prst="rect">
            <a:avLst/>
          </a:prstGeom>
        </p:spPr>
        <p:txBody>
          <a:bodyPr wrap="none">
            <a:spAutoFit/>
          </a:bodyPr>
          <a:lstStyle/>
          <a:p>
            <a:r>
              <a:rPr lang="zh-CN" altLang="en-US" sz="1400" dirty="0" smtClean="0">
                <a:latin typeface="微软雅黑" panose="020B0503020204020204" pitchFamily="34" charset="-122"/>
                <a:ea typeface="微软雅黑" panose="020B0503020204020204" pitchFamily="34" charset="-122"/>
              </a:rPr>
              <a:t>强实体</a:t>
            </a:r>
            <a:endParaRPr lang="zh-CN" altLang="en-US" sz="1400" dirty="0">
              <a:latin typeface="微软雅黑" panose="020B0503020204020204" pitchFamily="34" charset="-122"/>
              <a:ea typeface="微软雅黑" panose="020B0503020204020204" pitchFamily="34" charset="-122"/>
            </a:endParaRPr>
          </a:p>
        </p:txBody>
      </p:sp>
      <p:sp>
        <p:nvSpPr>
          <p:cNvPr id="28" name="矩形 27"/>
          <p:cNvSpPr/>
          <p:nvPr/>
        </p:nvSpPr>
        <p:spPr>
          <a:xfrm>
            <a:off x="8451820" y="5984490"/>
            <a:ext cx="723275" cy="307777"/>
          </a:xfrm>
          <a:prstGeom prst="rect">
            <a:avLst/>
          </a:prstGeom>
        </p:spPr>
        <p:txBody>
          <a:bodyPr wrap="none">
            <a:spAutoFit/>
          </a:bodyPr>
          <a:lstStyle/>
          <a:p>
            <a:r>
              <a:rPr lang="zh-CN" altLang="en-US" sz="1400" dirty="0" smtClean="0">
                <a:latin typeface="微软雅黑" panose="020B0503020204020204" pitchFamily="34" charset="-122"/>
                <a:ea typeface="微软雅黑" panose="020B0503020204020204" pitchFamily="34" charset="-122"/>
              </a:rPr>
              <a:t>弱实体</a:t>
            </a:r>
            <a:endParaRPr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57294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1" grpId="0"/>
      <p:bldP spid="23" grpId="0" animBg="1"/>
      <p:bldP spid="7" grpId="0"/>
      <p:bldP spid="27" grpId="0"/>
      <p:bldP spid="2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B14362D-CFD4-4362-A8C1-4EE5210F9EB2}"/>
              </a:ext>
            </a:extLst>
          </p:cNvPr>
          <p:cNvSpPr txBox="1">
            <a:spLocks noChangeArrowheads="1"/>
          </p:cNvSpPr>
          <p:nvPr/>
        </p:nvSpPr>
        <p:spPr>
          <a:xfrm>
            <a:off x="469683" y="0"/>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solidFill>
                  <a:prstClr val="black"/>
                </a:solidFill>
                <a:latin typeface="微软雅黑" panose="020B0503020204020204" pitchFamily="34" charset="-122"/>
                <a:ea typeface="微软雅黑" panose="020B0503020204020204" pitchFamily="34" charset="-122"/>
              </a:rPr>
              <a:t>解决非</a:t>
            </a:r>
            <a:r>
              <a:rPr lang="zh-CN" altLang="en-US" sz="3600" dirty="0">
                <a:solidFill>
                  <a:prstClr val="black"/>
                </a:solidFill>
                <a:latin typeface="微软雅黑" panose="020B0503020204020204" pitchFamily="34" charset="-122"/>
                <a:ea typeface="微软雅黑" panose="020B0503020204020204" pitchFamily="34" charset="-122"/>
              </a:rPr>
              <a:t>确定性关系</a:t>
            </a:r>
            <a:endParaRPr lang="en-US" altLang="zh-CN" sz="3600" dirty="0" smtClean="0">
              <a:solidFill>
                <a:prstClr val="black"/>
              </a:solidFill>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469683" y="1282682"/>
            <a:ext cx="11922342" cy="898543"/>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lnSpc>
                <a:spcPct val="150000"/>
              </a:lnSpc>
              <a:defRPr/>
            </a:pPr>
            <a:endParaRPr lang="en-US" altLang="zh-CN" sz="2400" b="1" dirty="0">
              <a:solidFill>
                <a:prstClr val="black"/>
              </a:solidFill>
              <a:latin typeface="微软雅黑" panose="020B0503020204020204" pitchFamily="34" charset="-122"/>
              <a:ea typeface="微软雅黑" panose="020B0503020204020204" pitchFamily="34" charset="-122"/>
            </a:endParaRPr>
          </a:p>
        </p:txBody>
      </p:sp>
      <p:sp>
        <p:nvSpPr>
          <p:cNvPr id="12" name="Content Placeholder 3">
            <a:extLst>
              <a:ext uri="{FF2B5EF4-FFF2-40B4-BE49-F238E27FC236}">
                <a16:creationId xmlns:a16="http://schemas.microsoft.com/office/drawing/2014/main" id="{476843D2-9693-474C-8D9D-C55FEDD936BD}"/>
              </a:ext>
            </a:extLst>
          </p:cNvPr>
          <p:cNvSpPr txBox="1">
            <a:spLocks/>
          </p:cNvSpPr>
          <p:nvPr/>
        </p:nvSpPr>
        <p:spPr>
          <a:xfrm>
            <a:off x="2918244" y="3186647"/>
            <a:ext cx="11145228" cy="1467021"/>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2000" dirty="0">
                <a:latin typeface="微软雅黑" panose="020B0503020204020204" pitchFamily="34" charset="-122"/>
                <a:ea typeface="微软雅黑" panose="020B0503020204020204" pitchFamily="34" charset="-122"/>
                <a:cs typeface="Arial" panose="020B0604020202020204" pitchFamily="34" charset="0"/>
              </a:rPr>
              <a:t>通过关联实体解决，所有关联实体都是弱实体</a:t>
            </a:r>
            <a:endParaRPr lang="en-US" altLang="zh-CN" sz="2000" dirty="0" smtClean="0">
              <a:latin typeface="微软雅黑" panose="020B0503020204020204" pitchFamily="34" charset="-122"/>
              <a:ea typeface="微软雅黑" panose="020B0503020204020204" pitchFamily="34" charset="-122"/>
            </a:endParaRPr>
          </a:p>
        </p:txBody>
      </p:sp>
      <p:sp>
        <p:nvSpPr>
          <p:cNvPr id="13" name="object 10"/>
          <p:cNvSpPr/>
          <p:nvPr/>
        </p:nvSpPr>
        <p:spPr>
          <a:xfrm>
            <a:off x="1618124" y="1119486"/>
            <a:ext cx="7776971" cy="1708403"/>
          </a:xfrm>
          <a:prstGeom prst="rect">
            <a:avLst/>
          </a:prstGeom>
          <a:blipFill>
            <a:blip r:embed="rId3" cstate="print"/>
            <a:stretch>
              <a:fillRect/>
            </a:stretch>
          </a:blipFill>
        </p:spPr>
        <p:txBody>
          <a:bodyPr wrap="square" lIns="0" tIns="0" rIns="0" bIns="0" rtlCol="0"/>
          <a:lstStyle/>
          <a:p>
            <a:endParaRPr/>
          </a:p>
        </p:txBody>
      </p:sp>
      <p:sp>
        <p:nvSpPr>
          <p:cNvPr id="14" name="object 10"/>
          <p:cNvSpPr/>
          <p:nvPr/>
        </p:nvSpPr>
        <p:spPr>
          <a:xfrm>
            <a:off x="916649" y="4125323"/>
            <a:ext cx="10050779" cy="2054351"/>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67759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B14362D-CFD4-4362-A8C1-4EE5210F9EB2}"/>
              </a:ext>
            </a:extLst>
          </p:cNvPr>
          <p:cNvSpPr txBox="1">
            <a:spLocks noChangeArrowheads="1"/>
          </p:cNvSpPr>
          <p:nvPr/>
        </p:nvSpPr>
        <p:spPr>
          <a:xfrm>
            <a:off x="469683" y="0"/>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solidFill>
                  <a:prstClr val="black"/>
                </a:solidFill>
                <a:latin typeface="微软雅黑" panose="020B0503020204020204" pitchFamily="34" charset="-122"/>
                <a:ea typeface="微软雅黑" panose="020B0503020204020204" pitchFamily="34" charset="-122"/>
              </a:rPr>
              <a:t>解决非</a:t>
            </a:r>
            <a:r>
              <a:rPr lang="zh-CN" altLang="en-US" sz="3600" dirty="0">
                <a:solidFill>
                  <a:prstClr val="black"/>
                </a:solidFill>
                <a:latin typeface="微软雅黑" panose="020B0503020204020204" pitchFamily="34" charset="-122"/>
                <a:ea typeface="微软雅黑" panose="020B0503020204020204" pitchFamily="34" charset="-122"/>
              </a:rPr>
              <a:t>确定性关系</a:t>
            </a:r>
            <a:endParaRPr lang="en-US" altLang="zh-CN" sz="3600" dirty="0" smtClean="0">
              <a:solidFill>
                <a:prstClr val="black"/>
              </a:solidFill>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469683" y="1282682"/>
            <a:ext cx="11922342" cy="898543"/>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lnSpc>
                <a:spcPct val="150000"/>
              </a:lnSpc>
              <a:defRPr/>
            </a:pPr>
            <a:endParaRPr lang="en-US" altLang="zh-CN" sz="2400" b="1" dirty="0">
              <a:solidFill>
                <a:prstClr val="black"/>
              </a:solidFill>
              <a:latin typeface="微软雅黑" panose="020B0503020204020204" pitchFamily="34" charset="-122"/>
              <a:ea typeface="微软雅黑" panose="020B0503020204020204" pitchFamily="34" charset="-122"/>
            </a:endParaRPr>
          </a:p>
        </p:txBody>
      </p:sp>
      <p:sp>
        <p:nvSpPr>
          <p:cNvPr id="12" name="Content Placeholder 3">
            <a:extLst>
              <a:ext uri="{FF2B5EF4-FFF2-40B4-BE49-F238E27FC236}">
                <a16:creationId xmlns:a16="http://schemas.microsoft.com/office/drawing/2014/main" id="{476843D2-9693-474C-8D9D-C55FEDD936BD}"/>
              </a:ext>
            </a:extLst>
          </p:cNvPr>
          <p:cNvSpPr txBox="1">
            <a:spLocks/>
          </p:cNvSpPr>
          <p:nvPr/>
        </p:nvSpPr>
        <p:spPr>
          <a:xfrm>
            <a:off x="4391152" y="2125934"/>
            <a:ext cx="11145228" cy="1467021"/>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2000" dirty="0">
                <a:latin typeface="微软雅黑" panose="020B0503020204020204" pitchFamily="34" charset="-122"/>
                <a:ea typeface="微软雅黑" panose="020B0503020204020204" pitchFamily="34" charset="-122"/>
                <a:cs typeface="Arial" panose="020B0604020202020204" pitchFamily="34" charset="0"/>
              </a:rPr>
              <a:t>通过识别基本业务实体来解决</a:t>
            </a:r>
            <a:endParaRPr lang="en-US" altLang="zh-CN" sz="2000" dirty="0" smtClean="0">
              <a:latin typeface="微软雅黑" panose="020B0503020204020204" pitchFamily="34" charset="-122"/>
              <a:ea typeface="微软雅黑" panose="020B0503020204020204" pitchFamily="34" charset="-122"/>
            </a:endParaRPr>
          </a:p>
        </p:txBody>
      </p:sp>
      <p:sp>
        <p:nvSpPr>
          <p:cNvPr id="7" name="object 9"/>
          <p:cNvSpPr/>
          <p:nvPr/>
        </p:nvSpPr>
        <p:spPr>
          <a:xfrm>
            <a:off x="2955757" y="923924"/>
            <a:ext cx="6584136" cy="1084162"/>
          </a:xfrm>
          <a:prstGeom prst="rect">
            <a:avLst/>
          </a:prstGeom>
          <a:blipFill>
            <a:blip r:embed="rId3" cstate="print"/>
            <a:stretch>
              <a:fillRect/>
            </a:stretch>
          </a:blipFill>
        </p:spPr>
        <p:txBody>
          <a:bodyPr wrap="square" lIns="0" tIns="0" rIns="0" bIns="0" rtlCol="0"/>
          <a:lstStyle/>
          <a:p>
            <a:endParaRPr/>
          </a:p>
        </p:txBody>
      </p:sp>
      <p:sp>
        <p:nvSpPr>
          <p:cNvPr id="8" name="object 10"/>
          <p:cNvSpPr/>
          <p:nvPr/>
        </p:nvSpPr>
        <p:spPr>
          <a:xfrm>
            <a:off x="2019684" y="2586131"/>
            <a:ext cx="8428110" cy="1090379"/>
          </a:xfrm>
          <a:prstGeom prst="rect">
            <a:avLst/>
          </a:prstGeom>
          <a:blipFill>
            <a:blip r:embed="rId4" cstate="print"/>
            <a:stretch>
              <a:fillRect/>
            </a:stretch>
          </a:blipFill>
        </p:spPr>
        <p:txBody>
          <a:bodyPr wrap="square" lIns="0" tIns="0" rIns="0" bIns="0" rtlCol="0"/>
          <a:lstStyle/>
          <a:p>
            <a:endParaRPr/>
          </a:p>
        </p:txBody>
      </p:sp>
      <p:sp>
        <p:nvSpPr>
          <p:cNvPr id="9" name="object 19"/>
          <p:cNvSpPr/>
          <p:nvPr/>
        </p:nvSpPr>
        <p:spPr>
          <a:xfrm>
            <a:off x="2111005" y="3874842"/>
            <a:ext cx="8447812" cy="3037437"/>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52081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8" grpId="0" animBg="1"/>
      <p:bldP spid="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B14362D-CFD4-4362-A8C1-4EE5210F9EB2}"/>
              </a:ext>
            </a:extLst>
          </p:cNvPr>
          <p:cNvSpPr txBox="1">
            <a:spLocks noChangeArrowheads="1"/>
          </p:cNvSpPr>
          <p:nvPr/>
        </p:nvSpPr>
        <p:spPr>
          <a:xfrm>
            <a:off x="469683" y="0"/>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solidFill>
                  <a:prstClr val="black"/>
                </a:solidFill>
                <a:latin typeface="微软雅黑" panose="020B0503020204020204" pitchFamily="34" charset="-122"/>
                <a:ea typeface="微软雅黑" panose="020B0503020204020204" pitchFamily="34" charset="-122"/>
              </a:rPr>
              <a:t>解决非</a:t>
            </a:r>
            <a:r>
              <a:rPr lang="zh-CN" altLang="en-US" sz="3600" dirty="0">
                <a:solidFill>
                  <a:prstClr val="black"/>
                </a:solidFill>
                <a:latin typeface="微软雅黑" panose="020B0503020204020204" pitchFamily="34" charset="-122"/>
                <a:ea typeface="微软雅黑" panose="020B0503020204020204" pitchFamily="34" charset="-122"/>
              </a:rPr>
              <a:t>确定性关系</a:t>
            </a:r>
            <a:endParaRPr lang="en-US" altLang="zh-CN" sz="3600" dirty="0" smtClean="0">
              <a:solidFill>
                <a:prstClr val="black"/>
              </a:solidFill>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469683" y="1282682"/>
            <a:ext cx="11922342" cy="898543"/>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lnSpc>
                <a:spcPct val="150000"/>
              </a:lnSpc>
              <a:defRPr/>
            </a:pPr>
            <a:endParaRPr lang="en-US" altLang="zh-CN" sz="2400" b="1" dirty="0">
              <a:solidFill>
                <a:prstClr val="black"/>
              </a:solidFill>
              <a:latin typeface="微软雅黑" panose="020B0503020204020204" pitchFamily="34" charset="-122"/>
              <a:ea typeface="微软雅黑" panose="020B0503020204020204" pitchFamily="34" charset="-122"/>
            </a:endParaRPr>
          </a:p>
        </p:txBody>
      </p:sp>
      <p:sp>
        <p:nvSpPr>
          <p:cNvPr id="12" name="Content Placeholder 3">
            <a:extLst>
              <a:ext uri="{FF2B5EF4-FFF2-40B4-BE49-F238E27FC236}">
                <a16:creationId xmlns:a16="http://schemas.microsoft.com/office/drawing/2014/main" id="{476843D2-9693-474C-8D9D-C55FEDD936BD}"/>
              </a:ext>
            </a:extLst>
          </p:cNvPr>
          <p:cNvSpPr txBox="1">
            <a:spLocks/>
          </p:cNvSpPr>
          <p:nvPr/>
        </p:nvSpPr>
        <p:spPr>
          <a:xfrm>
            <a:off x="4282587" y="3128590"/>
            <a:ext cx="11145228" cy="1467021"/>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2000" dirty="0" smtClean="0">
                <a:latin typeface="微软雅黑" panose="020B0503020204020204" pitchFamily="34" charset="-122"/>
                <a:ea typeface="微软雅黑" panose="020B0503020204020204" pitchFamily="34" charset="-122"/>
                <a:cs typeface="Arial" panose="020B0604020202020204" pitchFamily="34" charset="0"/>
              </a:rPr>
              <a:t>通过</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引入</a:t>
            </a:r>
            <a:r>
              <a:rPr lang="zh-CN" altLang="en-US" sz="2000" dirty="0" smtClean="0">
                <a:latin typeface="微软雅黑" panose="020B0503020204020204" pitchFamily="34" charset="-122"/>
                <a:ea typeface="微软雅黑" panose="020B0503020204020204" pitchFamily="34" charset="-122"/>
                <a:cs typeface="Arial" panose="020B0604020202020204" pitchFamily="34" charset="0"/>
              </a:rPr>
              <a:t>独立的</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关系进行分解</a:t>
            </a:r>
            <a:endParaRPr lang="en-US" altLang="zh-CN" sz="2000" dirty="0" smtClean="0">
              <a:latin typeface="微软雅黑" panose="020B0503020204020204" pitchFamily="34" charset="-122"/>
              <a:ea typeface="微软雅黑" panose="020B0503020204020204" pitchFamily="34" charset="-122"/>
            </a:endParaRPr>
          </a:p>
        </p:txBody>
      </p:sp>
      <p:sp>
        <p:nvSpPr>
          <p:cNvPr id="7" name="object 9"/>
          <p:cNvSpPr/>
          <p:nvPr/>
        </p:nvSpPr>
        <p:spPr>
          <a:xfrm>
            <a:off x="1468702" y="1225505"/>
            <a:ext cx="9385556" cy="1458431"/>
          </a:xfrm>
          <a:prstGeom prst="rect">
            <a:avLst/>
          </a:prstGeom>
          <a:blipFill>
            <a:blip r:embed="rId3" cstate="print"/>
            <a:stretch>
              <a:fillRect/>
            </a:stretch>
          </a:blipFill>
        </p:spPr>
        <p:txBody>
          <a:bodyPr wrap="square" lIns="0" tIns="0" rIns="0" bIns="0" rtlCol="0"/>
          <a:lstStyle/>
          <a:p>
            <a:endParaRPr/>
          </a:p>
        </p:txBody>
      </p:sp>
      <p:sp>
        <p:nvSpPr>
          <p:cNvPr id="8" name="object 10"/>
          <p:cNvSpPr/>
          <p:nvPr/>
        </p:nvSpPr>
        <p:spPr>
          <a:xfrm>
            <a:off x="1468702" y="4246297"/>
            <a:ext cx="9254595" cy="1412793"/>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5460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B14362D-CFD4-4362-A8C1-4EE5210F9EB2}"/>
              </a:ext>
            </a:extLst>
          </p:cNvPr>
          <p:cNvSpPr txBox="1">
            <a:spLocks noChangeArrowheads="1"/>
          </p:cNvSpPr>
          <p:nvPr/>
        </p:nvSpPr>
        <p:spPr>
          <a:xfrm>
            <a:off x="134829" y="0"/>
            <a:ext cx="11922342"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solidFill>
                  <a:prstClr val="black"/>
                </a:solidFill>
                <a:latin typeface="微软雅黑" panose="020B0503020204020204" pitchFamily="34" charset="-122"/>
                <a:ea typeface="微软雅黑" panose="020B0503020204020204" pitchFamily="34" charset="-122"/>
              </a:rPr>
              <a:t>练习 </a:t>
            </a:r>
            <a:r>
              <a:rPr lang="en-US" altLang="zh-CN" sz="3600" dirty="0" smtClean="0">
                <a:solidFill>
                  <a:prstClr val="black"/>
                </a:solidFill>
                <a:latin typeface="微软雅黑" panose="020B0503020204020204" pitchFamily="34" charset="-122"/>
                <a:ea typeface="微软雅黑" panose="020B0503020204020204" pitchFamily="34" charset="-122"/>
              </a:rPr>
              <a:t>Practice</a:t>
            </a: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469683" y="1282682"/>
            <a:ext cx="11922342" cy="898543"/>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lnSpc>
                <a:spcPct val="150000"/>
              </a:lnSpc>
              <a:defRPr/>
            </a:pPr>
            <a:endParaRPr lang="en-US" altLang="zh-CN" sz="2400" b="1" dirty="0">
              <a:solidFill>
                <a:prstClr val="black"/>
              </a:solidFill>
              <a:latin typeface="微软雅黑" panose="020B0503020204020204" pitchFamily="34" charset="-122"/>
              <a:ea typeface="微软雅黑" panose="020B0503020204020204" pitchFamily="34" charset="-122"/>
            </a:endParaRPr>
          </a:p>
        </p:txBody>
      </p:sp>
      <p:sp>
        <p:nvSpPr>
          <p:cNvPr id="2" name="矩形 1"/>
          <p:cNvSpPr/>
          <p:nvPr/>
        </p:nvSpPr>
        <p:spPr>
          <a:xfrm>
            <a:off x="2220686" y="1136533"/>
            <a:ext cx="8803568" cy="1938992"/>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zh-CN" altLang="en-US" sz="2000" b="1" dirty="0" smtClean="0">
                <a:latin typeface="微软雅黑" panose="020B0503020204020204" pitchFamily="34" charset="-122"/>
                <a:ea typeface="微软雅黑" panose="020B0503020204020204" pitchFamily="34" charset="-122"/>
              </a:rPr>
              <a:t>公寓</a:t>
            </a:r>
            <a:r>
              <a:rPr lang="zh-CN" altLang="en-US" sz="2000" b="1" dirty="0">
                <a:latin typeface="微软雅黑" panose="020B0503020204020204" pitchFamily="34" charset="-122"/>
                <a:ea typeface="微软雅黑" panose="020B0503020204020204" pitchFamily="34" charset="-122"/>
              </a:rPr>
              <a:t>业主授权公寓中介出租其公寓。</a:t>
            </a:r>
          </a:p>
          <a:p>
            <a:pPr marL="285750" indent="-285750" algn="just">
              <a:lnSpc>
                <a:spcPct val="150000"/>
              </a:lnSpc>
              <a:buFont typeface="Arial" panose="020B0604020202020204" pitchFamily="34" charset="0"/>
              <a:buChar char="•"/>
            </a:pPr>
            <a:r>
              <a:rPr lang="zh-CN" altLang="en-US" sz="2000" b="1" dirty="0" smtClean="0">
                <a:latin typeface="微软雅黑" panose="020B0503020204020204" pitchFamily="34" charset="-122"/>
                <a:ea typeface="微软雅黑" panose="020B0503020204020204" pitchFamily="34" charset="-122"/>
              </a:rPr>
              <a:t>租户</a:t>
            </a:r>
            <a:r>
              <a:rPr lang="zh-CN" altLang="en-US" sz="2000" b="1" dirty="0">
                <a:latin typeface="微软雅黑" panose="020B0503020204020204" pitchFamily="34" charset="-122"/>
                <a:ea typeface="微软雅黑" panose="020B0503020204020204" pitchFamily="34" charset="-122"/>
              </a:rPr>
              <a:t>（租用公寓居住的客户）通过中介租赁</a:t>
            </a:r>
            <a:r>
              <a:rPr lang="zh-CN" altLang="en-US" sz="2000" b="1" dirty="0" smtClean="0">
                <a:latin typeface="微软雅黑" panose="020B0503020204020204" pitchFamily="34" charset="-122"/>
                <a:ea typeface="微软雅黑" panose="020B0503020204020204" pitchFamily="34" charset="-122"/>
              </a:rPr>
              <a:t>公寓</a:t>
            </a:r>
            <a:r>
              <a:rPr lang="zh-CN" altLang="en-US" sz="2000" b="1" dirty="0">
                <a:latin typeface="微软雅黑" panose="020B0503020204020204" pitchFamily="34" charset="-122"/>
                <a:ea typeface="微软雅黑" panose="020B0503020204020204" pitchFamily="34" charset="-122"/>
              </a:rPr>
              <a:t>。</a:t>
            </a:r>
          </a:p>
          <a:p>
            <a:pPr marL="285750" indent="-285750" algn="just">
              <a:lnSpc>
                <a:spcPct val="150000"/>
              </a:lnSpc>
              <a:buFont typeface="Arial" panose="020B0604020202020204" pitchFamily="34" charset="0"/>
              <a:buChar char="•"/>
            </a:pPr>
            <a:r>
              <a:rPr lang="zh-CN" altLang="en-US" sz="2000" b="1" dirty="0" smtClean="0">
                <a:latin typeface="微软雅黑" panose="020B0503020204020204" pitchFamily="34" charset="-122"/>
                <a:ea typeface="微软雅黑" panose="020B0503020204020204" pitchFamily="34" charset="-122"/>
              </a:rPr>
              <a:t>代理</a:t>
            </a:r>
            <a:r>
              <a:rPr lang="zh-CN" altLang="en-US" sz="2000" b="1" dirty="0">
                <a:latin typeface="微软雅黑" panose="020B0503020204020204" pitchFamily="34" charset="-122"/>
                <a:ea typeface="微软雅黑" panose="020B0503020204020204" pitchFamily="34" charset="-122"/>
              </a:rPr>
              <a:t>、承租人和业主签订租赁合同，约定</a:t>
            </a:r>
            <a:r>
              <a:rPr lang="zh-CN" altLang="en-US" sz="2000" b="1" dirty="0" smtClean="0">
                <a:latin typeface="微软雅黑" panose="020B0503020204020204" pitchFamily="34" charset="-122"/>
                <a:ea typeface="微软雅黑" panose="020B0503020204020204" pitchFamily="34" charset="-122"/>
              </a:rPr>
              <a:t>租赁的</a:t>
            </a:r>
            <a:r>
              <a:rPr lang="zh-CN" altLang="en-US" sz="2000" b="1" dirty="0">
                <a:latin typeface="微软雅黑" panose="020B0503020204020204" pitchFamily="34" charset="-122"/>
                <a:ea typeface="微软雅黑" panose="020B0503020204020204" pitchFamily="34" charset="-122"/>
              </a:rPr>
              <a:t>起止日期。</a:t>
            </a:r>
          </a:p>
          <a:p>
            <a:pPr marL="285750" indent="-285750" algn="just">
              <a:lnSpc>
                <a:spcPct val="150000"/>
              </a:lnSpc>
              <a:buFont typeface="Arial" panose="020B0604020202020204" pitchFamily="34" charset="0"/>
              <a:buChar char="•"/>
            </a:pPr>
            <a:r>
              <a:rPr lang="zh-CN" altLang="en-US" sz="2000" b="1" dirty="0" smtClean="0">
                <a:latin typeface="微软雅黑" panose="020B0503020204020204" pitchFamily="34" charset="-122"/>
                <a:ea typeface="微软雅黑" panose="020B0503020204020204" pitchFamily="34" charset="-122"/>
              </a:rPr>
              <a:t>不</a:t>
            </a:r>
            <a:r>
              <a:rPr lang="zh-CN" altLang="en-US" sz="2000" b="1" dirty="0">
                <a:latin typeface="微软雅黑" panose="020B0503020204020204" pitchFamily="34" charset="-122"/>
                <a:ea typeface="微软雅黑" panose="020B0503020204020204" pitchFamily="34" charset="-122"/>
              </a:rPr>
              <a:t>需要考虑业主可以出售公寓或业主可以将</a:t>
            </a:r>
            <a:r>
              <a:rPr lang="zh-CN" altLang="en-US" sz="2000" b="1" dirty="0" smtClean="0">
                <a:latin typeface="微软雅黑" panose="020B0503020204020204" pitchFamily="34" charset="-122"/>
                <a:ea typeface="微软雅黑" panose="020B0503020204020204" pitchFamily="34" charset="-122"/>
              </a:rPr>
              <a:t>公寓</a:t>
            </a:r>
            <a:r>
              <a:rPr lang="zh-CN" altLang="en-US" sz="2000" b="1" dirty="0">
                <a:latin typeface="微软雅黑" panose="020B0503020204020204" pitchFamily="34" charset="-122"/>
                <a:ea typeface="微软雅黑" panose="020B0503020204020204" pitchFamily="34" charset="-122"/>
              </a:rPr>
              <a:t>委托给其他机构等情况。</a:t>
            </a:r>
          </a:p>
        </p:txBody>
      </p:sp>
      <p:sp>
        <p:nvSpPr>
          <p:cNvPr id="6" name="矩形 5"/>
          <p:cNvSpPr/>
          <p:nvPr/>
        </p:nvSpPr>
        <p:spPr>
          <a:xfrm>
            <a:off x="1980546" y="3075525"/>
            <a:ext cx="10211454" cy="400110"/>
          </a:xfrm>
          <a:prstGeom prst="rect">
            <a:avLst/>
          </a:prstGeom>
        </p:spPr>
        <p:txBody>
          <a:bodyPr wrap="square">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根据给出的</a:t>
            </a:r>
            <a:r>
              <a:rPr lang="en-US" altLang="zh-CN" sz="2000" b="1" dirty="0">
                <a:solidFill>
                  <a:srgbClr val="FF0000"/>
                </a:solidFill>
                <a:latin typeface="微软雅黑" panose="020B0503020204020204" pitchFamily="34" charset="-122"/>
                <a:ea typeface="微软雅黑" panose="020B0503020204020204" pitchFamily="34" charset="-122"/>
              </a:rPr>
              <a:t>ER</a:t>
            </a:r>
            <a:r>
              <a:rPr lang="zh-CN" altLang="en-US" sz="2000" b="1" dirty="0">
                <a:solidFill>
                  <a:srgbClr val="FF0000"/>
                </a:solidFill>
                <a:latin typeface="微软雅黑" panose="020B0503020204020204" pitchFamily="34" charset="-122"/>
                <a:ea typeface="微软雅黑" panose="020B0503020204020204" pitchFamily="34" charset="-122"/>
              </a:rPr>
              <a:t>图和文字描述</a:t>
            </a:r>
            <a:r>
              <a:rPr lang="zh-CN" altLang="en-US" sz="2000" b="1" dirty="0" smtClean="0">
                <a:solidFill>
                  <a:srgbClr val="FF0000"/>
                </a:solidFill>
                <a:latin typeface="微软雅黑" panose="020B0503020204020204" pitchFamily="34" charset="-122"/>
                <a:ea typeface="微软雅黑" panose="020B0503020204020204" pitchFamily="34" charset="-122"/>
              </a:rPr>
              <a:t>，构建</a:t>
            </a:r>
            <a:r>
              <a:rPr lang="zh-CN" altLang="en-US" sz="2000" b="1" dirty="0">
                <a:solidFill>
                  <a:srgbClr val="FF0000"/>
                </a:solidFill>
                <a:latin typeface="微软雅黑" panose="020B0503020204020204" pitchFamily="34" charset="-122"/>
                <a:ea typeface="微软雅黑" panose="020B0503020204020204" pitchFamily="34" charset="-122"/>
              </a:rPr>
              <a:t>基于键的数据模型</a:t>
            </a:r>
            <a:r>
              <a:rPr lang="zh-CN" altLang="en-US" sz="2000" b="1" dirty="0" smtClean="0">
                <a:solidFill>
                  <a:srgbClr val="FF0000"/>
                </a:solidFill>
                <a:latin typeface="微软雅黑" panose="020B0503020204020204" pitchFamily="34" charset="-122"/>
                <a:ea typeface="微软雅黑" panose="020B0503020204020204" pitchFamily="34" charset="-122"/>
              </a:rPr>
              <a:t>，解决</a:t>
            </a:r>
            <a:r>
              <a:rPr lang="zh-CN" altLang="en-US" sz="2000" b="1" dirty="0">
                <a:solidFill>
                  <a:srgbClr val="FF0000"/>
                </a:solidFill>
                <a:latin typeface="微软雅黑" panose="020B0503020204020204" pitchFamily="34" charset="-122"/>
                <a:ea typeface="微软雅黑" panose="020B0503020204020204" pitchFamily="34" charset="-122"/>
              </a:rPr>
              <a:t>所有非特定关系。</a:t>
            </a:r>
          </a:p>
        </p:txBody>
      </p:sp>
      <p:sp>
        <p:nvSpPr>
          <p:cNvPr id="8" name="object 10"/>
          <p:cNvSpPr/>
          <p:nvPr/>
        </p:nvSpPr>
        <p:spPr>
          <a:xfrm>
            <a:off x="110182" y="3749757"/>
            <a:ext cx="4221007" cy="917493"/>
          </a:xfrm>
          <a:prstGeom prst="rect">
            <a:avLst/>
          </a:prstGeom>
          <a:blipFill>
            <a:blip r:embed="rId3" cstate="print"/>
            <a:stretch>
              <a:fillRect/>
            </a:stretch>
          </a:blipFill>
        </p:spPr>
        <p:txBody>
          <a:bodyPr wrap="square" lIns="0" tIns="0" rIns="0" bIns="0" rtlCol="0"/>
          <a:lstStyle/>
          <a:p>
            <a:endParaRPr/>
          </a:p>
        </p:txBody>
      </p:sp>
      <p:pic>
        <p:nvPicPr>
          <p:cNvPr id="7" name="图片 6"/>
          <p:cNvPicPr>
            <a:picLocks noChangeAspect="1"/>
          </p:cNvPicPr>
          <p:nvPr/>
        </p:nvPicPr>
        <p:blipFill>
          <a:blip r:embed="rId4"/>
          <a:stretch>
            <a:fillRect/>
          </a:stretch>
        </p:blipFill>
        <p:spPr>
          <a:xfrm>
            <a:off x="4576763" y="3848100"/>
            <a:ext cx="5829300" cy="2800350"/>
          </a:xfrm>
          <a:prstGeom prst="rect">
            <a:avLst/>
          </a:prstGeom>
        </p:spPr>
      </p:pic>
      <p:sp>
        <p:nvSpPr>
          <p:cNvPr id="10" name="矩形 9"/>
          <p:cNvSpPr/>
          <p:nvPr/>
        </p:nvSpPr>
        <p:spPr>
          <a:xfrm>
            <a:off x="5961171" y="310823"/>
            <a:ext cx="6096000" cy="646331"/>
          </a:xfrm>
          <a:prstGeom prst="rect">
            <a:avLst/>
          </a:prstGeom>
        </p:spPr>
        <p:txBody>
          <a:bodyPr>
            <a:spAutoFit/>
          </a:bodyPr>
          <a:lstStyle/>
          <a:p>
            <a:r>
              <a:rPr lang="en-US" altLang="zh-CN" dirty="0"/>
              <a:t>【</a:t>
            </a:r>
            <a:r>
              <a:rPr lang="zh-CN" altLang="en-US" dirty="0"/>
              <a:t>腾讯文档</a:t>
            </a:r>
            <a:r>
              <a:rPr lang="en-US" altLang="zh-CN" dirty="0"/>
              <a:t>】</a:t>
            </a:r>
            <a:r>
              <a:rPr lang="zh-CN" altLang="en-US" dirty="0"/>
              <a:t>解决所有非特定关系</a:t>
            </a:r>
          </a:p>
          <a:p>
            <a:r>
              <a:rPr lang="en-US" altLang="zh-CN" dirty="0"/>
              <a:t>https://docs.qq.com/form/page/DSGlqQm92ZkF3d3FQ</a:t>
            </a:r>
            <a:endParaRPr lang="zh-CN" altLang="en-US" dirty="0"/>
          </a:p>
        </p:txBody>
      </p:sp>
    </p:spTree>
    <p:extLst>
      <p:ext uri="{BB962C8B-B14F-4D97-AF65-F5344CB8AC3E}">
        <p14:creationId xmlns:p14="http://schemas.microsoft.com/office/powerpoint/2010/main" val="692160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3088481" y="128587"/>
            <a:ext cx="6015038" cy="6067425"/>
          </a:xfrm>
          <a:prstGeom prst="rect">
            <a:avLst/>
          </a:prstGeom>
        </p:spPr>
      </p:pic>
    </p:spTree>
    <p:extLst>
      <p:ext uri="{BB962C8B-B14F-4D97-AF65-F5344CB8AC3E}">
        <p14:creationId xmlns:p14="http://schemas.microsoft.com/office/powerpoint/2010/main" val="13384438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Decagon 58">
            <a:extLst>
              <a:ext uri="{FF2B5EF4-FFF2-40B4-BE49-F238E27FC236}">
                <a16:creationId xmlns:a16="http://schemas.microsoft.com/office/drawing/2014/main" id="{91E719F7-8CA2-447E-9E23-2B3099A674BA}"/>
              </a:ext>
            </a:extLst>
          </p:cNvPr>
          <p:cNvSpPr/>
          <p:nvPr/>
        </p:nvSpPr>
        <p:spPr>
          <a:xfrm>
            <a:off x="36452" y="1156264"/>
            <a:ext cx="1828800" cy="1828800"/>
          </a:xfrm>
          <a:prstGeom prst="decagon">
            <a:avLst/>
          </a:prstGeom>
          <a:solidFill>
            <a:srgbClr val="F0943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0" b="1" i="0" u="none" strike="noStrike" kern="0" cap="none" spc="0" normalizeH="0" baseline="0" noProof="0" dirty="0">
                <a:ln>
                  <a:noFill/>
                </a:ln>
                <a:solidFill>
                  <a:prstClr val="white"/>
                </a:solidFill>
                <a:effectLst/>
                <a:uLnTx/>
                <a:uFillTx/>
                <a:latin typeface="Georgia" panose="02040502050405020303" pitchFamily="18" charset="0"/>
                <a:ea typeface="+mn-ea"/>
                <a:cs typeface="+mn-cs"/>
              </a:rPr>
              <a:t>P</a:t>
            </a:r>
            <a:endParaRPr kumimoji="0" lang="en-IN" sz="9600" b="1" i="0" u="none" strike="noStrike" kern="0" cap="none" spc="0" normalizeH="0" baseline="0" noProof="0" dirty="0">
              <a:ln>
                <a:noFill/>
              </a:ln>
              <a:solidFill>
                <a:prstClr val="white"/>
              </a:solidFill>
              <a:effectLst/>
              <a:uLnTx/>
              <a:uFillTx/>
              <a:latin typeface="Georgia" panose="02040502050405020303" pitchFamily="18" charset="0"/>
              <a:ea typeface="+mn-ea"/>
              <a:cs typeface="+mn-cs"/>
            </a:endParaRPr>
          </a:p>
        </p:txBody>
      </p:sp>
      <p:sp>
        <p:nvSpPr>
          <p:cNvPr id="60" name="Decagon 59">
            <a:extLst>
              <a:ext uri="{FF2B5EF4-FFF2-40B4-BE49-F238E27FC236}">
                <a16:creationId xmlns:a16="http://schemas.microsoft.com/office/drawing/2014/main" id="{A5099017-B36C-437F-811D-A024204C993A}"/>
              </a:ext>
            </a:extLst>
          </p:cNvPr>
          <p:cNvSpPr/>
          <p:nvPr/>
        </p:nvSpPr>
        <p:spPr>
          <a:xfrm>
            <a:off x="119580" y="1239392"/>
            <a:ext cx="1662545" cy="1662545"/>
          </a:xfrm>
          <a:prstGeom prst="decagon">
            <a:avLst/>
          </a:prstGeom>
          <a:noFill/>
          <a:ln w="381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Single Corner Rounded 60">
            <a:extLst>
              <a:ext uri="{FF2B5EF4-FFF2-40B4-BE49-F238E27FC236}">
                <a16:creationId xmlns:a16="http://schemas.microsoft.com/office/drawing/2014/main" id="{8434066C-A663-4E9C-9090-5D19100E2519}"/>
              </a:ext>
            </a:extLst>
          </p:cNvPr>
          <p:cNvSpPr/>
          <p:nvPr/>
        </p:nvSpPr>
        <p:spPr>
          <a:xfrm>
            <a:off x="78016" y="3244837"/>
            <a:ext cx="1745673" cy="3071813"/>
          </a:xfrm>
          <a:prstGeom prst="round1Rect">
            <a:avLst/>
          </a:prstGeom>
          <a:solidFill>
            <a:srgbClr val="F0943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2" name="Decagon 61">
            <a:extLst>
              <a:ext uri="{FF2B5EF4-FFF2-40B4-BE49-F238E27FC236}">
                <a16:creationId xmlns:a16="http://schemas.microsoft.com/office/drawing/2014/main" id="{A7223A10-3D48-4CD2-B419-1457D04944D8}"/>
              </a:ext>
            </a:extLst>
          </p:cNvPr>
          <p:cNvSpPr/>
          <p:nvPr/>
        </p:nvSpPr>
        <p:spPr>
          <a:xfrm>
            <a:off x="2078052" y="1156264"/>
            <a:ext cx="1828800" cy="1828800"/>
          </a:xfrm>
          <a:prstGeom prst="decagon">
            <a:avLst/>
          </a:prstGeom>
          <a:solidFill>
            <a:srgbClr val="16A7C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0" b="1" i="0" u="none" strike="noStrike" kern="0" cap="none" spc="0" normalizeH="0" baseline="0" noProof="0" dirty="0">
                <a:ln>
                  <a:noFill/>
                </a:ln>
                <a:solidFill>
                  <a:prstClr val="white"/>
                </a:solidFill>
                <a:effectLst/>
                <a:uLnTx/>
                <a:uFillTx/>
                <a:latin typeface="Georgia" panose="02040502050405020303" pitchFamily="18" charset="0"/>
                <a:ea typeface="+mn-ea"/>
                <a:cs typeface="+mn-cs"/>
              </a:rPr>
              <a:t>I</a:t>
            </a:r>
          </a:p>
        </p:txBody>
      </p:sp>
      <p:sp>
        <p:nvSpPr>
          <p:cNvPr id="63" name="Decagon 62">
            <a:extLst>
              <a:ext uri="{FF2B5EF4-FFF2-40B4-BE49-F238E27FC236}">
                <a16:creationId xmlns:a16="http://schemas.microsoft.com/office/drawing/2014/main" id="{8C37B4FC-AF95-4229-898A-761FF6C10883}"/>
              </a:ext>
            </a:extLst>
          </p:cNvPr>
          <p:cNvSpPr/>
          <p:nvPr/>
        </p:nvSpPr>
        <p:spPr>
          <a:xfrm>
            <a:off x="2161180" y="1239392"/>
            <a:ext cx="1662545" cy="1662545"/>
          </a:xfrm>
          <a:prstGeom prst="decagon">
            <a:avLst/>
          </a:prstGeom>
          <a:noFill/>
          <a:ln w="381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 name="Rectangle: Single Corner Rounded 63">
            <a:extLst>
              <a:ext uri="{FF2B5EF4-FFF2-40B4-BE49-F238E27FC236}">
                <a16:creationId xmlns:a16="http://schemas.microsoft.com/office/drawing/2014/main" id="{DF5C00C7-BE31-4A64-831D-25F31D2687CD}"/>
              </a:ext>
            </a:extLst>
          </p:cNvPr>
          <p:cNvSpPr/>
          <p:nvPr/>
        </p:nvSpPr>
        <p:spPr>
          <a:xfrm>
            <a:off x="2119616" y="3244837"/>
            <a:ext cx="1745673" cy="3071813"/>
          </a:xfrm>
          <a:prstGeom prst="round1Rect">
            <a:avLst/>
          </a:prstGeom>
          <a:solidFill>
            <a:srgbClr val="16A7C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Decagon 64">
            <a:extLst>
              <a:ext uri="{FF2B5EF4-FFF2-40B4-BE49-F238E27FC236}">
                <a16:creationId xmlns:a16="http://schemas.microsoft.com/office/drawing/2014/main" id="{B405D703-8617-4D84-8E9E-C1A5493B22AD}"/>
              </a:ext>
            </a:extLst>
          </p:cNvPr>
          <p:cNvSpPr/>
          <p:nvPr/>
        </p:nvSpPr>
        <p:spPr>
          <a:xfrm>
            <a:off x="4149000" y="1156264"/>
            <a:ext cx="1828800" cy="1828800"/>
          </a:xfrm>
          <a:prstGeom prst="decagon">
            <a:avLst/>
          </a:prstGeom>
          <a:solidFill>
            <a:srgbClr val="C72C2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0" b="1" i="0" u="none" strike="noStrike" kern="0" cap="none" spc="0" normalizeH="0" baseline="0" noProof="0" dirty="0">
                <a:ln>
                  <a:noFill/>
                </a:ln>
                <a:solidFill>
                  <a:prstClr val="white"/>
                </a:solidFill>
                <a:effectLst/>
                <a:uLnTx/>
                <a:uFillTx/>
                <a:latin typeface="Georgia" panose="02040502050405020303" pitchFamily="18" charset="0"/>
                <a:ea typeface="+mn-ea"/>
                <a:cs typeface="+mn-cs"/>
              </a:rPr>
              <a:t>E</a:t>
            </a:r>
          </a:p>
        </p:txBody>
      </p:sp>
      <p:sp>
        <p:nvSpPr>
          <p:cNvPr id="66" name="Decagon 65">
            <a:extLst>
              <a:ext uri="{FF2B5EF4-FFF2-40B4-BE49-F238E27FC236}">
                <a16:creationId xmlns:a16="http://schemas.microsoft.com/office/drawing/2014/main" id="{4D0FE4F2-3283-452C-8260-9E21849A6C62}"/>
              </a:ext>
            </a:extLst>
          </p:cNvPr>
          <p:cNvSpPr/>
          <p:nvPr/>
        </p:nvSpPr>
        <p:spPr>
          <a:xfrm>
            <a:off x="4232128" y="1239392"/>
            <a:ext cx="1662545" cy="1662545"/>
          </a:xfrm>
          <a:prstGeom prst="decagon">
            <a:avLst/>
          </a:prstGeom>
          <a:noFill/>
          <a:ln w="381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Single Corner Rounded 66">
            <a:extLst>
              <a:ext uri="{FF2B5EF4-FFF2-40B4-BE49-F238E27FC236}">
                <a16:creationId xmlns:a16="http://schemas.microsoft.com/office/drawing/2014/main" id="{0413574F-6D6A-46B7-BE40-62D8B0A83808}"/>
              </a:ext>
            </a:extLst>
          </p:cNvPr>
          <p:cNvSpPr/>
          <p:nvPr/>
        </p:nvSpPr>
        <p:spPr>
          <a:xfrm>
            <a:off x="4190564" y="3244837"/>
            <a:ext cx="1745673" cy="3071813"/>
          </a:xfrm>
          <a:prstGeom prst="round1Rect">
            <a:avLst/>
          </a:prstGeom>
          <a:solidFill>
            <a:srgbClr val="C72C2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Decagon 67">
            <a:extLst>
              <a:ext uri="{FF2B5EF4-FFF2-40B4-BE49-F238E27FC236}">
                <a16:creationId xmlns:a16="http://schemas.microsoft.com/office/drawing/2014/main" id="{90FBD9E4-5CF3-4648-9893-34FF65A138AD}"/>
              </a:ext>
            </a:extLst>
          </p:cNvPr>
          <p:cNvSpPr/>
          <p:nvPr/>
        </p:nvSpPr>
        <p:spPr>
          <a:xfrm>
            <a:off x="6219948" y="1156264"/>
            <a:ext cx="1828800" cy="1828800"/>
          </a:xfrm>
          <a:prstGeom prst="decagon">
            <a:avLst/>
          </a:prstGeom>
          <a:solidFill>
            <a:srgbClr val="8CBE0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0" b="1" i="0" u="none" strike="noStrike" kern="0" cap="none" spc="0" normalizeH="0" baseline="0" noProof="0" dirty="0">
                <a:ln>
                  <a:noFill/>
                </a:ln>
                <a:solidFill>
                  <a:prstClr val="white"/>
                </a:solidFill>
                <a:effectLst/>
                <a:uLnTx/>
                <a:uFillTx/>
                <a:latin typeface="Georgia" panose="02040502050405020303" pitchFamily="18" charset="0"/>
                <a:ea typeface="+mn-ea"/>
                <a:cs typeface="+mn-cs"/>
              </a:rPr>
              <a:t>C</a:t>
            </a:r>
          </a:p>
        </p:txBody>
      </p:sp>
      <p:sp>
        <p:nvSpPr>
          <p:cNvPr id="69" name="Decagon 68">
            <a:extLst>
              <a:ext uri="{FF2B5EF4-FFF2-40B4-BE49-F238E27FC236}">
                <a16:creationId xmlns:a16="http://schemas.microsoft.com/office/drawing/2014/main" id="{EF4099D5-76C7-4031-BE2F-875CFCE6525E}"/>
              </a:ext>
            </a:extLst>
          </p:cNvPr>
          <p:cNvSpPr/>
          <p:nvPr/>
        </p:nvSpPr>
        <p:spPr>
          <a:xfrm>
            <a:off x="6303076" y="1239392"/>
            <a:ext cx="1662545" cy="1662545"/>
          </a:xfrm>
          <a:prstGeom prst="decagon">
            <a:avLst/>
          </a:prstGeom>
          <a:noFill/>
          <a:ln w="381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 name="Rectangle: Single Corner Rounded 69">
            <a:extLst>
              <a:ext uri="{FF2B5EF4-FFF2-40B4-BE49-F238E27FC236}">
                <a16:creationId xmlns:a16="http://schemas.microsoft.com/office/drawing/2014/main" id="{681A17A7-765B-4A73-8CD7-64602AD1377B}"/>
              </a:ext>
            </a:extLst>
          </p:cNvPr>
          <p:cNvSpPr/>
          <p:nvPr/>
        </p:nvSpPr>
        <p:spPr>
          <a:xfrm>
            <a:off x="6261512" y="3244837"/>
            <a:ext cx="1745673" cy="3071813"/>
          </a:xfrm>
          <a:prstGeom prst="round1Rect">
            <a:avLst/>
          </a:prstGeom>
          <a:solidFill>
            <a:srgbClr val="8CBE0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Decagon 70">
            <a:extLst>
              <a:ext uri="{FF2B5EF4-FFF2-40B4-BE49-F238E27FC236}">
                <a16:creationId xmlns:a16="http://schemas.microsoft.com/office/drawing/2014/main" id="{78D5E1FF-1A42-4B1B-B545-B3D878635451}"/>
              </a:ext>
            </a:extLst>
          </p:cNvPr>
          <p:cNvSpPr/>
          <p:nvPr/>
        </p:nvSpPr>
        <p:spPr>
          <a:xfrm>
            <a:off x="8298687" y="1156264"/>
            <a:ext cx="1828800" cy="1828800"/>
          </a:xfrm>
          <a:prstGeom prst="decagon">
            <a:avLst/>
          </a:prstGeom>
          <a:solidFill>
            <a:srgbClr val="352E7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0" b="1" i="0" u="none" strike="noStrike" kern="0" cap="none" spc="0" normalizeH="0" baseline="0" noProof="0" dirty="0">
                <a:ln>
                  <a:noFill/>
                </a:ln>
                <a:solidFill>
                  <a:prstClr val="white"/>
                </a:solidFill>
                <a:effectLst/>
                <a:uLnTx/>
                <a:uFillTx/>
                <a:latin typeface="Georgia" panose="02040502050405020303" pitchFamily="18" charset="0"/>
                <a:ea typeface="+mn-ea"/>
                <a:cs typeface="+mn-cs"/>
              </a:rPr>
              <a:t>E</a:t>
            </a:r>
          </a:p>
        </p:txBody>
      </p:sp>
      <p:sp>
        <p:nvSpPr>
          <p:cNvPr id="72" name="Decagon 71">
            <a:extLst>
              <a:ext uri="{FF2B5EF4-FFF2-40B4-BE49-F238E27FC236}">
                <a16:creationId xmlns:a16="http://schemas.microsoft.com/office/drawing/2014/main" id="{5F6CE7E2-1C8B-409C-B164-AA1E4AA1A6FC}"/>
              </a:ext>
            </a:extLst>
          </p:cNvPr>
          <p:cNvSpPr/>
          <p:nvPr/>
        </p:nvSpPr>
        <p:spPr>
          <a:xfrm>
            <a:off x="8381815" y="1239392"/>
            <a:ext cx="1662545" cy="1662545"/>
          </a:xfrm>
          <a:prstGeom prst="decagon">
            <a:avLst/>
          </a:prstGeom>
          <a:noFill/>
          <a:ln w="381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Single Corner Rounded 72">
            <a:extLst>
              <a:ext uri="{FF2B5EF4-FFF2-40B4-BE49-F238E27FC236}">
                <a16:creationId xmlns:a16="http://schemas.microsoft.com/office/drawing/2014/main" id="{16993DF5-0272-436E-93D1-5A500B591ED3}"/>
              </a:ext>
            </a:extLst>
          </p:cNvPr>
          <p:cNvSpPr/>
          <p:nvPr/>
        </p:nvSpPr>
        <p:spPr>
          <a:xfrm>
            <a:off x="8340251" y="3244837"/>
            <a:ext cx="1745673" cy="3071813"/>
          </a:xfrm>
          <a:prstGeom prst="round1Rect">
            <a:avLst/>
          </a:prstGeom>
          <a:solidFill>
            <a:srgbClr val="352E7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74" name="Group 73">
            <a:extLst>
              <a:ext uri="{FF2B5EF4-FFF2-40B4-BE49-F238E27FC236}">
                <a16:creationId xmlns:a16="http://schemas.microsoft.com/office/drawing/2014/main" id="{FAC8F142-05F2-431B-B541-6D2A72A03948}"/>
              </a:ext>
            </a:extLst>
          </p:cNvPr>
          <p:cNvGrpSpPr/>
          <p:nvPr/>
        </p:nvGrpSpPr>
        <p:grpSpPr>
          <a:xfrm>
            <a:off x="63827" y="4494260"/>
            <a:ext cx="1869879" cy="1015809"/>
            <a:chOff x="1296689" y="3584150"/>
            <a:chExt cx="2262554" cy="1015809"/>
          </a:xfrm>
        </p:grpSpPr>
        <p:sp>
          <p:nvSpPr>
            <p:cNvPr id="75" name="Google Shape;1094;p45">
              <a:extLst>
                <a:ext uri="{FF2B5EF4-FFF2-40B4-BE49-F238E27FC236}">
                  <a16:creationId xmlns:a16="http://schemas.microsoft.com/office/drawing/2014/main" id="{99B7F80C-8B79-444D-A463-A516A62A80AD}"/>
                </a:ext>
              </a:extLst>
            </p:cNvPr>
            <p:cNvSpPr txBox="1"/>
            <p:nvPr/>
          </p:nvSpPr>
          <p:spPr>
            <a:xfrm>
              <a:off x="1556475" y="3584150"/>
              <a:ext cx="1694726" cy="334887"/>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Georgia" panose="02040502050405020303" pitchFamily="18" charset="0"/>
                  <a:ea typeface="Fira Sans Extra Condensed SemiBold"/>
                  <a:cs typeface="Fira Sans Extra Condensed SemiBold"/>
                  <a:sym typeface="Fira Sans Extra Condensed SemiBold"/>
                </a:rPr>
                <a:t>性能</a:t>
              </a:r>
              <a:endParaRPr kumimoji="0" lang="en-US" sz="1400" b="1" i="0" u="none" strike="noStrike" kern="1200" cap="none" spc="0" normalizeH="0" baseline="0" noProof="0" dirty="0">
                <a:ln>
                  <a:noFill/>
                </a:ln>
                <a:solidFill>
                  <a:prstClr val="white"/>
                </a:solidFill>
                <a:effectLst/>
                <a:uLnTx/>
                <a:uFillTx/>
                <a:latin typeface="Georgia" panose="02040502050405020303" pitchFamily="18" charset="0"/>
                <a:ea typeface="Fira Sans Extra Condensed SemiBold"/>
                <a:cs typeface="Fira Sans Extra Condensed SemiBold"/>
                <a:sym typeface="Fira Sans Extra Condensed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prstClr val="white"/>
                  </a:solidFill>
                  <a:effectLst/>
                  <a:uLnTx/>
                  <a:uFillTx/>
                  <a:latin typeface="Georgia" panose="02040502050405020303" pitchFamily="18" charset="0"/>
                  <a:ea typeface="Fira Sans Extra Condensed SemiBold"/>
                  <a:cs typeface="Fira Sans Extra Condensed SemiBold"/>
                  <a:sym typeface="Fira Sans Extra Condensed SemiBold"/>
                </a:rPr>
                <a:t>P</a:t>
              </a:r>
              <a:r>
                <a:rPr kumimoji="0" lang="en-US" sz="1400" b="1" i="0" u="none" strike="noStrike" kern="1200" cap="none" spc="0" normalizeH="0" baseline="0" noProof="0" dirty="0">
                  <a:ln>
                    <a:noFill/>
                  </a:ln>
                  <a:solidFill>
                    <a:prstClr val="white"/>
                  </a:solidFill>
                  <a:effectLst/>
                  <a:uLnTx/>
                  <a:uFillTx/>
                  <a:latin typeface="Georgia" panose="02040502050405020303" pitchFamily="18" charset="0"/>
                  <a:ea typeface="Fira Sans Extra Condensed SemiBold"/>
                  <a:cs typeface="Fira Sans Extra Condensed SemiBold"/>
                  <a:sym typeface="Fira Sans Extra Condensed SemiBold"/>
                </a:rPr>
                <a:t>erformance</a:t>
              </a:r>
              <a:endParaRPr kumimoji="0" lang="en-US" sz="1400" b="1" i="0" u="none" strike="noStrike" kern="1200" cap="none" spc="0" normalizeH="0" baseline="0" noProof="0" dirty="0">
                <a:ln>
                  <a:noFill/>
                </a:ln>
                <a:solidFill>
                  <a:prstClr val="white"/>
                </a:solidFill>
                <a:effectLst/>
                <a:uLnTx/>
                <a:uFillTx/>
                <a:latin typeface="Georgia Pro Cond" panose="02040506050405020303" pitchFamily="18" charset="0"/>
                <a:ea typeface="Fira Sans Extra Condensed SemiBold"/>
                <a:cs typeface="Fira Sans Extra Condensed SemiBold"/>
                <a:sym typeface="Fira Sans Extra Condensed SemiBold"/>
              </a:endParaRPr>
            </a:p>
          </p:txBody>
        </p:sp>
        <p:sp>
          <p:nvSpPr>
            <p:cNvPr id="76" name="TextBox 75">
              <a:extLst>
                <a:ext uri="{FF2B5EF4-FFF2-40B4-BE49-F238E27FC236}">
                  <a16:creationId xmlns:a16="http://schemas.microsoft.com/office/drawing/2014/main" id="{7CF73882-75DA-421B-8559-9B2A78C16B4A}"/>
                </a:ext>
              </a:extLst>
            </p:cNvPr>
            <p:cNvSpPr txBox="1"/>
            <p:nvPr/>
          </p:nvSpPr>
          <p:spPr>
            <a:xfrm>
              <a:off x="1296689" y="4230627"/>
              <a:ext cx="226255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华文仿宋" panose="02010600040101010101" pitchFamily="2" charset="-122"/>
                  <a:ea typeface="华文仿宋" panose="02010600040101010101" pitchFamily="2" charset="-122"/>
                  <a:cs typeface="+mn-cs"/>
                </a:rPr>
                <a:t>改进</a:t>
              </a:r>
              <a:r>
                <a:rPr kumimoji="0" lang="zh-CN" altLang="en-US" sz="18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微软雅黑" panose="020B0503020204020204" pitchFamily="34" charset="-122"/>
                  <a:ea typeface="微软雅黑" panose="020B0503020204020204" pitchFamily="34" charset="-122"/>
                  <a:cs typeface="+mn-cs"/>
                </a:rPr>
                <a:t>性能</a:t>
              </a:r>
              <a:r>
                <a:rPr kumimoji="0" lang="zh-CN" altLang="en-US" sz="18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华文仿宋" panose="02010600040101010101" pitchFamily="2" charset="-122"/>
                  <a:ea typeface="华文仿宋" panose="02010600040101010101" pitchFamily="2" charset="-122"/>
                  <a:cs typeface="+mn-cs"/>
                </a:rPr>
                <a:t>的需要</a:t>
              </a:r>
            </a:p>
          </p:txBody>
        </p:sp>
      </p:grpSp>
      <p:pic>
        <p:nvPicPr>
          <p:cNvPr id="89" name="Picture 2" descr="Money Bag Icon – Free Download, PNG and Vector">
            <a:extLst>
              <a:ext uri="{FF2B5EF4-FFF2-40B4-BE49-F238E27FC236}">
                <a16:creationId xmlns:a16="http://schemas.microsoft.com/office/drawing/2014/main" id="{DED8B85D-6BD4-4F64-BEC7-5CE1F6C5DC5B}"/>
              </a:ext>
            </a:extLst>
          </p:cNvPr>
          <p:cNvPicPr>
            <a:picLocks noChangeAspect="1" noChangeArrowheads="1"/>
          </p:cNvPicPr>
          <p:nvPr/>
        </p:nvPicPr>
        <p:blipFill>
          <a:blip r:embed="rId3" cstate="hq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772511" y="3711881"/>
            <a:ext cx="581777" cy="581777"/>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4" descr="Opportunity - Free arrows icons">
            <a:extLst>
              <a:ext uri="{FF2B5EF4-FFF2-40B4-BE49-F238E27FC236}">
                <a16:creationId xmlns:a16="http://schemas.microsoft.com/office/drawing/2014/main" id="{DA495F96-9094-4CC6-A7CA-7D5F2EE6CB09}"/>
              </a:ext>
            </a:extLst>
          </p:cNvPr>
          <p:cNvPicPr>
            <a:picLocks noChangeAspect="1" noChangeArrowheads="1"/>
          </p:cNvPicPr>
          <p:nvPr/>
        </p:nvPicPr>
        <p:blipFill>
          <a:blip r:embed="rId5" cstate="hq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720244" y="3754792"/>
            <a:ext cx="599095" cy="599095"/>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6" descr="Free Icon | Gear">
            <a:extLst>
              <a:ext uri="{FF2B5EF4-FFF2-40B4-BE49-F238E27FC236}">
                <a16:creationId xmlns:a16="http://schemas.microsoft.com/office/drawing/2014/main" id="{DEFD2C08-5CC3-4158-8294-0D7CE2485E26}"/>
              </a:ext>
            </a:extLst>
          </p:cNvPr>
          <p:cNvPicPr>
            <a:picLocks noChangeAspect="1" noChangeArrowheads="1"/>
          </p:cNvPicPr>
          <p:nvPr/>
        </p:nvPicPr>
        <p:blipFill>
          <a:blip r:embed="rId7" cstate="hq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883077" y="3798538"/>
            <a:ext cx="495120" cy="495120"/>
          </a:xfrm>
          <a:prstGeom prst="rect">
            <a:avLst/>
          </a:prstGeom>
          <a:noFill/>
          <a:extLst>
            <a:ext uri="{909E8E84-426E-40DD-AFC4-6F175D3DCCD1}">
              <a14:hiddenFill xmlns:a14="http://schemas.microsoft.com/office/drawing/2010/main">
                <a:solidFill>
                  <a:srgbClr val="FFFFFF"/>
                </a:solidFill>
              </a14:hiddenFill>
            </a:ext>
          </a:extLst>
        </p:spPr>
      </p:pic>
      <p:sp>
        <p:nvSpPr>
          <p:cNvPr id="94" name="Decagon 93">
            <a:extLst>
              <a:ext uri="{FF2B5EF4-FFF2-40B4-BE49-F238E27FC236}">
                <a16:creationId xmlns:a16="http://schemas.microsoft.com/office/drawing/2014/main" id="{46ACA8F8-F358-4B74-AAC1-4E0CD2A3DE66}"/>
              </a:ext>
            </a:extLst>
          </p:cNvPr>
          <p:cNvSpPr/>
          <p:nvPr/>
        </p:nvSpPr>
        <p:spPr>
          <a:xfrm>
            <a:off x="10361898" y="1156264"/>
            <a:ext cx="1828800" cy="1828800"/>
          </a:xfrm>
          <a:prstGeom prst="decagon">
            <a:avLst/>
          </a:prstGeom>
          <a:solidFill>
            <a:srgbClr val="7030A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0" b="1" i="0" u="none" strike="noStrike" kern="0" cap="none" spc="0" normalizeH="0" baseline="0" noProof="0" dirty="0">
                <a:ln>
                  <a:noFill/>
                </a:ln>
                <a:solidFill>
                  <a:prstClr val="white"/>
                </a:solidFill>
                <a:effectLst/>
                <a:uLnTx/>
                <a:uFillTx/>
                <a:latin typeface="Georgia" panose="02040502050405020303" pitchFamily="18" charset="0"/>
                <a:ea typeface="+mn-ea"/>
                <a:cs typeface="+mn-cs"/>
              </a:rPr>
              <a:t>S</a:t>
            </a:r>
          </a:p>
        </p:txBody>
      </p:sp>
      <p:sp>
        <p:nvSpPr>
          <p:cNvPr id="95" name="Decagon 94">
            <a:extLst>
              <a:ext uri="{FF2B5EF4-FFF2-40B4-BE49-F238E27FC236}">
                <a16:creationId xmlns:a16="http://schemas.microsoft.com/office/drawing/2014/main" id="{A4D88695-1067-4011-9049-8F858552B296}"/>
              </a:ext>
            </a:extLst>
          </p:cNvPr>
          <p:cNvSpPr/>
          <p:nvPr/>
        </p:nvSpPr>
        <p:spPr>
          <a:xfrm>
            <a:off x="10445026" y="1239392"/>
            <a:ext cx="1662545" cy="1662545"/>
          </a:xfrm>
          <a:prstGeom prst="decagon">
            <a:avLst/>
          </a:prstGeom>
          <a:noFill/>
          <a:ln w="381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Rectangle: Single Corner Rounded 95">
            <a:extLst>
              <a:ext uri="{FF2B5EF4-FFF2-40B4-BE49-F238E27FC236}">
                <a16:creationId xmlns:a16="http://schemas.microsoft.com/office/drawing/2014/main" id="{255121C0-867D-40EA-8BE6-3F391FB8A871}"/>
              </a:ext>
            </a:extLst>
          </p:cNvPr>
          <p:cNvSpPr/>
          <p:nvPr/>
        </p:nvSpPr>
        <p:spPr>
          <a:xfrm>
            <a:off x="10403462" y="3244837"/>
            <a:ext cx="1745673" cy="3071813"/>
          </a:xfrm>
          <a:prstGeom prst="round1Rect">
            <a:avLst/>
          </a:prstGeom>
          <a:solidFill>
            <a:srgbClr val="7030A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00" name="Picture 99">
            <a:extLst>
              <a:ext uri="{FF2B5EF4-FFF2-40B4-BE49-F238E27FC236}">
                <a16:creationId xmlns:a16="http://schemas.microsoft.com/office/drawing/2014/main" id="{B371D9B9-B5B6-4332-932F-AD0EB0B54DC7}"/>
              </a:ext>
            </a:extLst>
          </p:cNvPr>
          <p:cNvPicPr>
            <a:picLocks noChangeAspect="1"/>
          </p:cNvPicPr>
          <p:nvPr/>
        </p:nvPicPr>
        <p:blipFill>
          <a:blip r:embed="rId9" cstate="hq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937514" y="3734794"/>
            <a:ext cx="639090" cy="639090"/>
          </a:xfrm>
          <a:prstGeom prst="rect">
            <a:avLst/>
          </a:prstGeom>
        </p:spPr>
      </p:pic>
      <p:pic>
        <p:nvPicPr>
          <p:cNvPr id="101" name="Picture 8" descr="Flash Icon - Free Icons">
            <a:extLst>
              <a:ext uri="{FF2B5EF4-FFF2-40B4-BE49-F238E27FC236}">
                <a16:creationId xmlns:a16="http://schemas.microsoft.com/office/drawing/2014/main" id="{F35FA8AD-C5BC-445B-8983-6933B9F8BCA1}"/>
              </a:ext>
            </a:extLst>
          </p:cNvPr>
          <p:cNvPicPr>
            <a:picLocks noChangeAspect="1" noChangeArrowheads="1"/>
          </p:cNvPicPr>
          <p:nvPr/>
        </p:nvPicPr>
        <p:blipFill>
          <a:blip r:embed="rId11" cstate="hq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21400" y="3754792"/>
            <a:ext cx="544632" cy="544632"/>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descr="Shape&#10;&#10;Description automatically generated with low confidence">
            <a:extLst>
              <a:ext uri="{FF2B5EF4-FFF2-40B4-BE49-F238E27FC236}">
                <a16:creationId xmlns:a16="http://schemas.microsoft.com/office/drawing/2014/main" id="{DE7D2038-416F-4183-B3E4-7C82FCAF2CB0}"/>
              </a:ext>
            </a:extLst>
          </p:cNvPr>
          <p:cNvPicPr>
            <a:picLocks noChangeAspect="1"/>
          </p:cNvPicPr>
          <p:nvPr/>
        </p:nvPicPr>
        <p:blipFill>
          <a:blip r:embed="rId13">
            <a:duotone>
              <a:schemeClr val="bg2">
                <a:shade val="45000"/>
                <a:satMod val="135000"/>
              </a:schemeClr>
              <a:prstClr val="white"/>
            </a:duotone>
            <a:extLst>
              <a:ext uri="{BEBA8EAE-BF5A-486C-A8C5-ECC9F3942E4B}">
                <a14:imgProps xmlns:a14="http://schemas.microsoft.com/office/drawing/2010/main">
                  <a14:imgLayer r:embed="rId14">
                    <a14:imgEffect>
                      <a14:colorTemperature colorTemp="6499"/>
                    </a14:imgEffect>
                    <a14:imgEffect>
                      <a14:saturation sat="373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8839259" y="3686708"/>
            <a:ext cx="707349" cy="707349"/>
          </a:xfrm>
          <a:prstGeom prst="rect">
            <a:avLst/>
          </a:prstGeom>
        </p:spPr>
      </p:pic>
      <p:grpSp>
        <p:nvGrpSpPr>
          <p:cNvPr id="104" name="Group 103">
            <a:extLst>
              <a:ext uri="{FF2B5EF4-FFF2-40B4-BE49-F238E27FC236}">
                <a16:creationId xmlns:a16="http://schemas.microsoft.com/office/drawing/2014/main" id="{4DD345D8-E3BD-4A00-8B5A-1E347E592C8D}"/>
              </a:ext>
            </a:extLst>
          </p:cNvPr>
          <p:cNvGrpSpPr/>
          <p:nvPr/>
        </p:nvGrpSpPr>
        <p:grpSpPr>
          <a:xfrm>
            <a:off x="2111261" y="4498924"/>
            <a:ext cx="1869879" cy="1288144"/>
            <a:chOff x="1304518" y="3588814"/>
            <a:chExt cx="2262553" cy="1288144"/>
          </a:xfrm>
        </p:grpSpPr>
        <p:sp>
          <p:nvSpPr>
            <p:cNvPr id="105" name="Google Shape;1094;p45">
              <a:extLst>
                <a:ext uri="{FF2B5EF4-FFF2-40B4-BE49-F238E27FC236}">
                  <a16:creationId xmlns:a16="http://schemas.microsoft.com/office/drawing/2014/main" id="{C230F6F8-DFB2-43EA-B00F-78D0F475BEFF}"/>
                </a:ext>
              </a:extLst>
            </p:cNvPr>
            <p:cNvSpPr txBox="1"/>
            <p:nvPr/>
          </p:nvSpPr>
          <p:spPr>
            <a:xfrm>
              <a:off x="1556475" y="3588814"/>
              <a:ext cx="1694726" cy="334887"/>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Georgia" panose="02040502050405020303" pitchFamily="18" charset="0"/>
                  <a:ea typeface="Fira Sans Extra Condensed SemiBold"/>
                  <a:cs typeface="Fira Sans Extra Condensed SemiBold"/>
                  <a:sym typeface="Fira Sans Extra Condensed SemiBold"/>
                </a:rPr>
                <a:t>信息</a:t>
              </a:r>
              <a:endParaRPr kumimoji="0" lang="en-US" sz="1400" b="1" i="0" u="none" strike="noStrike" kern="1200" cap="none" spc="0" normalizeH="0" baseline="0" noProof="0" dirty="0">
                <a:ln>
                  <a:noFill/>
                </a:ln>
                <a:solidFill>
                  <a:prstClr val="white"/>
                </a:solidFill>
                <a:effectLst/>
                <a:uLnTx/>
                <a:uFillTx/>
                <a:latin typeface="Georgia" panose="02040502050405020303" pitchFamily="18" charset="0"/>
                <a:ea typeface="Fira Sans Extra Condensed SemiBold"/>
                <a:cs typeface="Fira Sans Extra Condensed SemiBold"/>
                <a:sym typeface="Fira Sans Extra Condensed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sng" strike="noStrike" kern="1200" cap="none" spc="0" normalizeH="0" baseline="0" noProof="0" dirty="0">
                  <a:ln>
                    <a:noFill/>
                  </a:ln>
                  <a:solidFill>
                    <a:prstClr val="white"/>
                  </a:solidFill>
                  <a:effectLst/>
                  <a:uLnTx/>
                  <a:uFillTx/>
                  <a:latin typeface="Georgia" panose="02040502050405020303" pitchFamily="18" charset="0"/>
                  <a:ea typeface="Fira Sans Extra Condensed SemiBold"/>
                  <a:cs typeface="Fira Sans Extra Condensed SemiBold"/>
                  <a:sym typeface="Fira Sans Extra Condensed SemiBold"/>
                </a:rPr>
                <a:t>I</a:t>
              </a:r>
              <a:r>
                <a:rPr kumimoji="0" lang="en-US" altLang="zh-CN" sz="1400" b="1" i="0" u="none" strike="noStrike" kern="1200" cap="none" spc="0" normalizeH="0" baseline="0" noProof="0" dirty="0">
                  <a:ln>
                    <a:noFill/>
                  </a:ln>
                  <a:solidFill>
                    <a:prstClr val="white"/>
                  </a:solidFill>
                  <a:effectLst/>
                  <a:uLnTx/>
                  <a:uFillTx/>
                  <a:latin typeface="Georgia" panose="02040502050405020303" pitchFamily="18" charset="0"/>
                  <a:ea typeface="Fira Sans Extra Condensed SemiBold"/>
                  <a:cs typeface="Fira Sans Extra Condensed SemiBold"/>
                  <a:sym typeface="Fira Sans Extra Condensed SemiBold"/>
                </a:rPr>
                <a:t>nformation</a:t>
              </a:r>
              <a:endParaRPr kumimoji="0" lang="en-US" sz="1400" b="1" i="0" u="none" strike="noStrike" kern="1200" cap="none" spc="0" normalizeH="0" baseline="0" noProof="0" dirty="0">
                <a:ln>
                  <a:noFill/>
                </a:ln>
                <a:solidFill>
                  <a:prstClr val="white"/>
                </a:solidFill>
                <a:effectLst/>
                <a:uLnTx/>
                <a:uFillTx/>
                <a:latin typeface="Georgia Pro Cond" panose="02040506050405020303" pitchFamily="18" charset="0"/>
                <a:ea typeface="Fira Sans Extra Condensed SemiBold"/>
                <a:cs typeface="Fira Sans Extra Condensed SemiBold"/>
                <a:sym typeface="Fira Sans Extra Condensed SemiBold"/>
              </a:endParaRPr>
            </a:p>
          </p:txBody>
        </p:sp>
        <p:sp>
          <p:nvSpPr>
            <p:cNvPr id="106" name="TextBox 105">
              <a:extLst>
                <a:ext uri="{FF2B5EF4-FFF2-40B4-BE49-F238E27FC236}">
                  <a16:creationId xmlns:a16="http://schemas.microsoft.com/office/drawing/2014/main" id="{2B9033A0-5D8C-4607-A617-ADFC6E199257}"/>
                </a:ext>
              </a:extLst>
            </p:cNvPr>
            <p:cNvSpPr txBox="1"/>
            <p:nvPr/>
          </p:nvSpPr>
          <p:spPr>
            <a:xfrm>
              <a:off x="1304518" y="4230627"/>
              <a:ext cx="226255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华文仿宋" panose="02010600040101010101" pitchFamily="2" charset="-122"/>
                  <a:ea typeface="华文仿宋" panose="02010600040101010101" pitchFamily="2" charset="-122"/>
                  <a:cs typeface="+mn-cs"/>
                </a:rPr>
                <a:t>改进</a:t>
              </a:r>
              <a:r>
                <a:rPr kumimoji="0" lang="zh-CN" altLang="en-US" sz="18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微软雅黑" panose="020B0503020204020204" pitchFamily="34" charset="-122"/>
                  <a:ea typeface="微软雅黑" panose="020B0503020204020204" pitchFamily="34" charset="-122"/>
                  <a:cs typeface="+mn-cs"/>
                </a:rPr>
                <a:t>信息</a:t>
              </a:r>
              <a:r>
                <a:rPr kumimoji="0" lang="zh-CN" altLang="en-US" sz="18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华文仿宋" panose="02010600040101010101" pitchFamily="2" charset="-122"/>
                  <a:ea typeface="华文仿宋" panose="02010600040101010101" pitchFamily="2" charset="-122"/>
                  <a:cs typeface="+mn-cs"/>
                </a:rPr>
                <a:t>和数据的需要</a:t>
              </a:r>
            </a:p>
          </p:txBody>
        </p:sp>
      </p:grpSp>
      <p:grpSp>
        <p:nvGrpSpPr>
          <p:cNvPr id="107" name="Group 106">
            <a:extLst>
              <a:ext uri="{FF2B5EF4-FFF2-40B4-BE49-F238E27FC236}">
                <a16:creationId xmlns:a16="http://schemas.microsoft.com/office/drawing/2014/main" id="{7BBC41F0-E7FC-47ED-AF56-3FC6C9097C00}"/>
              </a:ext>
            </a:extLst>
          </p:cNvPr>
          <p:cNvGrpSpPr/>
          <p:nvPr/>
        </p:nvGrpSpPr>
        <p:grpSpPr>
          <a:xfrm>
            <a:off x="4147163" y="4494260"/>
            <a:ext cx="1869879" cy="1569807"/>
            <a:chOff x="1330499" y="3584150"/>
            <a:chExt cx="2262554" cy="1569807"/>
          </a:xfrm>
        </p:grpSpPr>
        <p:sp>
          <p:nvSpPr>
            <p:cNvPr id="108" name="Google Shape;1094;p45">
              <a:extLst>
                <a:ext uri="{FF2B5EF4-FFF2-40B4-BE49-F238E27FC236}">
                  <a16:creationId xmlns:a16="http://schemas.microsoft.com/office/drawing/2014/main" id="{EAEBCE13-50E2-45E5-80D2-D5CEE1550D59}"/>
                </a:ext>
              </a:extLst>
            </p:cNvPr>
            <p:cNvSpPr txBox="1"/>
            <p:nvPr/>
          </p:nvSpPr>
          <p:spPr>
            <a:xfrm>
              <a:off x="1574492" y="3584150"/>
              <a:ext cx="1694726" cy="334887"/>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Georgia" panose="02040502050405020303" pitchFamily="18" charset="0"/>
                  <a:ea typeface="Fira Sans Extra Condensed SemiBold"/>
                  <a:cs typeface="Fira Sans Extra Condensed SemiBold"/>
                  <a:sym typeface="Fira Sans Extra Condensed SemiBold"/>
                </a:rPr>
                <a:t>经济</a:t>
              </a:r>
              <a:endParaRPr kumimoji="0" lang="en-US" sz="1400" b="1" i="0" u="none" strike="noStrike" kern="1200" cap="none" spc="0" normalizeH="0" baseline="0" noProof="0" dirty="0">
                <a:ln>
                  <a:noFill/>
                </a:ln>
                <a:solidFill>
                  <a:prstClr val="white"/>
                </a:solidFill>
                <a:effectLst/>
                <a:uLnTx/>
                <a:uFillTx/>
                <a:latin typeface="Georgia" panose="02040502050405020303" pitchFamily="18" charset="0"/>
                <a:ea typeface="Fira Sans Extra Condensed SemiBold"/>
                <a:cs typeface="Fira Sans Extra Condensed SemiBold"/>
                <a:sym typeface="Fira Sans Extra Condensed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sng" strike="noStrike" kern="1200" cap="none" spc="0" normalizeH="0" baseline="0" noProof="0" dirty="0">
                  <a:ln>
                    <a:noFill/>
                  </a:ln>
                  <a:solidFill>
                    <a:prstClr val="white"/>
                  </a:solidFill>
                  <a:effectLst/>
                  <a:uLnTx/>
                  <a:uFillTx/>
                  <a:latin typeface="Georgia" panose="02040502050405020303" pitchFamily="18" charset="0"/>
                  <a:ea typeface="Fira Sans Extra Condensed SemiBold"/>
                  <a:cs typeface="Fira Sans Extra Condensed SemiBold"/>
                  <a:sym typeface="Fira Sans Extra Condensed SemiBold"/>
                </a:rPr>
                <a:t>E</a:t>
              </a:r>
              <a:r>
                <a:rPr kumimoji="0" lang="en-US" altLang="zh-CN" sz="1400" b="1" i="0" u="none" strike="noStrike" kern="1200" cap="none" spc="0" normalizeH="0" baseline="0" noProof="0" dirty="0">
                  <a:ln>
                    <a:noFill/>
                  </a:ln>
                  <a:solidFill>
                    <a:prstClr val="white"/>
                  </a:solidFill>
                  <a:effectLst/>
                  <a:uLnTx/>
                  <a:uFillTx/>
                  <a:latin typeface="Georgia" panose="02040502050405020303" pitchFamily="18" charset="0"/>
                  <a:ea typeface="Fira Sans Extra Condensed SemiBold"/>
                  <a:cs typeface="Fira Sans Extra Condensed SemiBold"/>
                  <a:sym typeface="Fira Sans Extra Condensed SemiBold"/>
                </a:rPr>
                <a:t>conomics</a:t>
              </a:r>
              <a:endParaRPr kumimoji="0" lang="en-US" sz="1400" b="1" i="0" u="none" strike="noStrike" kern="1200" cap="none" spc="0" normalizeH="0" baseline="0" noProof="0" dirty="0">
                <a:ln>
                  <a:noFill/>
                </a:ln>
                <a:solidFill>
                  <a:prstClr val="white"/>
                </a:solidFill>
                <a:effectLst/>
                <a:uLnTx/>
                <a:uFillTx/>
                <a:latin typeface="Georgia Pro Cond" panose="02040506050405020303" pitchFamily="18" charset="0"/>
                <a:ea typeface="Fira Sans Extra Condensed SemiBold"/>
                <a:cs typeface="Fira Sans Extra Condensed SemiBold"/>
                <a:sym typeface="Fira Sans Extra Condensed SemiBold"/>
              </a:endParaRPr>
            </a:p>
          </p:txBody>
        </p:sp>
        <p:sp>
          <p:nvSpPr>
            <p:cNvPr id="109" name="TextBox 108">
              <a:extLst>
                <a:ext uri="{FF2B5EF4-FFF2-40B4-BE49-F238E27FC236}">
                  <a16:creationId xmlns:a16="http://schemas.microsoft.com/office/drawing/2014/main" id="{C83D5AEF-7395-4EC6-93E0-AC049A861E43}"/>
                </a:ext>
              </a:extLst>
            </p:cNvPr>
            <p:cNvSpPr txBox="1"/>
            <p:nvPr/>
          </p:nvSpPr>
          <p:spPr>
            <a:xfrm>
              <a:off x="1330499" y="4230627"/>
              <a:ext cx="226255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华文仿宋" panose="02010600040101010101" pitchFamily="2" charset="-122"/>
                  <a:ea typeface="华文仿宋" panose="02010600040101010101" pitchFamily="2" charset="-122"/>
                  <a:cs typeface="+mn-cs"/>
                </a:rPr>
                <a:t>改进</a:t>
              </a:r>
              <a:r>
                <a:rPr kumimoji="0" lang="zh-CN" altLang="en-US" sz="18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微软雅黑" panose="020B0503020204020204" pitchFamily="34" charset="-122"/>
                  <a:ea typeface="微软雅黑" panose="020B0503020204020204" pitchFamily="34" charset="-122"/>
                  <a:cs typeface="+mn-cs"/>
                </a:rPr>
                <a:t>经济</a:t>
              </a:r>
              <a:r>
                <a:rPr kumimoji="0" lang="zh-CN" altLang="en-US" sz="18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华文仿宋" panose="02010600040101010101" pitchFamily="2" charset="-122"/>
                  <a:ea typeface="华文仿宋" panose="02010600040101010101" pitchFamily="2" charset="-122"/>
                  <a:cs typeface="+mn-cs"/>
                </a:rPr>
                <a:t>、控制成本或增加收益的需要</a:t>
              </a:r>
            </a:p>
          </p:txBody>
        </p:sp>
      </p:grpSp>
      <p:grpSp>
        <p:nvGrpSpPr>
          <p:cNvPr id="110" name="Group 109">
            <a:extLst>
              <a:ext uri="{FF2B5EF4-FFF2-40B4-BE49-F238E27FC236}">
                <a16:creationId xmlns:a16="http://schemas.microsoft.com/office/drawing/2014/main" id="{64DA56D2-C39A-4F40-8306-B7666806CE9C}"/>
              </a:ext>
            </a:extLst>
          </p:cNvPr>
          <p:cNvGrpSpPr/>
          <p:nvPr/>
        </p:nvGrpSpPr>
        <p:grpSpPr>
          <a:xfrm>
            <a:off x="6234176" y="4494260"/>
            <a:ext cx="1869879" cy="1292808"/>
            <a:chOff x="1296689" y="3584150"/>
            <a:chExt cx="2262554" cy="1292808"/>
          </a:xfrm>
        </p:grpSpPr>
        <p:sp>
          <p:nvSpPr>
            <p:cNvPr id="111" name="Google Shape;1094;p45">
              <a:extLst>
                <a:ext uri="{FF2B5EF4-FFF2-40B4-BE49-F238E27FC236}">
                  <a16:creationId xmlns:a16="http://schemas.microsoft.com/office/drawing/2014/main" id="{C05365D4-B9F8-4994-A862-7C8F4DEE8A9F}"/>
                </a:ext>
              </a:extLst>
            </p:cNvPr>
            <p:cNvSpPr txBox="1"/>
            <p:nvPr/>
          </p:nvSpPr>
          <p:spPr>
            <a:xfrm>
              <a:off x="1580602" y="3584150"/>
              <a:ext cx="1694726" cy="334887"/>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Georgia" panose="02040502050405020303" pitchFamily="18" charset="0"/>
                  <a:ea typeface="Fira Sans Extra Condensed SemiBold"/>
                  <a:cs typeface="Fira Sans Extra Condensed SemiBold"/>
                  <a:sym typeface="Fira Sans Extra Condensed SemiBold"/>
                </a:rPr>
                <a:t>控制</a:t>
              </a:r>
              <a:endParaRPr kumimoji="0" lang="en-US" altLang="zh-CN" sz="1400" b="1" i="0" u="none" strike="noStrike" kern="1200" cap="none" spc="0" normalizeH="0" baseline="0" noProof="0" dirty="0">
                <a:ln>
                  <a:noFill/>
                </a:ln>
                <a:solidFill>
                  <a:prstClr val="white"/>
                </a:solidFill>
                <a:effectLst/>
                <a:uLnTx/>
                <a:uFillTx/>
                <a:latin typeface="Georgia" panose="02040502050405020303" pitchFamily="18" charset="0"/>
                <a:ea typeface="Fira Sans Extra Condensed SemiBold"/>
                <a:cs typeface="Fira Sans Extra Condensed SemiBold"/>
                <a:sym typeface="Fira Sans Extra Condensed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sng" strike="noStrike" kern="1200" cap="none" spc="0" normalizeH="0" baseline="0" noProof="0" dirty="0">
                  <a:ln>
                    <a:noFill/>
                  </a:ln>
                  <a:solidFill>
                    <a:prstClr val="white"/>
                  </a:solidFill>
                  <a:effectLst/>
                  <a:uLnTx/>
                  <a:uFillTx/>
                  <a:latin typeface="Georgia" panose="02040502050405020303" pitchFamily="18" charset="0"/>
                  <a:ea typeface="Fira Sans Extra Condensed SemiBold"/>
                  <a:cs typeface="Fira Sans Extra Condensed SemiBold"/>
                  <a:sym typeface="Fira Sans Extra Condensed SemiBold"/>
                </a:rPr>
                <a:t>C</a:t>
              </a:r>
              <a:r>
                <a:rPr kumimoji="0" lang="en-US" altLang="zh-CN" sz="1400" b="1" i="0" u="none" strike="noStrike" kern="1200" cap="none" spc="0" normalizeH="0" baseline="0" noProof="0" dirty="0">
                  <a:ln>
                    <a:noFill/>
                  </a:ln>
                  <a:solidFill>
                    <a:prstClr val="white"/>
                  </a:solidFill>
                  <a:effectLst/>
                  <a:uLnTx/>
                  <a:uFillTx/>
                  <a:latin typeface="Georgia" panose="02040502050405020303" pitchFamily="18" charset="0"/>
                  <a:ea typeface="Fira Sans Extra Condensed SemiBold"/>
                  <a:cs typeface="Fira Sans Extra Condensed SemiBold"/>
                  <a:sym typeface="Fira Sans Extra Condensed SemiBold"/>
                </a:rPr>
                <a:t>ontrol</a:t>
              </a:r>
              <a:endParaRPr kumimoji="0" lang="en-US" sz="1400" b="1" i="0" u="none" strike="noStrike" kern="1200" cap="none" spc="0" normalizeH="0" baseline="0" noProof="0" dirty="0">
                <a:ln>
                  <a:noFill/>
                </a:ln>
                <a:solidFill>
                  <a:prstClr val="white"/>
                </a:solidFill>
                <a:effectLst/>
                <a:uLnTx/>
                <a:uFillTx/>
                <a:latin typeface="Georgia Pro Cond" panose="02040506050405020303" pitchFamily="18" charset="0"/>
                <a:ea typeface="Fira Sans Extra Condensed SemiBold"/>
                <a:cs typeface="Fira Sans Extra Condensed SemiBold"/>
                <a:sym typeface="Fira Sans Extra Condensed SemiBold"/>
              </a:endParaRPr>
            </a:p>
          </p:txBody>
        </p:sp>
        <p:sp>
          <p:nvSpPr>
            <p:cNvPr id="112" name="TextBox 111">
              <a:extLst>
                <a:ext uri="{FF2B5EF4-FFF2-40B4-BE49-F238E27FC236}">
                  <a16:creationId xmlns:a16="http://schemas.microsoft.com/office/drawing/2014/main" id="{A86069C9-909C-4C8F-A676-5E65C636AB90}"/>
                </a:ext>
              </a:extLst>
            </p:cNvPr>
            <p:cNvSpPr txBox="1"/>
            <p:nvPr/>
          </p:nvSpPr>
          <p:spPr>
            <a:xfrm>
              <a:off x="1296689" y="4230627"/>
              <a:ext cx="226255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华文仿宋" panose="02010600040101010101" pitchFamily="2" charset="-122"/>
                  <a:ea typeface="华文仿宋" panose="02010600040101010101" pitchFamily="2" charset="-122"/>
                  <a:cs typeface="+mn-cs"/>
                </a:rPr>
                <a:t>改进</a:t>
              </a:r>
              <a:r>
                <a:rPr kumimoji="0" lang="zh-CN" altLang="en-US" sz="18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微软雅黑" panose="020B0503020204020204" pitchFamily="34" charset="-122"/>
                  <a:ea typeface="微软雅黑" panose="020B0503020204020204" pitchFamily="34" charset="-122"/>
                  <a:cs typeface="+mn-cs"/>
                </a:rPr>
                <a:t>控制</a:t>
              </a:r>
              <a:r>
                <a:rPr kumimoji="0" lang="zh-CN" altLang="en-US" sz="18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华文仿宋" panose="02010600040101010101" pitchFamily="2" charset="-122"/>
                  <a:ea typeface="华文仿宋" panose="02010600040101010101" pitchFamily="2" charset="-122"/>
                  <a:cs typeface="+mn-cs"/>
                </a:rPr>
                <a:t>或安全的需要</a:t>
              </a:r>
            </a:p>
          </p:txBody>
        </p:sp>
      </p:grpSp>
      <p:grpSp>
        <p:nvGrpSpPr>
          <p:cNvPr id="113" name="Group 112">
            <a:extLst>
              <a:ext uri="{FF2B5EF4-FFF2-40B4-BE49-F238E27FC236}">
                <a16:creationId xmlns:a16="http://schemas.microsoft.com/office/drawing/2014/main" id="{28823B11-37F6-4593-B81B-090AF077704F}"/>
              </a:ext>
            </a:extLst>
          </p:cNvPr>
          <p:cNvGrpSpPr/>
          <p:nvPr/>
        </p:nvGrpSpPr>
        <p:grpSpPr>
          <a:xfrm>
            <a:off x="8321189" y="4494260"/>
            <a:ext cx="1869879" cy="1292807"/>
            <a:chOff x="1347959" y="3584150"/>
            <a:chExt cx="2262554" cy="1292807"/>
          </a:xfrm>
        </p:grpSpPr>
        <p:sp>
          <p:nvSpPr>
            <p:cNvPr id="114" name="Google Shape;1094;p45">
              <a:extLst>
                <a:ext uri="{FF2B5EF4-FFF2-40B4-BE49-F238E27FC236}">
                  <a16:creationId xmlns:a16="http://schemas.microsoft.com/office/drawing/2014/main" id="{1D58FB22-919A-418A-84E3-6C2AB1821F09}"/>
                </a:ext>
              </a:extLst>
            </p:cNvPr>
            <p:cNvSpPr txBox="1"/>
            <p:nvPr/>
          </p:nvSpPr>
          <p:spPr>
            <a:xfrm>
              <a:off x="1580602" y="3584150"/>
              <a:ext cx="1694726" cy="334887"/>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Georgia" panose="02040502050405020303" pitchFamily="18" charset="0"/>
                  <a:ea typeface="Fira Sans Extra Condensed SemiBold"/>
                  <a:cs typeface="Fira Sans Extra Condensed SemiBold"/>
                  <a:sym typeface="Fira Sans Extra Condensed SemiBold"/>
                </a:rPr>
                <a:t>效率</a:t>
              </a:r>
              <a:endParaRPr kumimoji="0" lang="en-US" altLang="zh-CN" sz="1400" b="1" i="0" u="none" strike="noStrike" kern="1200" cap="none" spc="0" normalizeH="0" baseline="0" noProof="0" dirty="0">
                <a:ln>
                  <a:noFill/>
                </a:ln>
                <a:solidFill>
                  <a:prstClr val="white"/>
                </a:solidFill>
                <a:effectLst/>
                <a:uLnTx/>
                <a:uFillTx/>
                <a:latin typeface="Georgia" panose="02040502050405020303" pitchFamily="18" charset="0"/>
                <a:ea typeface="Fira Sans Extra Condensed SemiBold"/>
                <a:cs typeface="Fira Sans Extra Condensed SemiBold"/>
                <a:sym typeface="Fira Sans Extra Condensed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sng" strike="noStrike" kern="1200" cap="none" spc="0" normalizeH="0" baseline="0" noProof="0" dirty="0">
                  <a:ln>
                    <a:noFill/>
                  </a:ln>
                  <a:solidFill>
                    <a:prstClr val="white"/>
                  </a:solidFill>
                  <a:effectLst/>
                  <a:uLnTx/>
                  <a:uFillTx/>
                  <a:latin typeface="Georgia" panose="02040502050405020303" pitchFamily="18" charset="0"/>
                  <a:ea typeface="Fira Sans Extra Condensed SemiBold"/>
                  <a:cs typeface="Fira Sans Extra Condensed SemiBold"/>
                  <a:sym typeface="Fira Sans Extra Condensed SemiBold"/>
                </a:rPr>
                <a:t>E</a:t>
              </a:r>
              <a:r>
                <a:rPr kumimoji="0" lang="en-US" altLang="zh-CN" sz="1400" b="1" i="0" u="none" strike="noStrike" kern="1200" cap="none" spc="0" normalizeH="0" baseline="0" noProof="0" dirty="0">
                  <a:ln>
                    <a:noFill/>
                  </a:ln>
                  <a:solidFill>
                    <a:prstClr val="white"/>
                  </a:solidFill>
                  <a:effectLst/>
                  <a:uLnTx/>
                  <a:uFillTx/>
                  <a:latin typeface="Georgia" panose="02040502050405020303" pitchFamily="18" charset="0"/>
                  <a:ea typeface="Fira Sans Extra Condensed SemiBold"/>
                  <a:cs typeface="Fira Sans Extra Condensed SemiBold"/>
                  <a:sym typeface="Fira Sans Extra Condensed SemiBold"/>
                </a:rPr>
                <a:t>fficiency</a:t>
              </a:r>
              <a:endParaRPr kumimoji="0" lang="en-US" sz="1400" b="1" i="0" u="none" strike="noStrike" kern="1200" cap="none" spc="0" normalizeH="0" baseline="0" noProof="0" dirty="0">
                <a:ln>
                  <a:noFill/>
                </a:ln>
                <a:solidFill>
                  <a:prstClr val="white"/>
                </a:solidFill>
                <a:effectLst/>
                <a:uLnTx/>
                <a:uFillTx/>
                <a:latin typeface="Georgia Pro Cond" panose="02040506050405020303" pitchFamily="18" charset="0"/>
                <a:ea typeface="Fira Sans Extra Condensed SemiBold"/>
                <a:cs typeface="Fira Sans Extra Condensed SemiBold"/>
                <a:sym typeface="Fira Sans Extra Condensed SemiBold"/>
              </a:endParaRPr>
            </a:p>
          </p:txBody>
        </p:sp>
        <p:sp>
          <p:nvSpPr>
            <p:cNvPr id="115" name="TextBox 114">
              <a:extLst>
                <a:ext uri="{FF2B5EF4-FFF2-40B4-BE49-F238E27FC236}">
                  <a16:creationId xmlns:a16="http://schemas.microsoft.com/office/drawing/2014/main" id="{3844F5F5-1C9C-49A5-A1CE-5A0C67C96863}"/>
                </a:ext>
              </a:extLst>
            </p:cNvPr>
            <p:cNvSpPr txBox="1"/>
            <p:nvPr/>
          </p:nvSpPr>
          <p:spPr>
            <a:xfrm>
              <a:off x="1347959" y="4230626"/>
              <a:ext cx="226255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华文仿宋" panose="02010600040101010101" pitchFamily="2" charset="-122"/>
                  <a:ea typeface="华文仿宋" panose="02010600040101010101" pitchFamily="2" charset="-122"/>
                  <a:cs typeface="+mn-cs"/>
                </a:rPr>
                <a:t>改进人与过程的</a:t>
              </a:r>
              <a:r>
                <a:rPr kumimoji="0" lang="zh-CN" altLang="en-US" sz="18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微软雅黑" panose="020B0503020204020204" pitchFamily="34" charset="-122"/>
                  <a:ea typeface="微软雅黑" panose="020B0503020204020204" pitchFamily="34" charset="-122"/>
                  <a:cs typeface="+mn-cs"/>
                </a:rPr>
                <a:t>效率</a:t>
              </a:r>
              <a:r>
                <a:rPr kumimoji="0" lang="zh-CN" altLang="en-US" sz="18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华文仿宋" panose="02010600040101010101" pitchFamily="2" charset="-122"/>
                  <a:ea typeface="华文仿宋" panose="02010600040101010101" pitchFamily="2" charset="-122"/>
                  <a:cs typeface="+mn-cs"/>
                </a:rPr>
                <a:t>的需要</a:t>
              </a:r>
            </a:p>
          </p:txBody>
        </p:sp>
      </p:grpSp>
      <p:grpSp>
        <p:nvGrpSpPr>
          <p:cNvPr id="116" name="Group 115">
            <a:extLst>
              <a:ext uri="{FF2B5EF4-FFF2-40B4-BE49-F238E27FC236}">
                <a16:creationId xmlns:a16="http://schemas.microsoft.com/office/drawing/2014/main" id="{B744091F-5A89-420F-9A7A-015CBEC46D38}"/>
              </a:ext>
            </a:extLst>
          </p:cNvPr>
          <p:cNvGrpSpPr/>
          <p:nvPr/>
        </p:nvGrpSpPr>
        <p:grpSpPr>
          <a:xfrm>
            <a:off x="10403462" y="4494260"/>
            <a:ext cx="1869879" cy="1846805"/>
            <a:chOff x="1347959" y="3584150"/>
            <a:chExt cx="2262554" cy="1846805"/>
          </a:xfrm>
        </p:grpSpPr>
        <p:sp>
          <p:nvSpPr>
            <p:cNvPr id="117" name="Google Shape;1094;p45">
              <a:extLst>
                <a:ext uri="{FF2B5EF4-FFF2-40B4-BE49-F238E27FC236}">
                  <a16:creationId xmlns:a16="http://schemas.microsoft.com/office/drawing/2014/main" id="{4A89A2EE-5946-4581-9B63-92EB9F92EEE9}"/>
                </a:ext>
              </a:extLst>
            </p:cNvPr>
            <p:cNvSpPr txBox="1"/>
            <p:nvPr/>
          </p:nvSpPr>
          <p:spPr>
            <a:xfrm>
              <a:off x="1580602" y="3584150"/>
              <a:ext cx="1694726" cy="334887"/>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Georgia" panose="02040502050405020303" pitchFamily="18" charset="0"/>
                  <a:ea typeface="Fira Sans Extra Condensed SemiBold"/>
                  <a:cs typeface="Fira Sans Extra Condensed SemiBold"/>
                  <a:sym typeface="Fira Sans Extra Condensed SemiBold"/>
                </a:rPr>
                <a:t>服务</a:t>
              </a:r>
              <a:endParaRPr kumimoji="0" lang="en-US" altLang="zh-CN" sz="1400" b="1" i="0" u="none" strike="noStrike" kern="1200" cap="none" spc="0" normalizeH="0" baseline="0" noProof="0" dirty="0">
                <a:ln>
                  <a:noFill/>
                </a:ln>
                <a:solidFill>
                  <a:prstClr val="white"/>
                </a:solidFill>
                <a:effectLst/>
                <a:uLnTx/>
                <a:uFillTx/>
                <a:latin typeface="Georgia" panose="02040502050405020303" pitchFamily="18" charset="0"/>
                <a:ea typeface="Fira Sans Extra Condensed SemiBold"/>
                <a:cs typeface="Fira Sans Extra Condensed SemiBold"/>
                <a:sym typeface="Fira Sans Extra Condensed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sng" strike="noStrike" kern="1200" cap="none" spc="0" normalizeH="0" baseline="0" noProof="0" dirty="0">
                  <a:ln>
                    <a:noFill/>
                  </a:ln>
                  <a:solidFill>
                    <a:prstClr val="white"/>
                  </a:solidFill>
                  <a:effectLst/>
                  <a:uLnTx/>
                  <a:uFillTx/>
                  <a:latin typeface="Georgia" panose="02040502050405020303" pitchFamily="18" charset="0"/>
                  <a:ea typeface="Fira Sans Extra Condensed SemiBold"/>
                  <a:cs typeface="Fira Sans Extra Condensed SemiBold"/>
                  <a:sym typeface="Fira Sans Extra Condensed SemiBold"/>
                </a:rPr>
                <a:t>S</a:t>
              </a:r>
              <a:r>
                <a:rPr kumimoji="0" lang="en-US" altLang="zh-CN" sz="1400" b="1" i="0" u="none" strike="noStrike" kern="1200" cap="none" spc="0" normalizeH="0" baseline="0" noProof="0" dirty="0">
                  <a:ln>
                    <a:noFill/>
                  </a:ln>
                  <a:solidFill>
                    <a:prstClr val="white"/>
                  </a:solidFill>
                  <a:effectLst/>
                  <a:uLnTx/>
                  <a:uFillTx/>
                  <a:latin typeface="Georgia" panose="02040502050405020303" pitchFamily="18" charset="0"/>
                  <a:ea typeface="Fira Sans Extra Condensed SemiBold"/>
                  <a:cs typeface="Fira Sans Extra Condensed SemiBold"/>
                  <a:sym typeface="Fira Sans Extra Condensed SemiBold"/>
                </a:rPr>
                <a:t>ervice</a:t>
              </a:r>
              <a:endParaRPr kumimoji="0" lang="en-US" sz="1400" b="1" i="0" u="none" strike="noStrike" kern="1200" cap="none" spc="0" normalizeH="0" baseline="0" noProof="0" dirty="0">
                <a:ln>
                  <a:noFill/>
                </a:ln>
                <a:solidFill>
                  <a:prstClr val="white"/>
                </a:solidFill>
                <a:effectLst/>
                <a:uLnTx/>
                <a:uFillTx/>
                <a:latin typeface="Georgia Pro Cond" panose="02040506050405020303" pitchFamily="18" charset="0"/>
                <a:ea typeface="Fira Sans Extra Condensed SemiBold"/>
                <a:cs typeface="Fira Sans Extra Condensed SemiBold"/>
                <a:sym typeface="Fira Sans Extra Condensed SemiBold"/>
              </a:endParaRPr>
            </a:p>
          </p:txBody>
        </p:sp>
        <p:sp>
          <p:nvSpPr>
            <p:cNvPr id="118" name="TextBox 117">
              <a:extLst>
                <a:ext uri="{FF2B5EF4-FFF2-40B4-BE49-F238E27FC236}">
                  <a16:creationId xmlns:a16="http://schemas.microsoft.com/office/drawing/2014/main" id="{F7FC7417-55CD-4387-A623-D4732B2ABF7F}"/>
                </a:ext>
              </a:extLst>
            </p:cNvPr>
            <p:cNvSpPr txBox="1"/>
            <p:nvPr/>
          </p:nvSpPr>
          <p:spPr>
            <a:xfrm>
              <a:off x="1347959" y="4230626"/>
              <a:ext cx="2262554"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华文仿宋" panose="02010600040101010101" pitchFamily="2" charset="-122"/>
                  <a:ea typeface="华文仿宋" panose="02010600040101010101" pitchFamily="2" charset="-122"/>
                  <a:cs typeface="+mn-cs"/>
                </a:rPr>
                <a:t>改进对客户、供应商、合作伙伴、雇员等的</a:t>
              </a:r>
              <a:r>
                <a:rPr kumimoji="0" lang="zh-CN" altLang="en-US" sz="18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微软雅黑" panose="020B0503020204020204" pitchFamily="34" charset="-122"/>
                  <a:ea typeface="微软雅黑" panose="020B0503020204020204" pitchFamily="34" charset="-122"/>
                  <a:cs typeface="+mn-cs"/>
                </a:rPr>
                <a:t>服务</a:t>
              </a:r>
              <a:r>
                <a:rPr kumimoji="0" lang="zh-CN" altLang="en-US" sz="18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华文仿宋" panose="02010600040101010101" pitchFamily="2" charset="-122"/>
                  <a:ea typeface="华文仿宋" panose="02010600040101010101" pitchFamily="2" charset="-122"/>
                  <a:cs typeface="+mn-cs"/>
                </a:rPr>
                <a:t>需要</a:t>
              </a:r>
            </a:p>
          </p:txBody>
        </p:sp>
      </p:grpSp>
    </p:spTree>
    <p:extLst>
      <p:ext uri="{BB962C8B-B14F-4D97-AF65-F5344CB8AC3E}">
        <p14:creationId xmlns:p14="http://schemas.microsoft.com/office/powerpoint/2010/main" val="118922613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0068A73C-635C-4733-88F2-F406D99F7D73}"/>
              </a:ext>
            </a:extLst>
          </p:cNvPr>
          <p:cNvSpPr txBox="1">
            <a:spLocks/>
          </p:cNvSpPr>
          <p:nvPr/>
        </p:nvSpPr>
        <p:spPr>
          <a:xfrm>
            <a:off x="499906" y="1673994"/>
            <a:ext cx="11620443" cy="5328757"/>
          </a:xfrm>
          <a:prstGeom prst="rect">
            <a:avLst/>
          </a:prstGeom>
        </p:spPr>
        <p:txBody>
          <a:bodyPr vert="horz" lIns="91440" tIns="45720" rIns="91440" bIns="45720" rtlCol="0">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None/>
            </a:pPr>
            <a:r>
              <a:rPr lang="zh-CN" altLang="en-US" sz="2800" dirty="0">
                <a:solidFill>
                  <a:srgbClr val="000000"/>
                </a:solidFill>
                <a:latin typeface="Arial"/>
                <a:ea typeface="微软雅黑"/>
                <a:cs typeface="+mj-cs"/>
              </a:rPr>
              <a:t>请用</a:t>
            </a:r>
            <a:r>
              <a:rPr lang="en-US" altLang="zh-CN" sz="2800" dirty="0">
                <a:solidFill>
                  <a:srgbClr val="000000"/>
                </a:solidFill>
                <a:latin typeface="Arial"/>
                <a:ea typeface="微软雅黑"/>
                <a:cs typeface="+mj-cs"/>
              </a:rPr>
              <a:t>UML</a:t>
            </a:r>
            <a:r>
              <a:rPr lang="zh-CN" altLang="en-US" sz="2800" dirty="0">
                <a:solidFill>
                  <a:srgbClr val="000000"/>
                </a:solidFill>
                <a:latin typeface="Arial"/>
                <a:ea typeface="微软雅黑"/>
                <a:cs typeface="+mj-cs"/>
              </a:rPr>
              <a:t>类图或</a:t>
            </a:r>
            <a:r>
              <a:rPr lang="en-US" altLang="zh-CN" sz="2800" dirty="0">
                <a:solidFill>
                  <a:srgbClr val="000000"/>
                </a:solidFill>
                <a:latin typeface="Arial"/>
                <a:ea typeface="微软雅黑"/>
                <a:cs typeface="+mj-cs"/>
              </a:rPr>
              <a:t>ERD</a:t>
            </a:r>
            <a:r>
              <a:rPr lang="zh-CN" altLang="en-US" sz="2800" dirty="0">
                <a:solidFill>
                  <a:srgbClr val="000000"/>
                </a:solidFill>
                <a:latin typeface="Arial"/>
                <a:ea typeface="微软雅黑"/>
                <a:cs typeface="+mj-cs"/>
              </a:rPr>
              <a:t>图描述本系统的主要业务实体以及其关联</a:t>
            </a:r>
            <a:r>
              <a:rPr lang="zh-CN" altLang="en-US" sz="2800" dirty="0" smtClean="0">
                <a:solidFill>
                  <a:srgbClr val="000000"/>
                </a:solidFill>
                <a:latin typeface="Arial"/>
                <a:ea typeface="微软雅黑"/>
                <a:cs typeface="+mj-cs"/>
              </a:rPr>
              <a:t>关系？</a:t>
            </a:r>
            <a:r>
              <a:rPr lang="en-US" altLang="zh-CN" sz="2800" dirty="0" smtClean="0">
                <a:solidFill>
                  <a:srgbClr val="000000"/>
                </a:solidFill>
                <a:latin typeface="Arial"/>
                <a:ea typeface="微软雅黑"/>
                <a:cs typeface="+mj-cs"/>
              </a:rPr>
              <a:t> </a:t>
            </a:r>
            <a:endParaRPr lang="en-US" altLang="zh-CN" sz="2800" dirty="0">
              <a:solidFill>
                <a:srgbClr val="000000"/>
              </a:solidFill>
              <a:latin typeface="Arial"/>
              <a:ea typeface="微软雅黑"/>
              <a:cs typeface="+mj-cs"/>
            </a:endParaRPr>
          </a:p>
        </p:txBody>
      </p:sp>
      <p:sp>
        <p:nvSpPr>
          <p:cNvPr id="6" name="Title 1">
            <a:extLst>
              <a:ext uri="{FF2B5EF4-FFF2-40B4-BE49-F238E27FC236}">
                <a16:creationId xmlns:a16="http://schemas.microsoft.com/office/drawing/2014/main" id="{C6DCFAE8-59D1-45BF-848F-C1D9D3925D24}"/>
              </a:ext>
            </a:extLst>
          </p:cNvPr>
          <p:cNvSpPr txBox="1">
            <a:spLocks noChangeArrowheads="1"/>
          </p:cNvSpPr>
          <p:nvPr/>
        </p:nvSpPr>
        <p:spPr>
          <a:xfrm>
            <a:off x="499906" y="145324"/>
            <a:ext cx="9135414" cy="923924"/>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spcAft>
                <a:spcPts val="1200"/>
              </a:spcAft>
              <a:defRPr/>
            </a:pPr>
            <a:r>
              <a:rPr lang="zh-CN" altLang="en-US" sz="3600" dirty="0">
                <a:solidFill>
                  <a:srgbClr val="000000"/>
                </a:solidFill>
                <a:latin typeface="Arial"/>
                <a:ea typeface="微软雅黑"/>
              </a:rPr>
              <a:t>建模与设计</a:t>
            </a:r>
            <a:endParaRPr kumimoji="0" lang="en-US" altLang="zh-CN" sz="3600" b="1" i="0" u="none" strike="noStrike" kern="1200" cap="none" spc="0" normalizeH="0" baseline="0" noProof="0" dirty="0">
              <a:ln>
                <a:noFill/>
              </a:ln>
              <a:solidFill>
                <a:srgbClr val="000000"/>
              </a:solidFill>
              <a:effectLst/>
              <a:uLnTx/>
              <a:uFillTx/>
              <a:latin typeface="Arial"/>
              <a:ea typeface="微软雅黑"/>
              <a:cs typeface="+mj-cs"/>
            </a:endParaRPr>
          </a:p>
        </p:txBody>
      </p:sp>
      <p:cxnSp>
        <p:nvCxnSpPr>
          <p:cNvPr id="23" name="Straight Connector 22">
            <a:extLst>
              <a:ext uri="{FF2B5EF4-FFF2-40B4-BE49-F238E27FC236}">
                <a16:creationId xmlns:a16="http://schemas.microsoft.com/office/drawing/2014/main" id="{681B5A00-94E3-4013-BD6E-1FD39311B0D6}"/>
              </a:ext>
            </a:extLst>
          </p:cNvPr>
          <p:cNvCxnSpPr>
            <a:cxnSpLocks/>
          </p:cNvCxnSpPr>
          <p:nvPr/>
        </p:nvCxnSpPr>
        <p:spPr>
          <a:xfrm>
            <a:off x="0" y="1388424"/>
            <a:ext cx="12192000" cy="0"/>
          </a:xfrm>
          <a:prstGeom prst="line">
            <a:avLst/>
          </a:prstGeom>
          <a:ln w="38100"/>
        </p:spPr>
        <p:style>
          <a:lnRef idx="1">
            <a:schemeClr val="dk1"/>
          </a:lnRef>
          <a:fillRef idx="0">
            <a:schemeClr val="dk1"/>
          </a:fillRef>
          <a:effectRef idx="0">
            <a:schemeClr val="dk1"/>
          </a:effectRef>
          <a:fontRef idx="minor">
            <a:schemeClr val="tx1"/>
          </a:fontRef>
        </p:style>
      </p:cxnSp>
      <p:sp>
        <p:nvSpPr>
          <p:cNvPr id="2" name="矩形 1"/>
          <p:cNvSpPr/>
          <p:nvPr/>
        </p:nvSpPr>
        <p:spPr>
          <a:xfrm>
            <a:off x="3048000" y="2967335"/>
            <a:ext cx="6096000" cy="923330"/>
          </a:xfrm>
          <a:prstGeom prst="rect">
            <a:avLst/>
          </a:prstGeom>
        </p:spPr>
        <p:txBody>
          <a:bodyPr>
            <a:spAutoFit/>
          </a:bodyPr>
          <a:lstStyle/>
          <a:p>
            <a:r>
              <a:rPr lang="en-US" altLang="zh-CN" dirty="0"/>
              <a:t>【</a:t>
            </a:r>
            <a:r>
              <a:rPr lang="zh-CN" altLang="en-US" dirty="0"/>
              <a:t>腾讯文档</a:t>
            </a:r>
            <a:r>
              <a:rPr lang="en-US" altLang="zh-CN" dirty="0"/>
              <a:t>】</a:t>
            </a:r>
            <a:r>
              <a:rPr lang="zh-CN" altLang="en-US" dirty="0"/>
              <a:t>请用</a:t>
            </a:r>
            <a:r>
              <a:rPr lang="en-US" altLang="zh-CN" dirty="0"/>
              <a:t>UML</a:t>
            </a:r>
            <a:r>
              <a:rPr lang="zh-CN" altLang="en-US" dirty="0"/>
              <a:t>类图或</a:t>
            </a:r>
            <a:r>
              <a:rPr lang="en-US" altLang="zh-CN" dirty="0"/>
              <a:t>ERD</a:t>
            </a:r>
            <a:r>
              <a:rPr lang="zh-CN" altLang="en-US" dirty="0"/>
              <a:t>图描述本系统的主要业务实体以及其关联关系？  </a:t>
            </a:r>
          </a:p>
          <a:p>
            <a:r>
              <a:rPr lang="en-US" altLang="zh-CN" dirty="0"/>
              <a:t>https://docs.qq.com/form/page/DSGRXUHZjSGJLWk13</a:t>
            </a:r>
            <a:endParaRPr lang="zh-CN" altLang="en-US" dirty="0"/>
          </a:p>
        </p:txBody>
      </p:sp>
    </p:spTree>
    <p:extLst>
      <p:ext uri="{BB962C8B-B14F-4D97-AF65-F5344CB8AC3E}">
        <p14:creationId xmlns:p14="http://schemas.microsoft.com/office/powerpoint/2010/main" val="251037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0068A73C-635C-4733-88F2-F406D99F7D73}"/>
              </a:ext>
            </a:extLst>
          </p:cNvPr>
          <p:cNvSpPr txBox="1">
            <a:spLocks/>
          </p:cNvSpPr>
          <p:nvPr/>
        </p:nvSpPr>
        <p:spPr>
          <a:xfrm>
            <a:off x="499906" y="1673994"/>
            <a:ext cx="11620443" cy="5328757"/>
          </a:xfrm>
          <a:prstGeom prst="rect">
            <a:avLst/>
          </a:prstGeom>
        </p:spPr>
        <p:txBody>
          <a:bodyPr vert="horz" lIns="91440" tIns="45720" rIns="91440" bIns="45720" rtlCol="0">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None/>
            </a:pPr>
            <a:r>
              <a:rPr lang="zh-CN" altLang="en-US" sz="2800" dirty="0">
                <a:solidFill>
                  <a:srgbClr val="000000"/>
                </a:solidFill>
                <a:latin typeface="Arial"/>
                <a:ea typeface="微软雅黑"/>
                <a:cs typeface="+mj-cs"/>
              </a:rPr>
              <a:t>请用请用时序图或交互图描述系统处理订餐订单的过程？</a:t>
            </a:r>
            <a:endParaRPr lang="en-US" altLang="zh-CN" sz="2800" dirty="0">
              <a:solidFill>
                <a:srgbClr val="000000"/>
              </a:solidFill>
              <a:latin typeface="Arial"/>
              <a:ea typeface="微软雅黑"/>
              <a:cs typeface="+mj-cs"/>
            </a:endParaRPr>
          </a:p>
        </p:txBody>
      </p:sp>
      <p:sp>
        <p:nvSpPr>
          <p:cNvPr id="6" name="Title 1">
            <a:extLst>
              <a:ext uri="{FF2B5EF4-FFF2-40B4-BE49-F238E27FC236}">
                <a16:creationId xmlns:a16="http://schemas.microsoft.com/office/drawing/2014/main" id="{C6DCFAE8-59D1-45BF-848F-C1D9D3925D24}"/>
              </a:ext>
            </a:extLst>
          </p:cNvPr>
          <p:cNvSpPr txBox="1">
            <a:spLocks noChangeArrowheads="1"/>
          </p:cNvSpPr>
          <p:nvPr/>
        </p:nvSpPr>
        <p:spPr>
          <a:xfrm>
            <a:off x="499906" y="145324"/>
            <a:ext cx="9135414" cy="923924"/>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spcAft>
                <a:spcPts val="1200"/>
              </a:spcAft>
              <a:defRPr/>
            </a:pPr>
            <a:r>
              <a:rPr lang="zh-CN" altLang="en-US" sz="3600" dirty="0">
                <a:solidFill>
                  <a:srgbClr val="000000"/>
                </a:solidFill>
                <a:latin typeface="Arial"/>
                <a:ea typeface="微软雅黑"/>
              </a:rPr>
              <a:t>建模与设计</a:t>
            </a:r>
            <a:endParaRPr kumimoji="0" lang="en-US" altLang="zh-CN" sz="3600" b="1" i="0" u="none" strike="noStrike" kern="1200" cap="none" spc="0" normalizeH="0" baseline="0" noProof="0" dirty="0">
              <a:ln>
                <a:noFill/>
              </a:ln>
              <a:solidFill>
                <a:srgbClr val="000000"/>
              </a:solidFill>
              <a:effectLst/>
              <a:uLnTx/>
              <a:uFillTx/>
              <a:latin typeface="Arial"/>
              <a:ea typeface="微软雅黑"/>
              <a:cs typeface="+mj-cs"/>
            </a:endParaRPr>
          </a:p>
        </p:txBody>
      </p:sp>
      <p:cxnSp>
        <p:nvCxnSpPr>
          <p:cNvPr id="23" name="Straight Connector 22">
            <a:extLst>
              <a:ext uri="{FF2B5EF4-FFF2-40B4-BE49-F238E27FC236}">
                <a16:creationId xmlns:a16="http://schemas.microsoft.com/office/drawing/2014/main" id="{681B5A00-94E3-4013-BD6E-1FD39311B0D6}"/>
              </a:ext>
            </a:extLst>
          </p:cNvPr>
          <p:cNvCxnSpPr>
            <a:cxnSpLocks/>
          </p:cNvCxnSpPr>
          <p:nvPr/>
        </p:nvCxnSpPr>
        <p:spPr>
          <a:xfrm>
            <a:off x="0" y="1388424"/>
            <a:ext cx="12192000" cy="0"/>
          </a:xfrm>
          <a:prstGeom prst="line">
            <a:avLst/>
          </a:prstGeom>
          <a:ln w="38100"/>
        </p:spPr>
        <p:style>
          <a:lnRef idx="1">
            <a:schemeClr val="dk1"/>
          </a:lnRef>
          <a:fillRef idx="0">
            <a:schemeClr val="dk1"/>
          </a:fillRef>
          <a:effectRef idx="0">
            <a:schemeClr val="dk1"/>
          </a:effectRef>
          <a:fontRef idx="minor">
            <a:schemeClr val="tx1"/>
          </a:fontRef>
        </p:style>
      </p:cxnSp>
      <p:sp>
        <p:nvSpPr>
          <p:cNvPr id="2" name="矩形 1"/>
          <p:cNvSpPr/>
          <p:nvPr/>
        </p:nvSpPr>
        <p:spPr>
          <a:xfrm>
            <a:off x="3048000" y="2967335"/>
            <a:ext cx="6096000" cy="923330"/>
          </a:xfrm>
          <a:prstGeom prst="rect">
            <a:avLst/>
          </a:prstGeom>
        </p:spPr>
        <p:txBody>
          <a:bodyPr>
            <a:spAutoFit/>
          </a:bodyPr>
          <a:lstStyle/>
          <a:p>
            <a:r>
              <a:rPr lang="en-US" altLang="zh-CN" dirty="0"/>
              <a:t>【</a:t>
            </a:r>
            <a:r>
              <a:rPr lang="zh-CN" altLang="en-US" dirty="0"/>
              <a:t>腾讯文档</a:t>
            </a:r>
            <a:r>
              <a:rPr lang="en-US" altLang="zh-CN" dirty="0"/>
              <a:t>】</a:t>
            </a:r>
            <a:r>
              <a:rPr lang="zh-CN" altLang="en-US" dirty="0"/>
              <a:t>请用请用时序图或交互图描述系统处理订餐订单的过程？</a:t>
            </a:r>
          </a:p>
          <a:p>
            <a:r>
              <a:rPr lang="en-US" altLang="zh-CN" dirty="0"/>
              <a:t>https://docs.qq.com/form/page/DSHhXeXBtVHRNY2RI</a:t>
            </a:r>
            <a:endParaRPr lang="zh-CN" altLang="en-US" dirty="0"/>
          </a:p>
        </p:txBody>
      </p:sp>
    </p:spTree>
    <p:extLst>
      <p:ext uri="{BB962C8B-B14F-4D97-AF65-F5344CB8AC3E}">
        <p14:creationId xmlns:p14="http://schemas.microsoft.com/office/powerpoint/2010/main" val="1374506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0068A73C-635C-4733-88F2-F406D99F7D73}"/>
              </a:ext>
            </a:extLst>
          </p:cNvPr>
          <p:cNvSpPr txBox="1">
            <a:spLocks/>
          </p:cNvSpPr>
          <p:nvPr/>
        </p:nvSpPr>
        <p:spPr>
          <a:xfrm>
            <a:off x="499906" y="1673994"/>
            <a:ext cx="11620443" cy="5328757"/>
          </a:xfrm>
          <a:prstGeom prst="rect">
            <a:avLst/>
          </a:prstGeom>
        </p:spPr>
        <p:txBody>
          <a:bodyPr vert="horz" lIns="91440" tIns="45720" rIns="91440" bIns="45720" rtlCol="0">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None/>
            </a:pPr>
            <a:r>
              <a:rPr lang="zh-CN" altLang="en-US" sz="2800" dirty="0">
                <a:solidFill>
                  <a:srgbClr val="000000"/>
                </a:solidFill>
                <a:latin typeface="Arial"/>
                <a:ea typeface="微软雅黑"/>
                <a:cs typeface="+mj-cs"/>
              </a:rPr>
              <a:t>订单的状态图</a:t>
            </a:r>
            <a:r>
              <a:rPr lang="en-US" altLang="zh-CN" sz="2800" dirty="0">
                <a:solidFill>
                  <a:srgbClr val="000000"/>
                </a:solidFill>
                <a:latin typeface="Arial"/>
                <a:ea typeface="微软雅黑"/>
                <a:cs typeface="+mj-cs"/>
              </a:rPr>
              <a:t>? </a:t>
            </a:r>
          </a:p>
        </p:txBody>
      </p:sp>
      <p:sp>
        <p:nvSpPr>
          <p:cNvPr id="6" name="Title 1">
            <a:extLst>
              <a:ext uri="{FF2B5EF4-FFF2-40B4-BE49-F238E27FC236}">
                <a16:creationId xmlns:a16="http://schemas.microsoft.com/office/drawing/2014/main" id="{C6DCFAE8-59D1-45BF-848F-C1D9D3925D24}"/>
              </a:ext>
            </a:extLst>
          </p:cNvPr>
          <p:cNvSpPr txBox="1">
            <a:spLocks noChangeArrowheads="1"/>
          </p:cNvSpPr>
          <p:nvPr/>
        </p:nvSpPr>
        <p:spPr>
          <a:xfrm>
            <a:off x="499906" y="145324"/>
            <a:ext cx="9135414" cy="923924"/>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spcAft>
                <a:spcPts val="1200"/>
              </a:spcAft>
              <a:defRPr/>
            </a:pPr>
            <a:r>
              <a:rPr lang="zh-CN" altLang="en-US" sz="3600" dirty="0">
                <a:solidFill>
                  <a:srgbClr val="000000"/>
                </a:solidFill>
                <a:latin typeface="Arial"/>
                <a:ea typeface="微软雅黑"/>
              </a:rPr>
              <a:t>建模与设计</a:t>
            </a:r>
            <a:endParaRPr kumimoji="0" lang="en-US" altLang="zh-CN" sz="3600" b="1" i="0" u="none" strike="noStrike" kern="1200" cap="none" spc="0" normalizeH="0" baseline="0" noProof="0" dirty="0">
              <a:ln>
                <a:noFill/>
              </a:ln>
              <a:solidFill>
                <a:srgbClr val="000000"/>
              </a:solidFill>
              <a:effectLst/>
              <a:uLnTx/>
              <a:uFillTx/>
              <a:latin typeface="Arial"/>
              <a:ea typeface="微软雅黑"/>
              <a:cs typeface="+mj-cs"/>
            </a:endParaRPr>
          </a:p>
        </p:txBody>
      </p:sp>
      <p:cxnSp>
        <p:nvCxnSpPr>
          <p:cNvPr id="23" name="Straight Connector 22">
            <a:extLst>
              <a:ext uri="{FF2B5EF4-FFF2-40B4-BE49-F238E27FC236}">
                <a16:creationId xmlns:a16="http://schemas.microsoft.com/office/drawing/2014/main" id="{681B5A00-94E3-4013-BD6E-1FD39311B0D6}"/>
              </a:ext>
            </a:extLst>
          </p:cNvPr>
          <p:cNvCxnSpPr>
            <a:cxnSpLocks/>
          </p:cNvCxnSpPr>
          <p:nvPr/>
        </p:nvCxnSpPr>
        <p:spPr>
          <a:xfrm>
            <a:off x="0" y="1388424"/>
            <a:ext cx="12192000" cy="0"/>
          </a:xfrm>
          <a:prstGeom prst="line">
            <a:avLst/>
          </a:prstGeom>
          <a:ln w="38100"/>
        </p:spPr>
        <p:style>
          <a:lnRef idx="1">
            <a:schemeClr val="dk1"/>
          </a:lnRef>
          <a:fillRef idx="0">
            <a:schemeClr val="dk1"/>
          </a:fillRef>
          <a:effectRef idx="0">
            <a:schemeClr val="dk1"/>
          </a:effectRef>
          <a:fontRef idx="minor">
            <a:schemeClr val="tx1"/>
          </a:fontRef>
        </p:style>
      </p:cxnSp>
      <p:sp>
        <p:nvSpPr>
          <p:cNvPr id="2" name="矩形 1"/>
          <p:cNvSpPr/>
          <p:nvPr/>
        </p:nvSpPr>
        <p:spPr>
          <a:xfrm>
            <a:off x="3048000" y="3105835"/>
            <a:ext cx="6096000" cy="646331"/>
          </a:xfrm>
          <a:prstGeom prst="rect">
            <a:avLst/>
          </a:prstGeom>
        </p:spPr>
        <p:txBody>
          <a:bodyPr>
            <a:spAutoFit/>
          </a:bodyPr>
          <a:lstStyle/>
          <a:p>
            <a:r>
              <a:rPr lang="en-US" altLang="zh-CN" dirty="0"/>
              <a:t>【</a:t>
            </a:r>
            <a:r>
              <a:rPr lang="zh-CN" altLang="en-US" dirty="0"/>
              <a:t>腾讯文档</a:t>
            </a:r>
            <a:r>
              <a:rPr lang="en-US" altLang="zh-CN" dirty="0"/>
              <a:t>】</a:t>
            </a:r>
            <a:r>
              <a:rPr lang="zh-CN" altLang="en-US" dirty="0"/>
              <a:t>订单的状态图</a:t>
            </a:r>
          </a:p>
          <a:p>
            <a:r>
              <a:rPr lang="en-US" altLang="zh-CN" dirty="0"/>
              <a:t>https://docs.qq.com/form/page/DSGhSVmJmUkJkWElm</a:t>
            </a:r>
            <a:endParaRPr lang="zh-CN" altLang="en-US" dirty="0"/>
          </a:p>
        </p:txBody>
      </p:sp>
    </p:spTree>
    <p:extLst>
      <p:ext uri="{BB962C8B-B14F-4D97-AF65-F5344CB8AC3E}">
        <p14:creationId xmlns:p14="http://schemas.microsoft.com/office/powerpoint/2010/main" val="127486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6DD9C3C-9215-435B-B785-EDABB84BA50A}"/>
              </a:ext>
            </a:extLst>
          </p:cNvPr>
          <p:cNvSpPr txBox="1"/>
          <p:nvPr/>
        </p:nvSpPr>
        <p:spPr>
          <a:xfrm>
            <a:off x="594702" y="2367171"/>
            <a:ext cx="11002596" cy="2123658"/>
          </a:xfrm>
          <a:prstGeom prst="rect">
            <a:avLst/>
          </a:prstGeom>
          <a:noFill/>
        </p:spPr>
        <p:txBody>
          <a:bodyPr wrap="square">
            <a:spAutoFit/>
          </a:bodyPr>
          <a:lstStyle/>
          <a:p>
            <a:pPr algn="ctr"/>
            <a:r>
              <a:rPr lang="zh-CN" altLang="en-US" sz="6600" b="1" dirty="0">
                <a:latin typeface="Bahnschrift SemiBold Condensed" panose="020B0502040204020203" pitchFamily="34" charset="0"/>
              </a:rPr>
              <a:t>问题分析阶段</a:t>
            </a:r>
            <a:endParaRPr lang="en-US" altLang="zh-CN" sz="6600" b="1" dirty="0">
              <a:latin typeface="Bahnschrift SemiBold Condensed" panose="020B0502040204020203" pitchFamily="34" charset="0"/>
            </a:endParaRPr>
          </a:p>
          <a:p>
            <a:pPr algn="ctr"/>
            <a:r>
              <a:rPr lang="en-US" altLang="zh-CN" sz="6600" b="1" dirty="0">
                <a:latin typeface="Bahnschrift SemiBold Condensed" panose="020B0502040204020203" pitchFamily="34" charset="0"/>
              </a:rPr>
              <a:t>Fully Understand a Business Problem</a:t>
            </a:r>
            <a:endParaRPr lang="zh-CN" altLang="en-US" sz="6600" b="1" dirty="0">
              <a:latin typeface="Bahnschrift SemiBold Condensed" panose="020B0502040204020203" pitchFamily="34" charset="0"/>
            </a:endParaRPr>
          </a:p>
        </p:txBody>
      </p:sp>
    </p:spTree>
    <p:extLst>
      <p:ext uri="{BB962C8B-B14F-4D97-AF65-F5344CB8AC3E}">
        <p14:creationId xmlns:p14="http://schemas.microsoft.com/office/powerpoint/2010/main" val="33085512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ECB0CBA-CFEC-4F52-95AF-FBA68FFABE27}"/>
              </a:ext>
            </a:extLst>
          </p:cNvPr>
          <p:cNvSpPr txBox="1"/>
          <p:nvPr/>
        </p:nvSpPr>
        <p:spPr>
          <a:xfrm>
            <a:off x="5211740" y="252483"/>
            <a:ext cx="5092320" cy="1323439"/>
          </a:xfrm>
          <a:prstGeom prst="rect">
            <a:avLst/>
          </a:prstGeom>
          <a:noFill/>
        </p:spPr>
        <p:txBody>
          <a:bodyPr wrap="square">
            <a:spAutoFit/>
          </a:bodyPr>
          <a:lstStyle/>
          <a:p>
            <a:r>
              <a:rPr lang="zh-CN" altLang="en-US" sz="4000" b="1" dirty="0">
                <a:latin typeface="Bahnschrift SemiBold Condensed" panose="020B0502040204020203" pitchFamily="34" charset="0"/>
                <a:cs typeface="Times New Roman" panose="02020603050405020304" pitchFamily="18" charset="0"/>
              </a:rPr>
              <a:t>表面需求</a:t>
            </a:r>
            <a:endParaRPr lang="en-US" altLang="zh-CN" sz="4000" b="1" dirty="0">
              <a:latin typeface="Bahnschrift SemiBold Condensed" panose="020B0502040204020203" pitchFamily="34" charset="0"/>
              <a:cs typeface="Times New Roman" panose="02020603050405020304" pitchFamily="18" charset="0"/>
            </a:endParaRPr>
          </a:p>
          <a:p>
            <a:r>
              <a:rPr lang="en-US" altLang="zh-CN" sz="4000" dirty="0">
                <a:latin typeface="Bahnschrift SemiBold Condensed" panose="020B0502040204020203" pitchFamily="34" charset="0"/>
                <a:cs typeface="Times New Roman" panose="02020603050405020304" pitchFamily="18" charset="0"/>
              </a:rPr>
              <a:t>Surface-level Questions</a:t>
            </a:r>
          </a:p>
        </p:txBody>
      </p:sp>
      <p:sp>
        <p:nvSpPr>
          <p:cNvPr id="7" name="TextBox 6">
            <a:extLst>
              <a:ext uri="{FF2B5EF4-FFF2-40B4-BE49-F238E27FC236}">
                <a16:creationId xmlns:a16="http://schemas.microsoft.com/office/drawing/2014/main" id="{C0B5F0AA-E45D-4AA1-A4E2-71FE9D832671}"/>
              </a:ext>
            </a:extLst>
          </p:cNvPr>
          <p:cNvSpPr txBox="1"/>
          <p:nvPr/>
        </p:nvSpPr>
        <p:spPr>
          <a:xfrm>
            <a:off x="4945607" y="3167109"/>
            <a:ext cx="5092320" cy="1323439"/>
          </a:xfrm>
          <a:prstGeom prst="rect">
            <a:avLst/>
          </a:prstGeom>
          <a:noFill/>
        </p:spPr>
        <p:txBody>
          <a:bodyPr wrap="square">
            <a:spAutoFit/>
          </a:bodyPr>
          <a:lstStyle/>
          <a:p>
            <a:pPr algn="ctr"/>
            <a:r>
              <a:rPr lang="zh-CN" altLang="en-US" sz="4000" b="1" dirty="0">
                <a:solidFill>
                  <a:schemeClr val="bg1"/>
                </a:solidFill>
                <a:latin typeface="Bahnschrift SemiBold Condensed" panose="020B0502040204020203" pitchFamily="34" charset="0"/>
                <a:cs typeface="Times New Roman" panose="02020603050405020304" pitchFamily="18" charset="0"/>
              </a:rPr>
              <a:t>后端业务逻辑</a:t>
            </a:r>
            <a:endParaRPr lang="en-US" altLang="zh-CN" sz="4000" b="1" dirty="0">
              <a:solidFill>
                <a:schemeClr val="bg1"/>
              </a:solidFill>
              <a:latin typeface="Bahnschrift SemiBold Condensed" panose="020B0502040204020203" pitchFamily="34" charset="0"/>
              <a:cs typeface="Times New Roman" panose="02020603050405020304" pitchFamily="18" charset="0"/>
            </a:endParaRPr>
          </a:p>
          <a:p>
            <a:pPr algn="ctr"/>
            <a:r>
              <a:rPr lang="en-US" altLang="zh-CN" sz="4000" dirty="0">
                <a:solidFill>
                  <a:schemeClr val="bg1"/>
                </a:solidFill>
                <a:latin typeface="Bahnschrift SemiBold Condensed" panose="020B0502040204020203" pitchFamily="34" charset="0"/>
                <a:cs typeface="Times New Roman" panose="02020603050405020304" pitchFamily="18" charset="0"/>
              </a:rPr>
              <a:t>Backend logic</a:t>
            </a:r>
          </a:p>
        </p:txBody>
      </p:sp>
    </p:spTree>
    <p:extLst>
      <p:ext uri="{BB962C8B-B14F-4D97-AF65-F5344CB8AC3E}">
        <p14:creationId xmlns:p14="http://schemas.microsoft.com/office/powerpoint/2010/main" val="2076766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63488D1B-7097-4275-B5E2-F340994756AE}"/>
              </a:ext>
            </a:extLst>
          </p:cNvPr>
          <p:cNvSpPr/>
          <p:nvPr/>
        </p:nvSpPr>
        <p:spPr>
          <a:xfrm>
            <a:off x="8243248" y="5762285"/>
            <a:ext cx="3637127" cy="874384"/>
          </a:xfrm>
          <a:prstGeom prst="roundRect">
            <a:avLst/>
          </a:prstGeom>
          <a:ln w="38100">
            <a:solidFill>
              <a:srgbClr val="57C9AE"/>
            </a:solidFill>
          </a:ln>
        </p:spPr>
        <p:style>
          <a:lnRef idx="2">
            <a:schemeClr val="accent1"/>
          </a:lnRef>
          <a:fillRef idx="1">
            <a:schemeClr val="lt1"/>
          </a:fillRef>
          <a:effectRef idx="0">
            <a:schemeClr val="accent1"/>
          </a:effectRef>
          <a:fontRef idx="minor">
            <a:schemeClr val="dk1"/>
          </a:fontRef>
        </p:style>
        <p:txBody>
          <a:bodyPr rtlCol="0" anchor="ctr"/>
          <a:lstStyle/>
          <a:p>
            <a:r>
              <a:rPr lang="zh-CN" altLang="en-US" sz="2000" b="1" dirty="0">
                <a:ln w="0"/>
                <a:solidFill>
                  <a:schemeClr val="tx1"/>
                </a:solidFill>
                <a:effectLst>
                  <a:outerShdw blurRad="38100" dist="25400" dir="5400000" algn="ctr" rotWithShape="0">
                    <a:srgbClr val="6E747A">
                      <a:alpha val="43000"/>
                    </a:srgbClr>
                  </a:outerShdw>
                </a:effectLst>
              </a:rPr>
              <a:t>不确定因素有哪些？</a:t>
            </a:r>
            <a:endParaRPr lang="en-US" altLang="zh-CN" sz="2000" b="1" dirty="0">
              <a:ln w="0"/>
              <a:solidFill>
                <a:schemeClr val="tx1"/>
              </a:solidFill>
              <a:effectLst>
                <a:outerShdw blurRad="38100" dist="25400" dir="5400000" algn="ctr" rotWithShape="0">
                  <a:srgbClr val="6E747A">
                    <a:alpha val="43000"/>
                  </a:srgbClr>
                </a:outerShdw>
              </a:effectLst>
            </a:endParaRPr>
          </a:p>
          <a:p>
            <a:r>
              <a:rPr lang="en-US" altLang="zh-CN" sz="2000" b="1" dirty="0">
                <a:ln w="0"/>
                <a:solidFill>
                  <a:schemeClr val="tx1"/>
                </a:solidFill>
                <a:effectLst>
                  <a:outerShdw blurRad="38100" dist="25400" dir="5400000" algn="ctr" rotWithShape="0">
                    <a:srgbClr val="6E747A">
                      <a:alpha val="43000"/>
                    </a:srgbClr>
                  </a:outerShdw>
                </a:effectLst>
              </a:rPr>
              <a:t>Is there any uncertainties?</a:t>
            </a:r>
            <a:endParaRPr lang="zh-CN" altLang="en-US" sz="2000" b="1" dirty="0">
              <a:ln w="0"/>
              <a:solidFill>
                <a:schemeClr val="tx1"/>
              </a:solidFill>
              <a:effectLst>
                <a:outerShdw blurRad="38100" dist="25400" dir="5400000" algn="ctr" rotWithShape="0">
                  <a:srgbClr val="6E747A">
                    <a:alpha val="43000"/>
                  </a:srgbClr>
                </a:outerShdw>
              </a:effectLst>
            </a:endParaRPr>
          </a:p>
        </p:txBody>
      </p:sp>
      <p:sp>
        <p:nvSpPr>
          <p:cNvPr id="22" name="Rectangle: Rounded Corners 21">
            <a:extLst>
              <a:ext uri="{FF2B5EF4-FFF2-40B4-BE49-F238E27FC236}">
                <a16:creationId xmlns:a16="http://schemas.microsoft.com/office/drawing/2014/main" id="{E57E97B2-F711-4D7A-9294-E25399423094}"/>
              </a:ext>
            </a:extLst>
          </p:cNvPr>
          <p:cNvSpPr/>
          <p:nvPr/>
        </p:nvSpPr>
        <p:spPr>
          <a:xfrm>
            <a:off x="8243248" y="4730870"/>
            <a:ext cx="3637127" cy="874384"/>
          </a:xfrm>
          <a:prstGeom prst="roundRect">
            <a:avLst/>
          </a:prstGeom>
          <a:ln w="38100">
            <a:solidFill>
              <a:srgbClr val="57C9AE"/>
            </a:solidFill>
          </a:ln>
        </p:spPr>
        <p:style>
          <a:lnRef idx="2">
            <a:schemeClr val="accent1"/>
          </a:lnRef>
          <a:fillRef idx="1">
            <a:schemeClr val="lt1"/>
          </a:fillRef>
          <a:effectRef idx="0">
            <a:schemeClr val="accent1"/>
          </a:effectRef>
          <a:fontRef idx="minor">
            <a:schemeClr val="dk1"/>
          </a:fontRef>
        </p:style>
        <p:txBody>
          <a:bodyPr rtlCol="0" anchor="ctr"/>
          <a:lstStyle/>
          <a:p>
            <a:r>
              <a:rPr lang="zh-CN" altLang="en-US" sz="2000" b="1" dirty="0">
                <a:ln w="0"/>
                <a:solidFill>
                  <a:schemeClr val="tx1"/>
                </a:solidFill>
                <a:effectLst>
                  <a:outerShdw blurRad="38100" dist="25400" dir="5400000" algn="ctr" rotWithShape="0">
                    <a:srgbClr val="6E747A">
                      <a:alpha val="43000"/>
                    </a:srgbClr>
                  </a:outerShdw>
                </a:effectLst>
              </a:rPr>
              <a:t>是否有靠谱的解决方案？</a:t>
            </a:r>
            <a:endParaRPr lang="en-US" altLang="zh-CN" sz="2000" b="1" dirty="0">
              <a:ln w="0"/>
              <a:solidFill>
                <a:schemeClr val="tx1"/>
              </a:solidFill>
              <a:effectLst>
                <a:outerShdw blurRad="38100" dist="25400" dir="5400000" algn="ctr" rotWithShape="0">
                  <a:srgbClr val="6E747A">
                    <a:alpha val="43000"/>
                  </a:srgbClr>
                </a:outerShdw>
              </a:effectLst>
            </a:endParaRPr>
          </a:p>
          <a:p>
            <a:r>
              <a:rPr lang="en-US" altLang="zh-CN" sz="2000" b="1" dirty="0">
                <a:ln w="0"/>
                <a:solidFill>
                  <a:schemeClr val="tx1"/>
                </a:solidFill>
                <a:effectLst>
                  <a:outerShdw blurRad="38100" dist="25400" dir="5400000" algn="ctr" rotWithShape="0">
                    <a:srgbClr val="6E747A">
                      <a:alpha val="43000"/>
                    </a:srgbClr>
                  </a:outerShdw>
                </a:effectLst>
              </a:rPr>
              <a:t>Is there any similar solutions?</a:t>
            </a:r>
            <a:endParaRPr lang="zh-CN" altLang="en-US" sz="2000" b="1" dirty="0">
              <a:ln w="0"/>
              <a:solidFill>
                <a:schemeClr val="tx1"/>
              </a:solidFill>
              <a:effectLst>
                <a:outerShdw blurRad="38100" dist="25400" dir="5400000" algn="ctr" rotWithShape="0">
                  <a:srgbClr val="6E747A">
                    <a:alpha val="43000"/>
                  </a:srgbClr>
                </a:outerShdw>
              </a:effectLst>
            </a:endParaRPr>
          </a:p>
        </p:txBody>
      </p:sp>
      <p:sp>
        <p:nvSpPr>
          <p:cNvPr id="19" name="Rectangle: Rounded Corners 18">
            <a:extLst>
              <a:ext uri="{FF2B5EF4-FFF2-40B4-BE49-F238E27FC236}">
                <a16:creationId xmlns:a16="http://schemas.microsoft.com/office/drawing/2014/main" id="{9DBB3717-EE3A-48D6-BE19-46F644B503DC}"/>
              </a:ext>
            </a:extLst>
          </p:cNvPr>
          <p:cNvSpPr/>
          <p:nvPr/>
        </p:nvSpPr>
        <p:spPr>
          <a:xfrm>
            <a:off x="8243248" y="3697778"/>
            <a:ext cx="3637127" cy="874384"/>
          </a:xfrm>
          <a:prstGeom prst="roundRect">
            <a:avLst/>
          </a:prstGeom>
          <a:ln w="38100">
            <a:solidFill>
              <a:srgbClr val="57C9AE"/>
            </a:solidFill>
          </a:ln>
        </p:spPr>
        <p:style>
          <a:lnRef idx="2">
            <a:schemeClr val="accent1"/>
          </a:lnRef>
          <a:fillRef idx="1">
            <a:schemeClr val="lt1"/>
          </a:fillRef>
          <a:effectRef idx="0">
            <a:schemeClr val="accent1"/>
          </a:effectRef>
          <a:fontRef idx="minor">
            <a:schemeClr val="dk1"/>
          </a:fontRef>
        </p:style>
        <p:txBody>
          <a:bodyPr rtlCol="0" anchor="ctr"/>
          <a:lstStyle/>
          <a:p>
            <a:r>
              <a:rPr lang="zh-CN" altLang="en-US" sz="2000" b="1" dirty="0">
                <a:ln w="0"/>
                <a:solidFill>
                  <a:schemeClr val="tx1"/>
                </a:solidFill>
                <a:effectLst>
                  <a:outerShdw blurRad="38100" dist="25400" dir="5400000" algn="ctr" rotWithShape="0">
                    <a:srgbClr val="6E747A">
                      <a:alpha val="43000"/>
                    </a:srgbClr>
                  </a:outerShdw>
                </a:effectLst>
              </a:rPr>
              <a:t>需求价值定位？</a:t>
            </a:r>
            <a:endParaRPr lang="en-US" altLang="zh-CN" sz="2000" b="1" dirty="0">
              <a:ln w="0"/>
              <a:solidFill>
                <a:schemeClr val="tx1"/>
              </a:solidFill>
              <a:effectLst>
                <a:outerShdw blurRad="38100" dist="25400" dir="5400000" algn="ctr" rotWithShape="0">
                  <a:srgbClr val="6E747A">
                    <a:alpha val="43000"/>
                  </a:srgbClr>
                </a:outerShdw>
              </a:effectLst>
            </a:endParaRPr>
          </a:p>
          <a:p>
            <a:r>
              <a:rPr lang="en-US" altLang="zh-CN" sz="2000" b="1" dirty="0">
                <a:ln w="0"/>
                <a:solidFill>
                  <a:schemeClr val="tx1"/>
                </a:solidFill>
                <a:effectLst>
                  <a:outerShdw blurRad="38100" dist="25400" dir="5400000" algn="ctr" rotWithShape="0">
                    <a:srgbClr val="6E747A">
                      <a:alpha val="43000"/>
                    </a:srgbClr>
                  </a:outerShdw>
                </a:effectLst>
              </a:rPr>
              <a:t>Is it valuable in this domain?</a:t>
            </a:r>
            <a:endParaRPr lang="zh-CN" altLang="en-US" sz="2000" b="1" dirty="0">
              <a:ln w="0"/>
              <a:solidFill>
                <a:schemeClr val="tx1"/>
              </a:solidFill>
              <a:effectLst>
                <a:outerShdw blurRad="38100" dist="25400" dir="5400000" algn="ctr" rotWithShape="0">
                  <a:srgbClr val="6E747A">
                    <a:alpha val="43000"/>
                  </a:srgbClr>
                </a:outerShdw>
              </a:effectLst>
            </a:endParaRPr>
          </a:p>
        </p:txBody>
      </p:sp>
      <p:sp>
        <p:nvSpPr>
          <p:cNvPr id="21" name="Rectangle: Rounded Corners 20">
            <a:extLst>
              <a:ext uri="{FF2B5EF4-FFF2-40B4-BE49-F238E27FC236}">
                <a16:creationId xmlns:a16="http://schemas.microsoft.com/office/drawing/2014/main" id="{B81F4E6D-DC4F-4FD0-947F-F444C5E4E267}"/>
              </a:ext>
            </a:extLst>
          </p:cNvPr>
          <p:cNvSpPr/>
          <p:nvPr/>
        </p:nvSpPr>
        <p:spPr>
          <a:xfrm>
            <a:off x="8243248" y="2664686"/>
            <a:ext cx="3637127" cy="874384"/>
          </a:xfrm>
          <a:prstGeom prst="roundRect">
            <a:avLst/>
          </a:prstGeom>
          <a:ln w="38100">
            <a:solidFill>
              <a:srgbClr val="57C9AE"/>
            </a:solidFill>
          </a:ln>
        </p:spPr>
        <p:style>
          <a:lnRef idx="2">
            <a:schemeClr val="accent1"/>
          </a:lnRef>
          <a:fillRef idx="1">
            <a:schemeClr val="lt1"/>
          </a:fillRef>
          <a:effectRef idx="0">
            <a:schemeClr val="accent1"/>
          </a:effectRef>
          <a:fontRef idx="minor">
            <a:schemeClr val="dk1"/>
          </a:fontRef>
        </p:style>
        <p:txBody>
          <a:bodyPr rtlCol="0" anchor="ctr"/>
          <a:lstStyle/>
          <a:p>
            <a:r>
              <a:rPr lang="zh-CN" altLang="en-US" sz="2000" b="1" dirty="0">
                <a:ln w="0"/>
                <a:solidFill>
                  <a:schemeClr val="tx1"/>
                </a:solidFill>
                <a:effectLst>
                  <a:outerShdw blurRad="38100" dist="25400" dir="5400000" algn="ctr" rotWithShape="0">
                    <a:srgbClr val="6E747A">
                      <a:alpha val="43000"/>
                    </a:srgbClr>
                  </a:outerShdw>
                </a:effectLst>
              </a:rPr>
              <a:t>你对现有问题域的理解？</a:t>
            </a:r>
            <a:endParaRPr lang="en-US" altLang="zh-CN" sz="2000" b="1" dirty="0">
              <a:ln w="0"/>
              <a:solidFill>
                <a:schemeClr val="tx1"/>
              </a:solidFill>
              <a:effectLst>
                <a:outerShdw blurRad="38100" dist="25400" dir="5400000" algn="ctr" rotWithShape="0">
                  <a:srgbClr val="6E747A">
                    <a:alpha val="43000"/>
                  </a:srgbClr>
                </a:outerShdw>
              </a:effectLst>
            </a:endParaRPr>
          </a:p>
          <a:p>
            <a:r>
              <a:rPr lang="en-US" altLang="zh-CN" sz="2000" b="1" dirty="0">
                <a:ln w="0"/>
                <a:solidFill>
                  <a:schemeClr val="tx1"/>
                </a:solidFill>
                <a:effectLst>
                  <a:outerShdw blurRad="38100" dist="25400" dir="5400000" algn="ctr" rotWithShape="0">
                    <a:srgbClr val="6E747A">
                      <a:alpha val="43000"/>
                    </a:srgbClr>
                  </a:outerShdw>
                </a:effectLst>
              </a:rPr>
              <a:t>How this domain works?</a:t>
            </a:r>
            <a:endParaRPr lang="zh-CN" altLang="en-US" sz="2000" b="1" dirty="0">
              <a:ln w="0"/>
              <a:solidFill>
                <a:schemeClr val="tx1"/>
              </a:solidFill>
              <a:effectLst>
                <a:outerShdw blurRad="38100" dist="25400" dir="5400000" algn="ctr" rotWithShape="0">
                  <a:srgbClr val="6E747A">
                    <a:alpha val="43000"/>
                  </a:srgbClr>
                </a:outerShdw>
              </a:effectLst>
            </a:endParaRPr>
          </a:p>
        </p:txBody>
      </p:sp>
      <p:sp>
        <p:nvSpPr>
          <p:cNvPr id="20" name="Rectangle: Rounded Corners 19">
            <a:extLst>
              <a:ext uri="{FF2B5EF4-FFF2-40B4-BE49-F238E27FC236}">
                <a16:creationId xmlns:a16="http://schemas.microsoft.com/office/drawing/2014/main" id="{9CD912E1-6997-4450-811B-41CD5DDC4B36}"/>
              </a:ext>
            </a:extLst>
          </p:cNvPr>
          <p:cNvSpPr/>
          <p:nvPr/>
        </p:nvSpPr>
        <p:spPr>
          <a:xfrm>
            <a:off x="8243248" y="1631594"/>
            <a:ext cx="3637127" cy="874384"/>
          </a:xfrm>
          <a:prstGeom prst="roundRect">
            <a:avLst/>
          </a:prstGeom>
          <a:ln w="38100">
            <a:solidFill>
              <a:srgbClr val="57C9AE"/>
            </a:solidFill>
          </a:ln>
        </p:spPr>
        <p:style>
          <a:lnRef idx="2">
            <a:schemeClr val="accent1"/>
          </a:lnRef>
          <a:fillRef idx="1">
            <a:schemeClr val="lt1"/>
          </a:fillRef>
          <a:effectRef idx="0">
            <a:schemeClr val="accent1"/>
          </a:effectRef>
          <a:fontRef idx="minor">
            <a:schemeClr val="dk1"/>
          </a:fontRef>
        </p:style>
        <p:txBody>
          <a:bodyPr rtlCol="0" anchor="ctr"/>
          <a:lstStyle/>
          <a:p>
            <a:r>
              <a:rPr lang="zh-CN" altLang="en-US" sz="2000" b="1" dirty="0">
                <a:ln w="0"/>
                <a:solidFill>
                  <a:schemeClr val="tx1"/>
                </a:solidFill>
                <a:effectLst>
                  <a:outerShdw blurRad="38100" dist="25400" dir="5400000" algn="ctr" rotWithShape="0">
                    <a:srgbClr val="6E747A">
                      <a:alpha val="43000"/>
                    </a:srgbClr>
                  </a:outerShdw>
                </a:effectLst>
              </a:rPr>
              <a:t>属于什么问题域？</a:t>
            </a:r>
            <a:endParaRPr lang="en-US" altLang="zh-CN" sz="2000" b="1" dirty="0">
              <a:ln w="0"/>
              <a:solidFill>
                <a:schemeClr val="tx1"/>
              </a:solidFill>
              <a:effectLst>
                <a:outerShdw blurRad="38100" dist="25400" dir="5400000" algn="ctr" rotWithShape="0">
                  <a:srgbClr val="6E747A">
                    <a:alpha val="43000"/>
                  </a:srgbClr>
                </a:outerShdw>
              </a:effectLst>
            </a:endParaRPr>
          </a:p>
          <a:p>
            <a:r>
              <a:rPr lang="en-US" altLang="zh-CN" sz="2000" b="1" dirty="0">
                <a:ln w="0"/>
                <a:solidFill>
                  <a:schemeClr val="tx1"/>
                </a:solidFill>
                <a:effectLst>
                  <a:outerShdw blurRad="38100" dist="25400" dir="5400000" algn="ctr" rotWithShape="0">
                    <a:srgbClr val="6E747A">
                      <a:alpha val="43000"/>
                    </a:srgbClr>
                  </a:outerShdw>
                </a:effectLst>
              </a:rPr>
              <a:t>What is the </a:t>
            </a:r>
            <a:r>
              <a:rPr lang="en-US" altLang="zh-CN" sz="2000" b="1" dirty="0">
                <a:ln w="0"/>
                <a:solidFill>
                  <a:srgbClr val="FF0000"/>
                </a:solidFill>
                <a:effectLst>
                  <a:outerShdw blurRad="38100" dist="25400" dir="5400000" algn="ctr" rotWithShape="0">
                    <a:srgbClr val="6E747A">
                      <a:alpha val="43000"/>
                    </a:srgbClr>
                  </a:outerShdw>
                </a:effectLst>
              </a:rPr>
              <a:t>problem domain</a:t>
            </a:r>
            <a:r>
              <a:rPr lang="en-US" altLang="zh-CN" sz="2000" b="1" dirty="0">
                <a:ln w="0"/>
                <a:solidFill>
                  <a:schemeClr val="tx1"/>
                </a:solidFill>
                <a:effectLst>
                  <a:outerShdw blurRad="38100" dist="25400" dir="5400000" algn="ctr" rotWithShape="0">
                    <a:srgbClr val="6E747A">
                      <a:alpha val="43000"/>
                    </a:srgbClr>
                  </a:outerShdw>
                </a:effectLst>
              </a:rPr>
              <a:t>?</a:t>
            </a:r>
            <a:endParaRPr lang="zh-CN" altLang="en-US" sz="2000" b="1" dirty="0">
              <a:ln w="0"/>
              <a:solidFill>
                <a:schemeClr val="tx1"/>
              </a:solidFill>
              <a:effectLst>
                <a:outerShdw blurRad="38100" dist="25400" dir="5400000" algn="ctr" rotWithShape="0">
                  <a:srgbClr val="6E747A">
                    <a:alpha val="43000"/>
                  </a:srgbClr>
                </a:outerShdw>
              </a:effectLst>
            </a:endParaRPr>
          </a:p>
        </p:txBody>
      </p:sp>
      <p:pic>
        <p:nvPicPr>
          <p:cNvPr id="13" name="Picture 12" descr="Diagram&#10;&#10;Description automatically generated with low confidence">
            <a:extLst>
              <a:ext uri="{FF2B5EF4-FFF2-40B4-BE49-F238E27FC236}">
                <a16:creationId xmlns:a16="http://schemas.microsoft.com/office/drawing/2014/main" id="{A1D44F70-3585-4537-B8E2-E1176BF448A7}"/>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85" t="49868" r="-571" b="5345"/>
          <a:stretch/>
        </p:blipFill>
        <p:spPr>
          <a:xfrm>
            <a:off x="4087504" y="3219800"/>
            <a:ext cx="3916908" cy="1795751"/>
          </a:xfrm>
          <a:prstGeom prst="rect">
            <a:avLst/>
          </a:prstGeom>
        </p:spPr>
      </p:pic>
      <p:sp>
        <p:nvSpPr>
          <p:cNvPr id="6" name="Title 1">
            <a:extLst>
              <a:ext uri="{FF2B5EF4-FFF2-40B4-BE49-F238E27FC236}">
                <a16:creationId xmlns:a16="http://schemas.microsoft.com/office/drawing/2014/main" id="{C6DCFAE8-59D1-45BF-848F-C1D9D3925D24}"/>
              </a:ext>
            </a:extLst>
          </p:cNvPr>
          <p:cNvSpPr txBox="1">
            <a:spLocks noChangeArrowheads="1"/>
          </p:cNvSpPr>
          <p:nvPr/>
        </p:nvSpPr>
        <p:spPr>
          <a:xfrm>
            <a:off x="158712" y="405575"/>
            <a:ext cx="9135414" cy="923924"/>
          </a:xfrm>
          <a:prstGeom prst="rect">
            <a:avLst/>
          </a:prstGeom>
          <a:effectLst>
            <a:glow>
              <a:schemeClr val="accent1">
                <a:alpha val="40000"/>
              </a:schemeClr>
            </a:glow>
            <a:outerShdw blurRad="63500" sx="1000" sy="1000" algn="ctr" rotWithShape="0">
              <a:prstClr val="black"/>
            </a:outerShdw>
            <a:reflection stA="45000" endPos="0" dist="50800" dir="5400000" sy="-100000" algn="bl" rotWithShape="0"/>
          </a:effectLst>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685766" rtl="0" eaLnBrk="1" fontAlgn="auto" latinLnBrk="0" hangingPunct="1">
              <a:lnSpc>
                <a:spcPct val="90000"/>
              </a:lnSpc>
              <a:spcBef>
                <a:spcPct val="0"/>
              </a:spcBef>
              <a:spcAft>
                <a:spcPts val="1200"/>
              </a:spcAft>
              <a:buClrTx/>
              <a:buSzTx/>
              <a:buFontTx/>
              <a:buNone/>
              <a:tabLst/>
              <a:defRPr/>
            </a:pPr>
            <a:r>
              <a:rPr kumimoji="0" lang="zh-CN" altLang="en-US" sz="3600" b="1" i="0" u="none" strike="noStrike" kern="1200" cap="none" spc="0" normalizeH="0" baseline="0" noProof="0" dirty="0">
                <a:ln>
                  <a:noFill/>
                </a:ln>
                <a:solidFill>
                  <a:srgbClr val="000000"/>
                </a:solidFill>
                <a:effectLst/>
                <a:uLnTx/>
                <a:uFillTx/>
                <a:latin typeface="Arial"/>
                <a:ea typeface="微软雅黑"/>
                <a:cs typeface="+mj-cs"/>
              </a:rPr>
              <a:t>问题分析阶段</a:t>
            </a:r>
            <a:endParaRPr kumimoji="0" lang="en-US" altLang="zh-CN" sz="3600" b="1" i="0" u="none" strike="noStrike" kern="1200" cap="none" spc="0" normalizeH="0" baseline="0" noProof="0" dirty="0">
              <a:ln>
                <a:noFill/>
              </a:ln>
              <a:solidFill>
                <a:srgbClr val="000000"/>
              </a:solidFill>
              <a:effectLst/>
              <a:uLnTx/>
              <a:uFillTx/>
              <a:latin typeface="Arial"/>
              <a:ea typeface="微软雅黑"/>
              <a:cs typeface="+mj-cs"/>
            </a:endParaRPr>
          </a:p>
          <a:p>
            <a:pPr marL="0" marR="0" lvl="0" indent="0" algn="l" defTabSz="685766" rtl="0" eaLnBrk="1" fontAlgn="auto" latinLnBrk="0" hangingPunct="1">
              <a:lnSpc>
                <a:spcPct val="90000"/>
              </a:lnSpc>
              <a:spcBef>
                <a:spcPct val="0"/>
              </a:spcBef>
              <a:spcAft>
                <a:spcPts val="1200"/>
              </a:spcAft>
              <a:buClrTx/>
              <a:buSzTx/>
              <a:buFontTx/>
              <a:buNone/>
              <a:tabLst/>
              <a:defRPr/>
            </a:pPr>
            <a:r>
              <a:rPr lang="en-US" altLang="zh-CN" sz="3600" dirty="0">
                <a:solidFill>
                  <a:srgbClr val="000000"/>
                </a:solidFill>
                <a:latin typeface="Arial"/>
                <a:ea typeface="微软雅黑"/>
              </a:rPr>
              <a:t>Fully Understand the Problem</a:t>
            </a:r>
            <a:endParaRPr kumimoji="0" lang="en-US" altLang="zh-CN" sz="3600" b="1" i="0" u="none" strike="noStrike" kern="1200" cap="none" spc="0" normalizeH="0" baseline="0" noProof="0" dirty="0">
              <a:ln>
                <a:noFill/>
              </a:ln>
              <a:solidFill>
                <a:srgbClr val="000000"/>
              </a:solidFill>
              <a:effectLst/>
              <a:uLnTx/>
              <a:uFillTx/>
              <a:latin typeface="Arial"/>
              <a:ea typeface="微软雅黑"/>
              <a:cs typeface="+mj-cs"/>
            </a:endParaRPr>
          </a:p>
        </p:txBody>
      </p:sp>
      <p:cxnSp>
        <p:nvCxnSpPr>
          <p:cNvPr id="23" name="Straight Connector 22">
            <a:extLst>
              <a:ext uri="{FF2B5EF4-FFF2-40B4-BE49-F238E27FC236}">
                <a16:creationId xmlns:a16="http://schemas.microsoft.com/office/drawing/2014/main" id="{681B5A00-94E3-4013-BD6E-1FD39311B0D6}"/>
              </a:ext>
            </a:extLst>
          </p:cNvPr>
          <p:cNvCxnSpPr>
            <a:cxnSpLocks/>
          </p:cNvCxnSpPr>
          <p:nvPr/>
        </p:nvCxnSpPr>
        <p:spPr>
          <a:xfrm>
            <a:off x="0" y="1388424"/>
            <a:ext cx="12192000" cy="0"/>
          </a:xfrm>
          <a:prstGeom prst="line">
            <a:avLst/>
          </a:prstGeom>
          <a:ln w="38100"/>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CB0D0637-7F6F-4081-B071-4976D58E5852}"/>
              </a:ext>
            </a:extLst>
          </p:cNvPr>
          <p:cNvPicPr>
            <a:picLocks noChangeAspect="1"/>
          </p:cNvPicPr>
          <p:nvPr/>
        </p:nvPicPr>
        <p:blipFill rotWithShape="1">
          <a:blip r:embed="rId4">
            <a:extLst>
              <a:ext uri="{28A0092B-C50C-407E-A947-70E740481C1C}">
                <a14:useLocalDpi xmlns:a14="http://schemas.microsoft.com/office/drawing/2010/main" val="0"/>
              </a:ext>
            </a:extLst>
          </a:blip>
          <a:srcRect t="18663" b="21038"/>
          <a:stretch/>
        </p:blipFill>
        <p:spPr>
          <a:xfrm>
            <a:off x="158712" y="1794681"/>
            <a:ext cx="7276722" cy="4387755"/>
          </a:xfrm>
          <a:prstGeom prst="rect">
            <a:avLst/>
          </a:prstGeom>
        </p:spPr>
      </p:pic>
      <p:sp>
        <p:nvSpPr>
          <p:cNvPr id="5" name="Rectangle: Rounded Corners 4">
            <a:extLst>
              <a:ext uri="{FF2B5EF4-FFF2-40B4-BE49-F238E27FC236}">
                <a16:creationId xmlns:a16="http://schemas.microsoft.com/office/drawing/2014/main" id="{7D9DCABA-6925-4F20-A4A9-599D980B0779}"/>
              </a:ext>
            </a:extLst>
          </p:cNvPr>
          <p:cNvSpPr/>
          <p:nvPr/>
        </p:nvSpPr>
        <p:spPr>
          <a:xfrm>
            <a:off x="8243248" y="3697778"/>
            <a:ext cx="3637127" cy="874384"/>
          </a:xfrm>
          <a:prstGeom prst="roundRect">
            <a:avLst/>
          </a:prstGeom>
          <a:ln w="38100">
            <a:solidFill>
              <a:srgbClr val="57C9AE"/>
            </a:solidFill>
          </a:ln>
        </p:spPr>
        <p:style>
          <a:lnRef idx="2">
            <a:schemeClr val="accent1"/>
          </a:lnRef>
          <a:fillRef idx="1">
            <a:schemeClr val="lt1"/>
          </a:fillRef>
          <a:effectRef idx="0">
            <a:schemeClr val="accent1"/>
          </a:effectRef>
          <a:fontRef idx="minor">
            <a:schemeClr val="dk1"/>
          </a:fontRef>
        </p:style>
        <p:txBody>
          <a:bodyPr rtlCol="0" anchor="ctr"/>
          <a:lstStyle/>
          <a:p>
            <a:r>
              <a:rPr lang="zh-CN" altLang="en-US" sz="2000" b="1" dirty="0">
                <a:ln w="0"/>
                <a:solidFill>
                  <a:schemeClr val="tx1"/>
                </a:solidFill>
                <a:effectLst>
                  <a:outerShdw blurRad="38100" dist="25400" dir="5400000" algn="ctr" rotWithShape="0">
                    <a:srgbClr val="6E747A">
                      <a:alpha val="43000"/>
                    </a:srgbClr>
                  </a:outerShdw>
                </a:effectLst>
              </a:rPr>
              <a:t>解决难度？</a:t>
            </a:r>
            <a:endParaRPr lang="en-US" altLang="zh-CN" sz="2000" b="1" dirty="0">
              <a:ln w="0"/>
              <a:solidFill>
                <a:schemeClr val="tx1"/>
              </a:solidFill>
              <a:effectLst>
                <a:outerShdw blurRad="38100" dist="25400" dir="5400000" algn="ctr" rotWithShape="0">
                  <a:srgbClr val="6E747A">
                    <a:alpha val="43000"/>
                  </a:srgbClr>
                </a:outerShdw>
              </a:effectLst>
            </a:endParaRPr>
          </a:p>
          <a:p>
            <a:r>
              <a:rPr lang="en-US" altLang="zh-CN" sz="2000" b="1" dirty="0">
                <a:ln w="0"/>
                <a:solidFill>
                  <a:schemeClr val="tx1"/>
                </a:solidFill>
                <a:effectLst>
                  <a:outerShdw blurRad="38100" dist="25400" dir="5400000" algn="ctr" rotWithShape="0">
                    <a:srgbClr val="6E747A">
                      <a:alpha val="43000"/>
                    </a:srgbClr>
                  </a:outerShdw>
                </a:effectLst>
              </a:rPr>
              <a:t>How difficult to solve it?</a:t>
            </a:r>
            <a:endParaRPr lang="zh-CN" altLang="en-US" sz="2000" b="1" dirty="0">
              <a:ln w="0"/>
              <a:solidFill>
                <a:schemeClr val="tx1"/>
              </a:solidFill>
              <a:effectLst>
                <a:outerShdw blurRad="38100" dist="25400" dir="5400000" algn="ctr" rotWithShape="0">
                  <a:srgbClr val="6E747A">
                    <a:alpha val="43000"/>
                  </a:srgbClr>
                </a:outerShdw>
              </a:effectLst>
            </a:endParaRPr>
          </a:p>
        </p:txBody>
      </p:sp>
      <p:sp>
        <p:nvSpPr>
          <p:cNvPr id="8" name="Rectangle: Rounded Corners 7">
            <a:extLst>
              <a:ext uri="{FF2B5EF4-FFF2-40B4-BE49-F238E27FC236}">
                <a16:creationId xmlns:a16="http://schemas.microsoft.com/office/drawing/2014/main" id="{0B6E1154-90C4-4B75-9FDE-55EDB9B94DDC}"/>
              </a:ext>
            </a:extLst>
          </p:cNvPr>
          <p:cNvSpPr/>
          <p:nvPr/>
        </p:nvSpPr>
        <p:spPr>
          <a:xfrm>
            <a:off x="8243248" y="1631594"/>
            <a:ext cx="3637127" cy="874384"/>
          </a:xfrm>
          <a:prstGeom prst="roundRect">
            <a:avLst/>
          </a:prstGeom>
          <a:ln w="38100">
            <a:solidFill>
              <a:srgbClr val="57C9AE"/>
            </a:solidFill>
          </a:ln>
        </p:spPr>
        <p:style>
          <a:lnRef idx="2">
            <a:schemeClr val="accent1"/>
          </a:lnRef>
          <a:fillRef idx="1">
            <a:schemeClr val="lt1"/>
          </a:fillRef>
          <a:effectRef idx="0">
            <a:schemeClr val="accent1"/>
          </a:effectRef>
          <a:fontRef idx="minor">
            <a:schemeClr val="dk1"/>
          </a:fontRef>
        </p:style>
        <p:txBody>
          <a:bodyPr rtlCol="0" anchor="ctr"/>
          <a:lstStyle/>
          <a:p>
            <a:r>
              <a:rPr lang="zh-CN" altLang="en-US" sz="2000" b="1" dirty="0">
                <a:ln w="0"/>
                <a:solidFill>
                  <a:schemeClr val="tx1"/>
                </a:solidFill>
                <a:effectLst>
                  <a:outerShdw blurRad="38100" dist="25400" dir="5400000" algn="ctr" rotWithShape="0">
                    <a:srgbClr val="6E747A">
                      <a:alpha val="43000"/>
                    </a:srgbClr>
                  </a:outerShdw>
                </a:effectLst>
              </a:rPr>
              <a:t>问题的来源？</a:t>
            </a:r>
            <a:endParaRPr lang="en-US" altLang="zh-CN" sz="2000" b="1" dirty="0">
              <a:ln w="0"/>
              <a:solidFill>
                <a:schemeClr val="tx1"/>
              </a:solidFill>
              <a:effectLst>
                <a:outerShdw blurRad="38100" dist="25400" dir="5400000" algn="ctr" rotWithShape="0">
                  <a:srgbClr val="6E747A">
                    <a:alpha val="43000"/>
                  </a:srgbClr>
                </a:outerShdw>
              </a:effectLst>
            </a:endParaRPr>
          </a:p>
          <a:p>
            <a:r>
              <a:rPr lang="en-US" altLang="zh-CN" sz="2000" b="1" dirty="0">
                <a:ln w="0"/>
                <a:solidFill>
                  <a:schemeClr val="tx1"/>
                </a:solidFill>
                <a:effectLst>
                  <a:outerShdw blurRad="38100" dist="25400" dir="5400000" algn="ctr" rotWithShape="0">
                    <a:srgbClr val="6E747A">
                      <a:alpha val="43000"/>
                    </a:srgbClr>
                  </a:outerShdw>
                </a:effectLst>
              </a:rPr>
              <a:t>Who did raise the </a:t>
            </a:r>
            <a:r>
              <a:rPr lang="en-US" altLang="zh-CN" sz="2000" b="1" dirty="0">
                <a:ln w="0"/>
                <a:solidFill>
                  <a:srgbClr val="FF0000"/>
                </a:solidFill>
                <a:effectLst>
                  <a:outerShdw blurRad="38100" dist="25400" dir="5400000" algn="ctr" rotWithShape="0">
                    <a:srgbClr val="6E747A">
                      <a:alpha val="43000"/>
                    </a:srgbClr>
                  </a:outerShdw>
                </a:effectLst>
              </a:rPr>
              <a:t>problem</a:t>
            </a:r>
            <a:r>
              <a:rPr lang="en-US" altLang="zh-CN" sz="2000" b="1" dirty="0">
                <a:ln w="0"/>
                <a:solidFill>
                  <a:schemeClr val="tx1"/>
                </a:solidFill>
                <a:effectLst>
                  <a:outerShdw blurRad="38100" dist="25400" dir="5400000" algn="ctr" rotWithShape="0">
                    <a:srgbClr val="6E747A">
                      <a:alpha val="43000"/>
                    </a:srgbClr>
                  </a:outerShdw>
                </a:effectLst>
              </a:rPr>
              <a:t>?</a:t>
            </a:r>
            <a:endParaRPr lang="zh-CN" altLang="en-US" sz="2000" b="1" dirty="0">
              <a:ln w="0"/>
              <a:solidFill>
                <a:schemeClr val="tx1"/>
              </a:solidFill>
              <a:effectLst>
                <a:outerShdw blurRad="38100" dist="25400" dir="5400000" algn="ctr" rotWithShape="0">
                  <a:srgbClr val="6E747A">
                    <a:alpha val="43000"/>
                  </a:srgbClr>
                </a:outerShdw>
              </a:effectLst>
            </a:endParaRPr>
          </a:p>
        </p:txBody>
      </p:sp>
      <p:sp>
        <p:nvSpPr>
          <p:cNvPr id="9" name="Rectangle: Rounded Corners 8">
            <a:extLst>
              <a:ext uri="{FF2B5EF4-FFF2-40B4-BE49-F238E27FC236}">
                <a16:creationId xmlns:a16="http://schemas.microsoft.com/office/drawing/2014/main" id="{51020957-38DB-4A6D-8591-AFD438E69D8A}"/>
              </a:ext>
            </a:extLst>
          </p:cNvPr>
          <p:cNvSpPr/>
          <p:nvPr/>
        </p:nvSpPr>
        <p:spPr>
          <a:xfrm>
            <a:off x="8243248" y="2664686"/>
            <a:ext cx="3637127" cy="874384"/>
          </a:xfrm>
          <a:prstGeom prst="roundRect">
            <a:avLst/>
          </a:prstGeom>
          <a:ln w="38100">
            <a:solidFill>
              <a:srgbClr val="57C9AE"/>
            </a:solidFill>
          </a:ln>
        </p:spPr>
        <p:style>
          <a:lnRef idx="2">
            <a:schemeClr val="accent1"/>
          </a:lnRef>
          <a:fillRef idx="1">
            <a:schemeClr val="lt1"/>
          </a:fillRef>
          <a:effectRef idx="0">
            <a:schemeClr val="accent1"/>
          </a:effectRef>
          <a:fontRef idx="minor">
            <a:schemeClr val="dk1"/>
          </a:fontRef>
        </p:style>
        <p:txBody>
          <a:bodyPr rtlCol="0" anchor="ctr"/>
          <a:lstStyle/>
          <a:p>
            <a:r>
              <a:rPr lang="zh-CN" altLang="en-US" sz="2000" b="1" dirty="0">
                <a:ln w="0"/>
                <a:solidFill>
                  <a:schemeClr val="tx1"/>
                </a:solidFill>
                <a:effectLst>
                  <a:outerShdw blurRad="38100" dist="25400" dir="5400000" algn="ctr" rotWithShape="0">
                    <a:srgbClr val="6E747A">
                      <a:alpha val="43000"/>
                    </a:srgbClr>
                  </a:outerShdw>
                </a:effectLst>
              </a:rPr>
              <a:t>问题产生的原因？</a:t>
            </a:r>
            <a:endParaRPr lang="en-US" altLang="zh-CN" sz="2000" b="1" dirty="0">
              <a:ln w="0"/>
              <a:solidFill>
                <a:schemeClr val="tx1"/>
              </a:solidFill>
              <a:effectLst>
                <a:outerShdw blurRad="38100" dist="25400" dir="5400000" algn="ctr" rotWithShape="0">
                  <a:srgbClr val="6E747A">
                    <a:alpha val="43000"/>
                  </a:srgbClr>
                </a:outerShdw>
              </a:effectLst>
            </a:endParaRPr>
          </a:p>
          <a:p>
            <a:r>
              <a:rPr lang="en-US" altLang="zh-CN" sz="2000" b="1" dirty="0">
                <a:ln w="0"/>
                <a:solidFill>
                  <a:schemeClr val="tx1"/>
                </a:solidFill>
                <a:effectLst>
                  <a:outerShdw blurRad="38100" dist="25400" dir="5400000" algn="ctr" rotWithShape="0">
                    <a:srgbClr val="6E747A">
                      <a:alpha val="43000"/>
                    </a:srgbClr>
                  </a:outerShdw>
                </a:effectLst>
              </a:rPr>
              <a:t>Why did he/she raise it?</a:t>
            </a:r>
            <a:endParaRPr lang="zh-CN" altLang="en-US" sz="2000" b="1" dirty="0">
              <a:ln w="0"/>
              <a:solidFill>
                <a:schemeClr val="tx1"/>
              </a:solidFill>
              <a:effectLst>
                <a:outerShdw blurRad="38100" dist="25400" dir="5400000" algn="ctr" rotWithShape="0">
                  <a:srgbClr val="6E747A">
                    <a:alpha val="43000"/>
                  </a:srgbClr>
                </a:outerShdw>
              </a:effectLst>
            </a:endParaRPr>
          </a:p>
        </p:txBody>
      </p:sp>
      <p:sp>
        <p:nvSpPr>
          <p:cNvPr id="10" name="Rectangle: Rounded Corners 9">
            <a:extLst>
              <a:ext uri="{FF2B5EF4-FFF2-40B4-BE49-F238E27FC236}">
                <a16:creationId xmlns:a16="http://schemas.microsoft.com/office/drawing/2014/main" id="{A934157E-1629-478E-A271-4D62A3431BB7}"/>
              </a:ext>
            </a:extLst>
          </p:cNvPr>
          <p:cNvSpPr/>
          <p:nvPr/>
        </p:nvSpPr>
        <p:spPr>
          <a:xfrm>
            <a:off x="8243248" y="4730870"/>
            <a:ext cx="3637127" cy="874384"/>
          </a:xfrm>
          <a:prstGeom prst="roundRect">
            <a:avLst/>
          </a:prstGeom>
          <a:ln w="38100">
            <a:solidFill>
              <a:srgbClr val="57C9AE"/>
            </a:solidFill>
          </a:ln>
        </p:spPr>
        <p:style>
          <a:lnRef idx="2">
            <a:schemeClr val="accent1"/>
          </a:lnRef>
          <a:fillRef idx="1">
            <a:schemeClr val="lt1"/>
          </a:fillRef>
          <a:effectRef idx="0">
            <a:schemeClr val="accent1"/>
          </a:effectRef>
          <a:fontRef idx="minor">
            <a:schemeClr val="dk1"/>
          </a:fontRef>
        </p:style>
        <p:txBody>
          <a:bodyPr rtlCol="0" anchor="ctr"/>
          <a:lstStyle/>
          <a:p>
            <a:r>
              <a:rPr lang="zh-CN" altLang="en-US" sz="2000" b="1" dirty="0">
                <a:ln w="0"/>
                <a:solidFill>
                  <a:schemeClr val="tx1"/>
                </a:solidFill>
                <a:effectLst>
                  <a:outerShdw blurRad="38100" dist="25400" dir="5400000" algn="ctr" rotWithShape="0">
                    <a:srgbClr val="6E747A">
                      <a:alpha val="43000"/>
                    </a:srgbClr>
                  </a:outerShdw>
                </a:effectLst>
              </a:rPr>
              <a:t>真的值得解决这些问题吗？</a:t>
            </a:r>
            <a:endParaRPr lang="en-US" altLang="zh-CN" sz="2000" b="1" dirty="0">
              <a:ln w="0"/>
              <a:solidFill>
                <a:schemeClr val="tx1"/>
              </a:solidFill>
              <a:effectLst>
                <a:outerShdw blurRad="38100" dist="25400" dir="5400000" algn="ctr" rotWithShape="0">
                  <a:srgbClr val="6E747A">
                    <a:alpha val="43000"/>
                  </a:srgbClr>
                </a:outerShdw>
              </a:effectLst>
            </a:endParaRPr>
          </a:p>
          <a:p>
            <a:r>
              <a:rPr lang="en-US" altLang="zh-CN" sz="2000" b="1" dirty="0">
                <a:ln w="0"/>
                <a:solidFill>
                  <a:schemeClr val="tx1"/>
                </a:solidFill>
                <a:effectLst>
                  <a:outerShdw blurRad="38100" dist="25400" dir="5400000" algn="ctr" rotWithShape="0">
                    <a:srgbClr val="6E747A">
                      <a:alpha val="43000"/>
                    </a:srgbClr>
                  </a:outerShdw>
                </a:effectLst>
              </a:rPr>
              <a:t>Worth it or not and WHY?</a:t>
            </a:r>
            <a:endParaRPr lang="zh-CN" altLang="en-US" sz="2000" b="1" dirty="0">
              <a:ln w="0"/>
              <a:solidFill>
                <a:schemeClr val="tx1"/>
              </a:solidFill>
              <a:effectLst>
                <a:outerShdw blurRad="38100" dist="25400" dir="5400000" algn="ctr" rotWithShape="0">
                  <a:srgbClr val="6E747A">
                    <a:alpha val="43000"/>
                  </a:srgbClr>
                </a:outerShdw>
              </a:effectLst>
            </a:endParaRPr>
          </a:p>
        </p:txBody>
      </p:sp>
      <p:sp>
        <p:nvSpPr>
          <p:cNvPr id="11" name="Rectangle: Rounded Corners 10">
            <a:extLst>
              <a:ext uri="{FF2B5EF4-FFF2-40B4-BE49-F238E27FC236}">
                <a16:creationId xmlns:a16="http://schemas.microsoft.com/office/drawing/2014/main" id="{8F5EBD94-75D5-470C-9124-4BDA4F336CF4}"/>
              </a:ext>
            </a:extLst>
          </p:cNvPr>
          <p:cNvSpPr/>
          <p:nvPr/>
        </p:nvSpPr>
        <p:spPr>
          <a:xfrm>
            <a:off x="8243248" y="5762285"/>
            <a:ext cx="3637127" cy="874384"/>
          </a:xfrm>
          <a:prstGeom prst="roundRect">
            <a:avLst/>
          </a:prstGeom>
          <a:ln w="38100">
            <a:solidFill>
              <a:srgbClr val="57C9AE"/>
            </a:solidFill>
          </a:ln>
        </p:spPr>
        <p:style>
          <a:lnRef idx="2">
            <a:schemeClr val="accent1"/>
          </a:lnRef>
          <a:fillRef idx="1">
            <a:schemeClr val="lt1"/>
          </a:fillRef>
          <a:effectRef idx="0">
            <a:schemeClr val="accent1"/>
          </a:effectRef>
          <a:fontRef idx="minor">
            <a:schemeClr val="dk1"/>
          </a:fontRef>
        </p:style>
        <p:txBody>
          <a:bodyPr rtlCol="0" anchor="ctr"/>
          <a:lstStyle/>
          <a:p>
            <a:r>
              <a:rPr lang="zh-CN" altLang="en-US" sz="2000" b="1" dirty="0">
                <a:ln w="0"/>
                <a:solidFill>
                  <a:schemeClr val="tx1"/>
                </a:solidFill>
                <a:effectLst>
                  <a:outerShdw blurRad="38100" dist="25400" dir="5400000" algn="ctr" rotWithShape="0">
                    <a:srgbClr val="6E747A">
                      <a:alpha val="43000"/>
                    </a:srgbClr>
                  </a:outerShdw>
                </a:effectLst>
              </a:rPr>
              <a:t>紧急程度？其他限制？</a:t>
            </a:r>
            <a:endParaRPr lang="en-US" altLang="zh-CN" sz="2000" b="1" dirty="0">
              <a:ln w="0"/>
              <a:solidFill>
                <a:schemeClr val="tx1"/>
              </a:solidFill>
              <a:effectLst>
                <a:outerShdw blurRad="38100" dist="25400" dir="5400000" algn="ctr" rotWithShape="0">
                  <a:srgbClr val="6E747A">
                    <a:alpha val="43000"/>
                  </a:srgbClr>
                </a:outerShdw>
              </a:effectLst>
            </a:endParaRPr>
          </a:p>
          <a:p>
            <a:r>
              <a:rPr lang="en-US" altLang="zh-CN" sz="2000" b="1" dirty="0">
                <a:ln w="0"/>
                <a:solidFill>
                  <a:schemeClr val="tx1"/>
                </a:solidFill>
                <a:effectLst>
                  <a:outerShdw blurRad="38100" dist="25400" dir="5400000" algn="ctr" rotWithShape="0">
                    <a:srgbClr val="6E747A">
                      <a:alpha val="43000"/>
                    </a:srgbClr>
                  </a:outerShdw>
                </a:effectLst>
              </a:rPr>
              <a:t>How urgent? Any constraints?</a:t>
            </a:r>
            <a:endParaRPr lang="zh-CN" altLang="en-US" sz="2000" b="1" dirty="0">
              <a:ln w="0"/>
              <a:solidFill>
                <a:schemeClr val="tx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137117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3"/>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42" presetClass="path" presetSubtype="0" accel="50000" decel="50000" fill="hold" grpId="1" nodeType="withEffect">
                                  <p:stCondLst>
                                    <p:cond delay="0"/>
                                  </p:stCondLst>
                                  <p:childTnLst>
                                    <p:animMotion origin="layout" path="M -4.16667E-7 -3.7037E-7 L -0.66523 -3.7037E-7 " pathEditMode="relative" rAng="0" ptsTypes="AA">
                                      <p:cBhvr>
                                        <p:cTn id="36" dur="2000" fill="hold"/>
                                        <p:tgtEl>
                                          <p:spTgt spid="8"/>
                                        </p:tgtEl>
                                        <p:attrNameLst>
                                          <p:attrName>ppt_x</p:attrName>
                                          <p:attrName>ppt_y</p:attrName>
                                        </p:attrNameLst>
                                      </p:cBhvr>
                                      <p:rCtr x="-33268" y="0"/>
                                    </p:animMotion>
                                  </p:childTnLst>
                                </p:cTn>
                              </p:par>
                              <p:par>
                                <p:cTn id="37" presetID="42" presetClass="path" presetSubtype="0" accel="50000" decel="50000" fill="hold" grpId="1" nodeType="withEffect">
                                  <p:stCondLst>
                                    <p:cond delay="0"/>
                                  </p:stCondLst>
                                  <p:childTnLst>
                                    <p:animMotion origin="layout" path="M -4.16667E-7 -4.81481E-6 L -0.66458 -4.81481E-6 " pathEditMode="relative" rAng="0" ptsTypes="AA">
                                      <p:cBhvr>
                                        <p:cTn id="38" dur="2000" fill="hold"/>
                                        <p:tgtEl>
                                          <p:spTgt spid="9"/>
                                        </p:tgtEl>
                                        <p:attrNameLst>
                                          <p:attrName>ppt_x</p:attrName>
                                          <p:attrName>ppt_y</p:attrName>
                                        </p:attrNameLst>
                                      </p:cBhvr>
                                      <p:rCtr x="-33229" y="0"/>
                                    </p:animMotion>
                                  </p:childTnLst>
                                </p:cTn>
                              </p:par>
                              <p:par>
                                <p:cTn id="39" presetID="42" presetClass="path" presetSubtype="0" accel="50000" decel="50000" fill="hold" grpId="1" nodeType="withEffect">
                                  <p:stCondLst>
                                    <p:cond delay="0"/>
                                  </p:stCondLst>
                                  <p:childTnLst>
                                    <p:animMotion origin="layout" path="M -4.16667E-7 2.22222E-6 L -0.66406 2.22222E-6 " pathEditMode="relative" rAng="0" ptsTypes="AA">
                                      <p:cBhvr>
                                        <p:cTn id="40" dur="2000" fill="hold"/>
                                        <p:tgtEl>
                                          <p:spTgt spid="5"/>
                                        </p:tgtEl>
                                        <p:attrNameLst>
                                          <p:attrName>ppt_x</p:attrName>
                                          <p:attrName>ppt_y</p:attrName>
                                        </p:attrNameLst>
                                      </p:cBhvr>
                                      <p:rCtr x="-33203" y="0"/>
                                    </p:animMotion>
                                  </p:childTnLst>
                                </p:cTn>
                              </p:par>
                              <p:par>
                                <p:cTn id="41" presetID="42" presetClass="path" presetSubtype="0" accel="50000" decel="50000" fill="hold" grpId="1" nodeType="withEffect">
                                  <p:stCondLst>
                                    <p:cond delay="0"/>
                                  </p:stCondLst>
                                  <p:childTnLst>
                                    <p:animMotion origin="layout" path="M -4.16667E-7 -2.22222E-6 L -0.66289 -2.22222E-6 " pathEditMode="relative" rAng="0" ptsTypes="AA">
                                      <p:cBhvr>
                                        <p:cTn id="42" dur="2000" fill="hold"/>
                                        <p:tgtEl>
                                          <p:spTgt spid="10"/>
                                        </p:tgtEl>
                                        <p:attrNameLst>
                                          <p:attrName>ppt_x</p:attrName>
                                          <p:attrName>ppt_y</p:attrName>
                                        </p:attrNameLst>
                                      </p:cBhvr>
                                      <p:rCtr x="-33151" y="0"/>
                                    </p:animMotion>
                                  </p:childTnLst>
                                </p:cTn>
                              </p:par>
                              <p:par>
                                <p:cTn id="43" presetID="42" presetClass="path" presetSubtype="0" accel="50000" decel="50000" fill="hold" grpId="1" nodeType="withEffect">
                                  <p:stCondLst>
                                    <p:cond delay="0"/>
                                  </p:stCondLst>
                                  <p:childTnLst>
                                    <p:animMotion origin="layout" path="M -4.16667E-7 4.81481E-6 L -0.66185 4.81481E-6 " pathEditMode="relative" rAng="0" ptsTypes="AA">
                                      <p:cBhvr>
                                        <p:cTn id="44" dur="2000" fill="hold"/>
                                        <p:tgtEl>
                                          <p:spTgt spid="11"/>
                                        </p:tgtEl>
                                        <p:attrNameLst>
                                          <p:attrName>ppt_x</p:attrName>
                                          <p:attrName>ppt_y</p:attrName>
                                        </p:attrNameLst>
                                      </p:cBhvr>
                                      <p:rCtr x="-33099" y="0"/>
                                    </p:animMotion>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fade">
                                      <p:cBhvr>
                                        <p:cTn id="6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2" grpId="0" animBg="1"/>
      <p:bldP spid="19" grpId="0" animBg="1"/>
      <p:bldP spid="21" grpId="0" animBg="1"/>
      <p:bldP spid="20" grpId="0" animBg="1"/>
      <p:bldP spid="5" grpId="0" animBg="1"/>
      <p:bldP spid="5" grpId="1" animBg="1"/>
      <p:bldP spid="8" grpId="0" animBg="1"/>
      <p:bldP spid="8" grpId="1" animBg="1"/>
      <p:bldP spid="9" grpId="0" animBg="1"/>
      <p:bldP spid="9" grpId="1" animBg="1"/>
      <p:bldP spid="10" grpId="0" animBg="1"/>
      <p:bldP spid="10" grpId="1" animBg="1"/>
      <p:bldP spid="11" grpId="0" animBg="1"/>
      <p:bldP spid="11" grpId="1"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5933</TotalTime>
  <Words>3642</Words>
  <Application>Microsoft Office PowerPoint</Application>
  <PresentationFormat>宽屏</PresentationFormat>
  <Paragraphs>569</Paragraphs>
  <Slides>62</Slides>
  <Notes>62</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62</vt:i4>
      </vt:variant>
    </vt:vector>
  </HeadingPairs>
  <TitlesOfParts>
    <vt:vector size="79" baseType="lpstr">
      <vt:lpstr>Fira Sans Extra Condensed SemiBold</vt:lpstr>
      <vt:lpstr>Georgia Pro Cond</vt:lpstr>
      <vt:lpstr>Microsoft JhengHei</vt:lpstr>
      <vt:lpstr>Microsoft Yahei</vt:lpstr>
      <vt:lpstr>等线</vt:lpstr>
      <vt:lpstr>等线 Light</vt:lpstr>
      <vt:lpstr>华文仿宋</vt:lpstr>
      <vt:lpstr>宋体</vt:lpstr>
      <vt:lpstr>微软雅黑</vt:lpstr>
      <vt:lpstr>Arial</vt:lpstr>
      <vt:lpstr>Bahnschrift SemiBold Condensed</vt:lpstr>
      <vt:lpstr>Calibri</vt:lpstr>
      <vt:lpstr>Georgia</vt:lpstr>
      <vt:lpstr>Segoe UI</vt:lpstr>
      <vt:lpstr>Times New Roman</vt:lpstr>
      <vt:lpstr>Wingdings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陈 书悦</dc:creator>
  <cp:lastModifiedBy>Liu haiming</cp:lastModifiedBy>
  <cp:revision>687</cp:revision>
  <dcterms:created xsi:type="dcterms:W3CDTF">2022-01-23T14:07:41Z</dcterms:created>
  <dcterms:modified xsi:type="dcterms:W3CDTF">2022-06-07T06:07:14Z</dcterms:modified>
</cp:coreProperties>
</file>